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86" r:id="rId2"/>
    <p:sldId id="306" r:id="rId3"/>
    <p:sldId id="308" r:id="rId4"/>
    <p:sldId id="287" r:id="rId5"/>
    <p:sldId id="307" r:id="rId6"/>
    <p:sldId id="289" r:id="rId7"/>
    <p:sldId id="288" r:id="rId8"/>
    <p:sldId id="290" r:id="rId9"/>
    <p:sldId id="292" r:id="rId10"/>
    <p:sldId id="291" r:id="rId11"/>
    <p:sldId id="301" r:id="rId12"/>
    <p:sldId id="259" r:id="rId13"/>
    <p:sldId id="302" r:id="rId14"/>
    <p:sldId id="303" r:id="rId15"/>
    <p:sldId id="256" r:id="rId16"/>
    <p:sldId id="257" r:id="rId17"/>
    <p:sldId id="258" r:id="rId18"/>
    <p:sldId id="264" r:id="rId19"/>
    <p:sldId id="266" r:id="rId20"/>
    <p:sldId id="265" r:id="rId21"/>
    <p:sldId id="267" r:id="rId22"/>
    <p:sldId id="269" r:id="rId23"/>
    <p:sldId id="268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304" r:id="rId32"/>
    <p:sldId id="277" r:id="rId33"/>
    <p:sldId id="305" r:id="rId34"/>
    <p:sldId id="278" r:id="rId35"/>
    <p:sldId id="279" r:id="rId36"/>
    <p:sldId id="263" r:id="rId37"/>
    <p:sldId id="280" r:id="rId38"/>
    <p:sldId id="281" r:id="rId39"/>
    <p:sldId id="282" r:id="rId40"/>
    <p:sldId id="260" r:id="rId41"/>
    <p:sldId id="261" r:id="rId42"/>
    <p:sldId id="262" r:id="rId43"/>
    <p:sldId id="283" r:id="rId44"/>
    <p:sldId id="284" r:id="rId45"/>
    <p:sldId id="285" r:id="rId46"/>
    <p:sldId id="309" r:id="rId47"/>
    <p:sldId id="310" r:id="rId48"/>
    <p:sldId id="311" r:id="rId49"/>
    <p:sldId id="312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58BC"/>
    <a:srgbClr val="38A36F"/>
    <a:srgbClr val="D67A3B"/>
    <a:srgbClr val="FFFFFF"/>
    <a:srgbClr val="F4C54F"/>
    <a:srgbClr val="30AF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736" autoAdjust="0"/>
  </p:normalViewPr>
  <p:slideViewPr>
    <p:cSldViewPr snapToGrid="0">
      <p:cViewPr varScale="1">
        <p:scale>
          <a:sx n="87" d="100"/>
          <a:sy n="87" d="100"/>
        </p:scale>
        <p:origin x="61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90970-3005-464C-B0F1-2C170134C482}" type="datetimeFigureOut">
              <a:rPr lang="en-SG" smtClean="0"/>
              <a:t>4/7/2025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9835C3-D1D1-4287-8520-E4130C4A71C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3445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835C3-D1D1-4287-8520-E4130C4A71CB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46672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835C3-D1D1-4287-8520-E4130C4A71CB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37099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835C3-D1D1-4287-8520-E4130C4A71CB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06566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835C3-D1D1-4287-8520-E4130C4A71CB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41389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835C3-D1D1-4287-8520-E4130C4A71CB}" type="slidenum">
              <a:rPr lang="en-SG" smtClean="0"/>
              <a:t>37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4793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835C3-D1D1-4287-8520-E4130C4A71CB}" type="slidenum">
              <a:rPr lang="en-SG" smtClean="0"/>
              <a:t>38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779743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835C3-D1D1-4287-8520-E4130C4A71CB}" type="slidenum">
              <a:rPr lang="en-SG" smtClean="0"/>
              <a:t>40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528174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197A0-BCAC-F7AB-342D-DB389E6BB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A400D9-F017-BDBB-32FC-5FFA5C3C65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BECA8F-6316-0DD6-1099-3E87970F11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B5A27E-F040-CA8D-5D35-56804D8FFE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835C3-D1D1-4287-8520-E4130C4A71CB}" type="slidenum">
              <a:rPr lang="en-SG" smtClean="0"/>
              <a:t>46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614795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22F25-5DAA-6FE4-92F5-CA7D86B0F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57B937-5756-00B0-391C-86F18C8F74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6503D1-E602-B797-5701-6D0EC192C6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6A783-C428-C936-762F-4FCC304FE8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835C3-D1D1-4287-8520-E4130C4A71CB}" type="slidenum">
              <a:rPr lang="en-SG" smtClean="0"/>
              <a:t>47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013742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6591E-A4B6-D128-E9F6-1C18B7248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76AB29-0C9D-C249-8F8F-E5B3C4857E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EB060A-94BC-6B5B-7745-795937B1CD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F9492-7AF7-BB0B-8DA6-2C69834EBC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835C3-D1D1-4287-8520-E4130C4A71CB}" type="slidenum">
              <a:rPr lang="en-SG" smtClean="0"/>
              <a:t>48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3244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ACFC8-93EB-E32B-695A-65EE6CB8F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4F71AC-3C94-E12A-9AD9-1CF9949EDB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C290D6-84F2-6EDF-91D7-CE94FF22EE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4096C-946E-1558-4EB9-022C42C26A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835C3-D1D1-4287-8520-E4130C4A71CB}" type="slidenum">
              <a:rPr lang="en-SG" smtClean="0"/>
              <a:t>49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72488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835C3-D1D1-4287-8520-E4130C4A71CB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52231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85A24-E1C4-92AB-60A2-B7686F000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85B9E7-872C-1F06-F1E6-1CC1713012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59FDC1-FB8F-5FD5-0BEC-82B5C661F5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8A414-4250-78C2-256D-C5CB6032EB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835C3-D1D1-4287-8520-E4130C4A71CB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14741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835C3-D1D1-4287-8520-E4130C4A71CB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33645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835C3-D1D1-4287-8520-E4130C4A71CB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77903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835C3-D1D1-4287-8520-E4130C4A71CB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74743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835C3-D1D1-4287-8520-E4130C4A71CB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08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835C3-D1D1-4287-8520-E4130C4A71CB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01124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835C3-D1D1-4287-8520-E4130C4A71CB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6835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4219B-83CD-4042-2EBB-1E3EE8FD8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E0C6FE-776F-F52E-B093-A95112B76F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D3AD5-3788-A7E0-03A8-3F0CB482E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9A3E6-ADCC-4214-836D-B18BFC6F3D6C}" type="datetimeFigureOut">
              <a:rPr lang="en-SG" smtClean="0"/>
              <a:t>4/7/2025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3C1D9-BF46-FA03-15B7-CE8E7A45D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1CE47-015E-F7A4-DF7B-509893BC2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F08F5-FDAF-4D7D-9312-3E59DE4E551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24975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5448B-2B3F-CF52-1B01-FDEECEEFE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5A3D14-252B-45CC-25A7-DD72C4E80E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2711C-4CB5-632F-4347-412ACBCD5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9A3E6-ADCC-4214-836D-B18BFC6F3D6C}" type="datetimeFigureOut">
              <a:rPr lang="en-SG" smtClean="0"/>
              <a:t>4/7/2025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7D5CE-2141-8826-EE3B-CE720C241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649EC-7C32-A9CD-4DC5-D4FB49512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F08F5-FDAF-4D7D-9312-3E59DE4E551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77365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F85EBB-E1E0-4697-61F9-01D2749AE1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F7C75C-D54D-A4CE-3AEB-62977C407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C304A-BF6C-28BF-9EE2-8D174F759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9A3E6-ADCC-4214-836D-B18BFC6F3D6C}" type="datetimeFigureOut">
              <a:rPr lang="en-SG" smtClean="0"/>
              <a:t>4/7/2025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FC2BB-A87F-5025-AB66-1431EE1D5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235A1-D2B9-7E75-2888-9CAF1EA6C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F08F5-FDAF-4D7D-9312-3E59DE4E551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24449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EC9AE-24E9-6FFA-56A7-E8DCC8679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7B70C-EC02-9E9D-854B-8584B072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B95C8-FAC1-AD27-2948-2EE63F3F3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9A3E6-ADCC-4214-836D-B18BFC6F3D6C}" type="datetimeFigureOut">
              <a:rPr lang="en-SG" smtClean="0"/>
              <a:t>4/7/2025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A6845-620F-0449-801D-7326E6E3F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A4CA3-37D7-0FD9-E054-2EB84BD04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F08F5-FDAF-4D7D-9312-3E59DE4E551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37963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62056-00FD-71B1-B943-87EEC622B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F2D25-7AA5-FA68-9A99-316E69142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A055C-71C0-04D4-41CC-F830AE766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9A3E6-ADCC-4214-836D-B18BFC6F3D6C}" type="datetimeFigureOut">
              <a:rPr lang="en-SG" smtClean="0"/>
              <a:t>4/7/2025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DA4AA-5E77-FF1C-E5B0-4532410AB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D34844-573C-4C63-92D2-359CEDE5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F08F5-FDAF-4D7D-9312-3E59DE4E551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76410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13B24-8859-35FE-20D5-9AB71A318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D56A3-CC01-9C9F-B9CD-87A808EAA0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D59699-6EC2-5532-BB4A-22BA2D05D5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0F99B-D902-CE08-0972-E1909F267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9A3E6-ADCC-4214-836D-B18BFC6F3D6C}" type="datetimeFigureOut">
              <a:rPr lang="en-SG" smtClean="0"/>
              <a:t>4/7/2025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A01442-C4ED-466B-97E7-E231ECC3A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085041-AD4C-AE2E-4461-D79B1C7AF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F08F5-FDAF-4D7D-9312-3E59DE4E551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59588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BEF43-3183-1666-9FD0-C4CA87F51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37403-3E8D-E332-67BC-E5D00A4A9D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FC5F24-3825-AC9A-7641-951339F0FC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E00F0D-E33F-A58D-9636-A7DCDC1B96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719B71-3BF0-7AB9-2ADA-ABEF7F11EC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2C98A2-4BBF-F96D-546B-492EAF7B1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9A3E6-ADCC-4214-836D-B18BFC6F3D6C}" type="datetimeFigureOut">
              <a:rPr lang="en-SG" smtClean="0"/>
              <a:t>4/7/2025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26D05B-3977-A640-3B98-EA42E7B82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DEDD9B-CD8E-0CE4-E4ED-59A9A7124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F08F5-FDAF-4D7D-9312-3E59DE4E551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90039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C50F0-DB5F-0EFA-1464-FAF132765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40A836-18E9-3AEB-8C8A-03A3366EE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9A3E6-ADCC-4214-836D-B18BFC6F3D6C}" type="datetimeFigureOut">
              <a:rPr lang="en-SG" smtClean="0"/>
              <a:t>4/7/2025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BE02BA-A8FD-DD38-7426-44E0A3837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AF9A7-B1BB-3B9E-1D26-0AF8C2A9A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F08F5-FDAF-4D7D-9312-3E59DE4E551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5690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F91C54-3A9D-FBBE-69C3-3208BC296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9A3E6-ADCC-4214-836D-B18BFC6F3D6C}" type="datetimeFigureOut">
              <a:rPr lang="en-SG" smtClean="0"/>
              <a:t>4/7/2025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6709C1-EA93-55BB-D475-9D27CBE13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AAC69-21E1-302A-8556-8E9791827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F08F5-FDAF-4D7D-9312-3E59DE4E551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7720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FD3AA-3196-B5F9-01E6-A82CFAC4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7547B-E83F-EC5F-74DE-BFF582DDB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ECF57-A623-A7DF-1E07-21675AFE7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1E6294-7619-75C1-7348-65F5002F3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9A3E6-ADCC-4214-836D-B18BFC6F3D6C}" type="datetimeFigureOut">
              <a:rPr lang="en-SG" smtClean="0"/>
              <a:t>4/7/2025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4136D-8268-9B45-3DBD-03D573EFF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C8132-BD6C-0120-CF11-5F76B6A6C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F08F5-FDAF-4D7D-9312-3E59DE4E551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06986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EE78F-6C88-0C58-8102-CB358255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8BFE54-D05B-C6AA-AEB3-46757FB439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13648A-47A6-0CBC-0E14-A063113A2E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0B594-788F-38EC-1019-6D347F3BE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9A3E6-ADCC-4214-836D-B18BFC6F3D6C}" type="datetimeFigureOut">
              <a:rPr lang="en-SG" smtClean="0"/>
              <a:t>4/7/2025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09412B-19DD-E513-61E8-9AE8E936E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6D20E-ADF7-A404-92B4-2C8BB5EA7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F08F5-FDAF-4D7D-9312-3E59DE4E551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55278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23D224-1C87-0551-30F7-DDA6E5E3F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0FED8-D8E1-8E1A-EAC9-41D0CC079F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021AE-E43F-0E03-C60F-60408A81E2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9A3E6-ADCC-4214-836D-B18BFC6F3D6C}" type="datetimeFigureOut">
              <a:rPr lang="en-SG" smtClean="0"/>
              <a:t>4/7/2025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C3329-01A6-8D36-DF37-E14FF81719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1A87F-5A63-BD16-BC53-30DF4B1AA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F08F5-FDAF-4D7D-9312-3E59DE4E551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58479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26" Type="http://schemas.openxmlformats.org/officeDocument/2006/relationships/image" Target="../media/image24.svg"/><Relationship Id="rId3" Type="http://schemas.openxmlformats.org/officeDocument/2006/relationships/image" Target="../media/image1.png"/><Relationship Id="rId21" Type="http://schemas.openxmlformats.org/officeDocument/2006/relationships/image" Target="../media/image19.sv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24" Type="http://schemas.openxmlformats.org/officeDocument/2006/relationships/image" Target="../media/image22.png"/><Relationship Id="rId5" Type="http://schemas.openxmlformats.org/officeDocument/2006/relationships/image" Target="../media/image3.jpeg"/><Relationship Id="rId15" Type="http://schemas.openxmlformats.org/officeDocument/2006/relationships/image" Target="../media/image13.sv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4.jpeg"/><Relationship Id="rId7" Type="http://schemas.openxmlformats.org/officeDocument/2006/relationships/image" Target="../media/image5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60.png"/><Relationship Id="rId5" Type="http://schemas.openxmlformats.org/officeDocument/2006/relationships/image" Target="../media/image55.png"/><Relationship Id="rId10" Type="http://schemas.openxmlformats.org/officeDocument/2006/relationships/image" Target="../media/image59.png"/><Relationship Id="rId4" Type="http://schemas.openxmlformats.org/officeDocument/2006/relationships/image" Target="../media/image3.jpeg"/><Relationship Id="rId9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4.png"/><Relationship Id="rId7" Type="http://schemas.openxmlformats.org/officeDocument/2006/relationships/image" Target="../media/image65.png"/><Relationship Id="rId12" Type="http://schemas.openxmlformats.org/officeDocument/2006/relationships/image" Target="../media/image3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6.png"/><Relationship Id="rId5" Type="http://schemas.openxmlformats.org/officeDocument/2006/relationships/image" Target="../media/image63.png"/><Relationship Id="rId10" Type="http://schemas.openxmlformats.org/officeDocument/2006/relationships/image" Target="../media/image22.png"/><Relationship Id="rId4" Type="http://schemas.openxmlformats.org/officeDocument/2006/relationships/image" Target="../media/image62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1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50.png"/><Relationship Id="rId4" Type="http://schemas.openxmlformats.org/officeDocument/2006/relationships/image" Target="../media/image45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4.png"/><Relationship Id="rId5" Type="http://schemas.openxmlformats.org/officeDocument/2006/relationships/image" Target="../media/image70.png"/><Relationship Id="rId10" Type="http://schemas.openxmlformats.org/officeDocument/2006/relationships/image" Target="../media/image21.png"/><Relationship Id="rId4" Type="http://schemas.openxmlformats.org/officeDocument/2006/relationships/image" Target="../media/image69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jpg"/><Relationship Id="rId4" Type="http://schemas.openxmlformats.org/officeDocument/2006/relationships/image" Target="../media/image8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26" Type="http://schemas.openxmlformats.org/officeDocument/2006/relationships/image" Target="../media/image26.png"/><Relationship Id="rId3" Type="http://schemas.openxmlformats.org/officeDocument/2006/relationships/image" Target="../media/image1.png"/><Relationship Id="rId21" Type="http://schemas.openxmlformats.org/officeDocument/2006/relationships/image" Target="../media/image19.sv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5" Type="http://schemas.openxmlformats.org/officeDocument/2006/relationships/image" Target="../media/image24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24" Type="http://schemas.openxmlformats.org/officeDocument/2006/relationships/image" Target="../media/image23.png"/><Relationship Id="rId5" Type="http://schemas.openxmlformats.org/officeDocument/2006/relationships/image" Target="../media/image3.jpeg"/><Relationship Id="rId15" Type="http://schemas.openxmlformats.org/officeDocument/2006/relationships/image" Target="../media/image13.svg"/><Relationship Id="rId23" Type="http://schemas.openxmlformats.org/officeDocument/2006/relationships/image" Target="../media/image22.png"/><Relationship Id="rId28" Type="http://schemas.openxmlformats.org/officeDocument/2006/relationships/image" Target="../media/image28.pn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Relationship Id="rId22" Type="http://schemas.openxmlformats.org/officeDocument/2006/relationships/image" Target="../media/image21.png"/><Relationship Id="rId27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9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26" Type="http://schemas.openxmlformats.org/officeDocument/2006/relationships/image" Target="../media/image27.png"/><Relationship Id="rId3" Type="http://schemas.openxmlformats.org/officeDocument/2006/relationships/image" Target="../media/image1.png"/><Relationship Id="rId21" Type="http://schemas.openxmlformats.org/officeDocument/2006/relationships/image" Target="../media/image19.sv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5" Type="http://schemas.openxmlformats.org/officeDocument/2006/relationships/image" Target="../media/image24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24" Type="http://schemas.openxmlformats.org/officeDocument/2006/relationships/image" Target="../media/image23.png"/><Relationship Id="rId5" Type="http://schemas.openxmlformats.org/officeDocument/2006/relationships/image" Target="../media/image3.jpeg"/><Relationship Id="rId15" Type="http://schemas.openxmlformats.org/officeDocument/2006/relationships/image" Target="../media/image13.svg"/><Relationship Id="rId23" Type="http://schemas.openxmlformats.org/officeDocument/2006/relationships/image" Target="../media/image22.png"/><Relationship Id="rId28" Type="http://schemas.openxmlformats.org/officeDocument/2006/relationships/image" Target="../media/image29.pn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Relationship Id="rId22" Type="http://schemas.openxmlformats.org/officeDocument/2006/relationships/image" Target="../media/image21.png"/><Relationship Id="rId27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20.png"/><Relationship Id="rId7" Type="http://schemas.openxmlformats.org/officeDocument/2006/relationships/image" Target="../media/image8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6.png"/><Relationship Id="rId3" Type="http://schemas.openxmlformats.org/officeDocument/2006/relationships/image" Target="../media/image20.png"/><Relationship Id="rId7" Type="http://schemas.openxmlformats.org/officeDocument/2006/relationships/image" Target="../media/image32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21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102.png"/><Relationship Id="rId9" Type="http://schemas.openxmlformats.org/officeDocument/2006/relationships/image" Target="../media/image34.png"/><Relationship Id="rId1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6.png"/><Relationship Id="rId3" Type="http://schemas.openxmlformats.org/officeDocument/2006/relationships/image" Target="../media/image20.png"/><Relationship Id="rId7" Type="http://schemas.openxmlformats.org/officeDocument/2006/relationships/image" Target="../media/image32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21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102.png"/><Relationship Id="rId9" Type="http://schemas.openxmlformats.org/officeDocument/2006/relationships/image" Target="../media/image34.png"/><Relationship Id="rId1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8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2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7.png"/><Relationship Id="rId5" Type="http://schemas.openxmlformats.org/officeDocument/2006/relationships/image" Target="../media/image33.png"/><Relationship Id="rId15" Type="http://schemas.openxmlformats.org/officeDocument/2006/relationships/image" Target="../media/image40.png"/><Relationship Id="rId10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openxmlformats.org/officeDocument/2006/relationships/image" Target="../media/image22.png"/><Relationship Id="rId14" Type="http://schemas.openxmlformats.org/officeDocument/2006/relationships/image" Target="../media/image3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88.png"/><Relationship Id="rId4" Type="http://schemas.openxmlformats.org/officeDocument/2006/relationships/image" Target="../media/image1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21.png"/><Relationship Id="rId10" Type="http://schemas.openxmlformats.org/officeDocument/2006/relationships/image" Target="../media/image28.png"/><Relationship Id="rId4" Type="http://schemas.openxmlformats.org/officeDocument/2006/relationships/image" Target="../media/image46.png"/><Relationship Id="rId9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9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6.png"/><Relationship Id="rId9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9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6.png"/><Relationship Id="rId9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30.png"/><Relationship Id="rId5" Type="http://schemas.openxmlformats.org/officeDocument/2006/relationships/image" Target="../media/image21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2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7.png"/><Relationship Id="rId5" Type="http://schemas.openxmlformats.org/officeDocument/2006/relationships/image" Target="../media/image33.png"/><Relationship Id="rId15" Type="http://schemas.openxmlformats.org/officeDocument/2006/relationships/image" Target="../media/image39.png"/><Relationship Id="rId10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openxmlformats.org/officeDocument/2006/relationships/image" Target="../media/image22.png"/><Relationship Id="rId1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46.png"/><Relationship Id="rId10" Type="http://schemas.openxmlformats.org/officeDocument/2006/relationships/image" Target="../media/image49.png"/><Relationship Id="rId4" Type="http://schemas.openxmlformats.org/officeDocument/2006/relationships/image" Target="../media/image45.png"/><Relationship Id="rId9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46.png"/><Relationship Id="rId10" Type="http://schemas.openxmlformats.org/officeDocument/2006/relationships/image" Target="../media/image49.png"/><Relationship Id="rId4" Type="http://schemas.openxmlformats.org/officeDocument/2006/relationships/image" Target="../media/image45.png"/><Relationship Id="rId9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4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6.png"/><Relationship Id="rId9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4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6.png"/><Relationship Id="rId9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Rectangle 1185">
            <a:extLst>
              <a:ext uri="{FF2B5EF4-FFF2-40B4-BE49-F238E27FC236}">
                <a16:creationId xmlns:a16="http://schemas.microsoft.com/office/drawing/2014/main" id="{A1C878C5-1561-7942-8802-6FE5CF4FC098}"/>
              </a:ext>
            </a:extLst>
          </p:cNvPr>
          <p:cNvSpPr/>
          <p:nvPr/>
        </p:nvSpPr>
        <p:spPr>
          <a:xfrm>
            <a:off x="766355" y="727139"/>
            <a:ext cx="10580156" cy="54037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134" name="Rectangle: Rounded Corners 1133">
            <a:extLst>
              <a:ext uri="{FF2B5EF4-FFF2-40B4-BE49-F238E27FC236}">
                <a16:creationId xmlns:a16="http://schemas.microsoft.com/office/drawing/2014/main" id="{5D400A27-EDB7-5C51-56F1-C547FCDCB759}"/>
              </a:ext>
            </a:extLst>
          </p:cNvPr>
          <p:cNvSpPr/>
          <p:nvPr/>
        </p:nvSpPr>
        <p:spPr>
          <a:xfrm>
            <a:off x="999993" y="1329350"/>
            <a:ext cx="7113685" cy="701774"/>
          </a:xfrm>
          <a:prstGeom prst="roundRect">
            <a:avLst/>
          </a:prstGeom>
          <a:solidFill>
            <a:srgbClr val="30AF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109" name="Rectangle: Rounded Corners 1108">
            <a:extLst>
              <a:ext uri="{FF2B5EF4-FFF2-40B4-BE49-F238E27FC236}">
                <a16:creationId xmlns:a16="http://schemas.microsoft.com/office/drawing/2014/main" id="{F3A3FE49-76A1-302F-92AA-09267BCBE27D}"/>
              </a:ext>
            </a:extLst>
          </p:cNvPr>
          <p:cNvSpPr/>
          <p:nvPr/>
        </p:nvSpPr>
        <p:spPr>
          <a:xfrm>
            <a:off x="1009536" y="2181336"/>
            <a:ext cx="7113685" cy="70177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E34563B-4B8E-8204-3300-F8A8494FF496}"/>
              </a:ext>
            </a:extLst>
          </p:cNvPr>
          <p:cNvSpPr/>
          <p:nvPr/>
        </p:nvSpPr>
        <p:spPr>
          <a:xfrm>
            <a:off x="1030029" y="5361978"/>
            <a:ext cx="5516270" cy="543367"/>
          </a:xfrm>
          <a:prstGeom prst="roundRect">
            <a:avLst/>
          </a:prstGeom>
          <a:solidFill>
            <a:srgbClr val="38A3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670DB2-796E-77D5-4D21-0A58FB34809C}"/>
              </a:ext>
            </a:extLst>
          </p:cNvPr>
          <p:cNvSpPr txBox="1"/>
          <p:nvPr/>
        </p:nvSpPr>
        <p:spPr>
          <a:xfrm>
            <a:off x="1170484" y="5351718"/>
            <a:ext cx="11396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Level 0</a:t>
            </a:r>
          </a:p>
          <a:p>
            <a:r>
              <a:rPr lang="en-US" sz="1100" dirty="0">
                <a:solidFill>
                  <a:schemeClr val="bg1"/>
                </a:solidFill>
              </a:rPr>
              <a:t>Physical Process</a:t>
            </a:r>
          </a:p>
          <a:p>
            <a:r>
              <a:rPr lang="en-US" sz="1100" dirty="0">
                <a:solidFill>
                  <a:schemeClr val="bg1"/>
                </a:solidFill>
              </a:rPr>
              <a:t>Field I/O device 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A6F40E-6CDC-3142-B355-A8948EAC2FD9}"/>
              </a:ext>
            </a:extLst>
          </p:cNvPr>
          <p:cNvSpPr/>
          <p:nvPr/>
        </p:nvSpPr>
        <p:spPr>
          <a:xfrm>
            <a:off x="2411729" y="5478341"/>
            <a:ext cx="634786" cy="3469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b="1" dirty="0">
                <a:solidFill>
                  <a:schemeClr val="tx1"/>
                </a:solidFill>
              </a:rPr>
              <a:t>Track Sensors </a:t>
            </a:r>
            <a:endParaRPr lang="en-SG" sz="1050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48A9D1-3982-3D6B-A958-90AC1A17CFAA}"/>
              </a:ext>
            </a:extLst>
          </p:cNvPr>
          <p:cNvSpPr/>
          <p:nvPr/>
        </p:nvSpPr>
        <p:spPr>
          <a:xfrm>
            <a:off x="3158655" y="5487165"/>
            <a:ext cx="611513" cy="3469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b="1" dirty="0">
                <a:solidFill>
                  <a:schemeClr val="tx1"/>
                </a:solidFill>
              </a:rPr>
              <a:t>Track Signals</a:t>
            </a:r>
            <a:endParaRPr lang="en-SG" sz="1050" b="1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3E9C76-96F5-8D37-3368-4E25A569123F}"/>
              </a:ext>
            </a:extLst>
          </p:cNvPr>
          <p:cNvSpPr/>
          <p:nvPr/>
        </p:nvSpPr>
        <p:spPr>
          <a:xfrm>
            <a:off x="4249854" y="5469061"/>
            <a:ext cx="629382" cy="3469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b="1" dirty="0">
                <a:solidFill>
                  <a:schemeClr val="tx1"/>
                </a:solidFill>
              </a:rPr>
              <a:t>Train Sensors</a:t>
            </a:r>
            <a:endParaRPr lang="en-SG" sz="1050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7B0103-000E-D884-D82B-6861D521F216}"/>
              </a:ext>
            </a:extLst>
          </p:cNvPr>
          <p:cNvSpPr/>
          <p:nvPr/>
        </p:nvSpPr>
        <p:spPr>
          <a:xfrm>
            <a:off x="5053961" y="5459129"/>
            <a:ext cx="557574" cy="3469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b="1" dirty="0">
                <a:solidFill>
                  <a:schemeClr val="tx1"/>
                </a:solidFill>
              </a:rPr>
              <a:t>Train Moto </a:t>
            </a:r>
            <a:endParaRPr lang="en-SG" sz="1050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581798-A60F-32EB-F496-9C71CD6E9939}"/>
              </a:ext>
            </a:extLst>
          </p:cNvPr>
          <p:cNvSpPr/>
          <p:nvPr/>
        </p:nvSpPr>
        <p:spPr>
          <a:xfrm>
            <a:off x="5760070" y="5450957"/>
            <a:ext cx="557574" cy="3469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b="1" dirty="0">
                <a:solidFill>
                  <a:schemeClr val="tx1"/>
                </a:solidFill>
              </a:rPr>
              <a:t>Train Brake</a:t>
            </a:r>
            <a:endParaRPr lang="en-SG" sz="1050" b="1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DA433AA-43FB-8750-BF01-2C9651EEEFC9}"/>
              </a:ext>
            </a:extLst>
          </p:cNvPr>
          <p:cNvSpPr/>
          <p:nvPr/>
        </p:nvSpPr>
        <p:spPr>
          <a:xfrm>
            <a:off x="1030029" y="4725323"/>
            <a:ext cx="5516270" cy="543367"/>
          </a:xfrm>
          <a:prstGeom prst="roundRect">
            <a:avLst/>
          </a:prstGeom>
          <a:solidFill>
            <a:srgbClr val="F4C5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9B32DD-70D5-783A-A9F3-FDE1CE545FA2}"/>
              </a:ext>
            </a:extLst>
          </p:cNvPr>
          <p:cNvSpPr txBox="1"/>
          <p:nvPr/>
        </p:nvSpPr>
        <p:spPr>
          <a:xfrm>
            <a:off x="1175941" y="4776006"/>
            <a:ext cx="11396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Level 1</a:t>
            </a:r>
          </a:p>
          <a:p>
            <a:r>
              <a:rPr lang="en-US" sz="1100" dirty="0"/>
              <a:t>Controller LAN </a:t>
            </a:r>
            <a:endParaRPr lang="en-SG" sz="11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662F044-8FE8-1152-9ACA-23513CEC9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990" y="4853293"/>
            <a:ext cx="490976" cy="3188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174B07-8672-BA15-9514-721DBD1E6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322" y="4853292"/>
            <a:ext cx="448336" cy="318817"/>
          </a:xfrm>
          <a:prstGeom prst="rect">
            <a:avLst/>
          </a:prstGeom>
        </p:spPr>
      </p:pic>
      <p:pic>
        <p:nvPicPr>
          <p:cNvPr id="17" name="Picture 16" descr="TM221CE16R Schneider Electric Modicon M221 PLC CPU Mini USB Interface –  Ralakde Automation">
            <a:extLst>
              <a:ext uri="{FF2B5EF4-FFF2-40B4-BE49-F238E27FC236}">
                <a16:creationId xmlns:a16="http://schemas.microsoft.com/office/drawing/2014/main" id="{86A62323-1893-2A44-E31A-500A7AE71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657" y="4818963"/>
            <a:ext cx="353441" cy="38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41607BC-B686-9D1F-A5FA-30805718B76E}"/>
              </a:ext>
            </a:extLst>
          </p:cNvPr>
          <p:cNvCxnSpPr>
            <a:cxnSpLocks/>
            <a:stCxn id="17" idx="2"/>
            <a:endCxn id="7" idx="0"/>
          </p:cNvCxnSpPr>
          <p:nvPr/>
        </p:nvCxnSpPr>
        <p:spPr>
          <a:xfrm flipH="1">
            <a:off x="2729122" y="5206439"/>
            <a:ext cx="551256" cy="27190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A991FDC-5938-A523-4381-4ED40121CBCC}"/>
              </a:ext>
            </a:extLst>
          </p:cNvPr>
          <p:cNvCxnSpPr>
            <a:cxnSpLocks/>
            <a:stCxn id="17" idx="2"/>
            <a:endCxn id="8" idx="0"/>
          </p:cNvCxnSpPr>
          <p:nvPr/>
        </p:nvCxnSpPr>
        <p:spPr>
          <a:xfrm>
            <a:off x="3280378" y="5206439"/>
            <a:ext cx="184034" cy="28072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1154381-5E81-C02C-7A39-EBFFD50C3174}"/>
              </a:ext>
            </a:extLst>
          </p:cNvPr>
          <p:cNvSpPr txBox="1"/>
          <p:nvPr/>
        </p:nvSpPr>
        <p:spPr>
          <a:xfrm>
            <a:off x="3475674" y="4792140"/>
            <a:ext cx="6639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Railway PLC</a:t>
            </a:r>
            <a:endParaRPr lang="en-SG" sz="1100" b="1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D474EE5-F843-6614-7C22-FF1BC3897E78}"/>
              </a:ext>
            </a:extLst>
          </p:cNvPr>
          <p:cNvCxnSpPr>
            <a:cxnSpLocks/>
            <a:stCxn id="16" idx="2"/>
            <a:endCxn id="9" idx="0"/>
          </p:cNvCxnSpPr>
          <p:nvPr/>
        </p:nvCxnSpPr>
        <p:spPr>
          <a:xfrm flipH="1">
            <a:off x="4564545" y="5172109"/>
            <a:ext cx="7945" cy="29695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18565DA-4985-1133-CEE1-9C6E0B85149D}"/>
              </a:ext>
            </a:extLst>
          </p:cNvPr>
          <p:cNvCxnSpPr>
            <a:cxnSpLocks/>
            <a:stCxn id="14" idx="2"/>
            <a:endCxn id="9" idx="0"/>
          </p:cNvCxnSpPr>
          <p:nvPr/>
        </p:nvCxnSpPr>
        <p:spPr>
          <a:xfrm flipH="1">
            <a:off x="4564545" y="5172109"/>
            <a:ext cx="1106933" cy="29695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AABE920-42E9-E2CE-85C9-3D0061417412}"/>
              </a:ext>
            </a:extLst>
          </p:cNvPr>
          <p:cNvCxnSpPr>
            <a:cxnSpLocks/>
            <a:stCxn id="14" idx="2"/>
            <a:endCxn id="10" idx="0"/>
          </p:cNvCxnSpPr>
          <p:nvPr/>
        </p:nvCxnSpPr>
        <p:spPr>
          <a:xfrm flipH="1">
            <a:off x="5332748" y="5172109"/>
            <a:ext cx="338730" cy="28702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CBB032D-39DE-A1C0-0C8C-6AEA72E03ADA}"/>
              </a:ext>
            </a:extLst>
          </p:cNvPr>
          <p:cNvCxnSpPr>
            <a:cxnSpLocks/>
            <a:stCxn id="14" idx="2"/>
            <a:endCxn id="11" idx="0"/>
          </p:cNvCxnSpPr>
          <p:nvPr/>
        </p:nvCxnSpPr>
        <p:spPr>
          <a:xfrm>
            <a:off x="5671478" y="5172109"/>
            <a:ext cx="367379" cy="27884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78A6CA7-BC7C-A2AD-8A1E-273F67297E69}"/>
              </a:ext>
            </a:extLst>
          </p:cNvPr>
          <p:cNvSpPr txBox="1"/>
          <p:nvPr/>
        </p:nvSpPr>
        <p:spPr>
          <a:xfrm>
            <a:off x="4760703" y="4738867"/>
            <a:ext cx="6639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Train RTU</a:t>
            </a:r>
            <a:endParaRPr lang="en-SG" sz="11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BEB39A8-7F63-3990-6B76-1172C8811636}"/>
              </a:ext>
            </a:extLst>
          </p:cNvPr>
          <p:cNvSpPr txBox="1"/>
          <p:nvPr/>
        </p:nvSpPr>
        <p:spPr>
          <a:xfrm>
            <a:off x="5918350" y="4754861"/>
            <a:ext cx="6639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Train PLC</a:t>
            </a:r>
            <a:endParaRPr lang="en-SG" sz="1100" b="1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485626E-31DC-F276-5A63-CE519FEA04B4}"/>
              </a:ext>
            </a:extLst>
          </p:cNvPr>
          <p:cNvSpPr/>
          <p:nvPr/>
        </p:nvSpPr>
        <p:spPr>
          <a:xfrm>
            <a:off x="1049117" y="3985511"/>
            <a:ext cx="5929012" cy="621014"/>
          </a:xfrm>
          <a:prstGeom prst="roundRect">
            <a:avLst/>
          </a:prstGeom>
          <a:solidFill>
            <a:srgbClr val="D67A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FA0D33-2DD1-53A8-D239-A20309226850}"/>
              </a:ext>
            </a:extLst>
          </p:cNvPr>
          <p:cNvSpPr txBox="1"/>
          <p:nvPr/>
        </p:nvSpPr>
        <p:spPr>
          <a:xfrm>
            <a:off x="1171650" y="3995936"/>
            <a:ext cx="139155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Level 2</a:t>
            </a:r>
          </a:p>
          <a:p>
            <a:r>
              <a:rPr lang="en-US" sz="1100" dirty="0">
                <a:solidFill>
                  <a:schemeClr val="bg1"/>
                </a:solidFill>
              </a:rPr>
              <a:t>Control Center (HQ) Processing LAN</a:t>
            </a:r>
          </a:p>
        </p:txBody>
      </p: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D95CB2AF-7D8A-A169-A9E1-56EFC74F203B}"/>
              </a:ext>
            </a:extLst>
          </p:cNvPr>
          <p:cNvCxnSpPr>
            <a:cxnSpLocks/>
            <a:stCxn id="17" idx="0"/>
          </p:cNvCxnSpPr>
          <p:nvPr/>
        </p:nvCxnSpPr>
        <p:spPr>
          <a:xfrm rot="5400000" flipH="1" flipV="1">
            <a:off x="3531818" y="4228445"/>
            <a:ext cx="339078" cy="841959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4" name="TextBox 1033">
            <a:extLst>
              <a:ext uri="{FF2B5EF4-FFF2-40B4-BE49-F238E27FC236}">
                <a16:creationId xmlns:a16="http://schemas.microsoft.com/office/drawing/2014/main" id="{708D49CE-FD8F-FB30-4172-C58A239BA7F8}"/>
              </a:ext>
            </a:extLst>
          </p:cNvPr>
          <p:cNvSpPr txBox="1"/>
          <p:nvPr/>
        </p:nvSpPr>
        <p:spPr>
          <a:xfrm>
            <a:off x="4349379" y="4141726"/>
            <a:ext cx="9660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Railway Track Control HMI</a:t>
            </a:r>
            <a:endParaRPr lang="en-SG" sz="1100" dirty="0">
              <a:solidFill>
                <a:schemeClr val="bg1"/>
              </a:solidFill>
            </a:endParaRPr>
          </a:p>
        </p:txBody>
      </p: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9F0A7B6F-5D7D-E093-0D5D-C5BE474ABFAE}"/>
              </a:ext>
            </a:extLst>
          </p:cNvPr>
          <p:cNvCxnSpPr>
            <a:cxnSpLocks/>
          </p:cNvCxnSpPr>
          <p:nvPr/>
        </p:nvCxnSpPr>
        <p:spPr>
          <a:xfrm>
            <a:off x="4782938" y="5117112"/>
            <a:ext cx="650002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Connector: Elbow 1038">
            <a:extLst>
              <a:ext uri="{FF2B5EF4-FFF2-40B4-BE49-F238E27FC236}">
                <a16:creationId xmlns:a16="http://schemas.microsoft.com/office/drawing/2014/main" id="{DD0D8DA8-D7CE-18E8-616C-361AFB6B2AF5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4867992" y="4221720"/>
            <a:ext cx="336070" cy="927075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Connector: Elbow 1041">
            <a:extLst>
              <a:ext uri="{FF2B5EF4-FFF2-40B4-BE49-F238E27FC236}">
                <a16:creationId xmlns:a16="http://schemas.microsoft.com/office/drawing/2014/main" id="{2775E1AA-FCCD-A2A2-BD43-5E926AA246E7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V="1">
            <a:off x="5417487" y="4599301"/>
            <a:ext cx="336071" cy="171913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TextBox 1044">
            <a:extLst>
              <a:ext uri="{FF2B5EF4-FFF2-40B4-BE49-F238E27FC236}">
                <a16:creationId xmlns:a16="http://schemas.microsoft.com/office/drawing/2014/main" id="{C5E5B2C7-E758-EBFC-87E5-9A092A38001F}"/>
              </a:ext>
            </a:extLst>
          </p:cNvPr>
          <p:cNvSpPr txBox="1"/>
          <p:nvPr/>
        </p:nvSpPr>
        <p:spPr>
          <a:xfrm>
            <a:off x="5722675" y="4118185"/>
            <a:ext cx="9660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Railway Train Control HMI</a:t>
            </a:r>
            <a:endParaRPr lang="en-SG" sz="1100" dirty="0">
              <a:solidFill>
                <a:schemeClr val="bg1"/>
              </a:solidFill>
            </a:endParaRPr>
          </a:p>
        </p:txBody>
      </p: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514523CF-F535-A874-70AC-D9B00DCA5895}"/>
              </a:ext>
            </a:extLst>
          </p:cNvPr>
          <p:cNvCxnSpPr>
            <a:cxnSpLocks/>
          </p:cNvCxnSpPr>
          <p:nvPr/>
        </p:nvCxnSpPr>
        <p:spPr>
          <a:xfrm>
            <a:off x="3471594" y="4334894"/>
            <a:ext cx="459526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Connector: Elbow 1049">
            <a:extLst>
              <a:ext uri="{FF2B5EF4-FFF2-40B4-BE49-F238E27FC236}">
                <a16:creationId xmlns:a16="http://schemas.microsoft.com/office/drawing/2014/main" id="{79EF782C-4E66-5E55-8B10-35C1F88AD1E8}"/>
              </a:ext>
            </a:extLst>
          </p:cNvPr>
          <p:cNvCxnSpPr>
            <a:cxnSpLocks/>
          </p:cNvCxnSpPr>
          <p:nvPr/>
        </p:nvCxnSpPr>
        <p:spPr>
          <a:xfrm flipV="1">
            <a:off x="3050519" y="4186256"/>
            <a:ext cx="2466476" cy="141248"/>
          </a:xfrm>
          <a:prstGeom prst="bentConnector4">
            <a:avLst>
              <a:gd name="adj1" fmla="val 15774"/>
              <a:gd name="adj2" fmla="val 169361"/>
            </a:avLst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7" name="Graphic 1066" descr="Computer with solid fill">
            <a:extLst>
              <a:ext uri="{FF2B5EF4-FFF2-40B4-BE49-F238E27FC236}">
                <a16:creationId xmlns:a16="http://schemas.microsoft.com/office/drawing/2014/main" id="{2A2F7788-846A-2498-75B5-7917A9FB5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36379" y="4103917"/>
            <a:ext cx="446421" cy="446421"/>
          </a:xfrm>
          <a:prstGeom prst="rect">
            <a:avLst/>
          </a:prstGeom>
        </p:spPr>
      </p:pic>
      <p:pic>
        <p:nvPicPr>
          <p:cNvPr id="1071" name="Graphic 1070" descr="Ui Ux with solid fill">
            <a:extLst>
              <a:ext uri="{FF2B5EF4-FFF2-40B4-BE49-F238E27FC236}">
                <a16:creationId xmlns:a16="http://schemas.microsoft.com/office/drawing/2014/main" id="{724A207D-6425-2AF0-54CD-188748E03C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23468" y="4141097"/>
            <a:ext cx="428782" cy="428782"/>
          </a:xfrm>
          <a:prstGeom prst="rect">
            <a:avLst/>
          </a:prstGeom>
        </p:spPr>
      </p:pic>
      <p:pic>
        <p:nvPicPr>
          <p:cNvPr id="1072" name="Graphic 1071" descr="Ui Ux with solid fill">
            <a:extLst>
              <a:ext uri="{FF2B5EF4-FFF2-40B4-BE49-F238E27FC236}">
                <a16:creationId xmlns:a16="http://schemas.microsoft.com/office/drawing/2014/main" id="{5B15DE57-A8FE-52B0-BFF1-BB754CF31D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92549" y="4141726"/>
            <a:ext cx="428782" cy="428782"/>
          </a:xfrm>
          <a:prstGeom prst="rect">
            <a:avLst/>
          </a:prstGeom>
        </p:spPr>
      </p:pic>
      <p:sp>
        <p:nvSpPr>
          <p:cNvPr id="1073" name="Rectangle: Rounded Corners 1072">
            <a:extLst>
              <a:ext uri="{FF2B5EF4-FFF2-40B4-BE49-F238E27FC236}">
                <a16:creationId xmlns:a16="http://schemas.microsoft.com/office/drawing/2014/main" id="{914357B2-86CF-631A-5913-25692EE3E089}"/>
              </a:ext>
            </a:extLst>
          </p:cNvPr>
          <p:cNvSpPr/>
          <p:nvPr/>
        </p:nvSpPr>
        <p:spPr>
          <a:xfrm>
            <a:off x="999993" y="2990612"/>
            <a:ext cx="7132773" cy="825418"/>
          </a:xfrm>
          <a:prstGeom prst="roundRect">
            <a:avLst/>
          </a:prstGeom>
          <a:solidFill>
            <a:srgbClr val="6458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074" name="TextBox 1073">
            <a:extLst>
              <a:ext uri="{FF2B5EF4-FFF2-40B4-BE49-F238E27FC236}">
                <a16:creationId xmlns:a16="http://schemas.microsoft.com/office/drawing/2014/main" id="{22CF85FF-5D49-D805-A061-C8498C40474D}"/>
              </a:ext>
            </a:extLst>
          </p:cNvPr>
          <p:cNvSpPr txBox="1"/>
          <p:nvPr/>
        </p:nvSpPr>
        <p:spPr>
          <a:xfrm>
            <a:off x="1128739" y="3058817"/>
            <a:ext cx="13121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Level 3</a:t>
            </a:r>
          </a:p>
          <a:p>
            <a:r>
              <a:rPr lang="en-US" sz="1100" dirty="0">
                <a:solidFill>
                  <a:schemeClr val="bg1"/>
                </a:solidFill>
              </a:rPr>
              <a:t>Operations Management Zone </a:t>
            </a:r>
          </a:p>
        </p:txBody>
      </p:sp>
      <p:pic>
        <p:nvPicPr>
          <p:cNvPr id="1076" name="Graphic 1075" descr="Full Brick Wall with solid fill">
            <a:extLst>
              <a:ext uri="{FF2B5EF4-FFF2-40B4-BE49-F238E27FC236}">
                <a16:creationId xmlns:a16="http://schemas.microsoft.com/office/drawing/2014/main" id="{8B94EF13-072D-CCF8-6A42-BA9A13AECD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53010" y="3540792"/>
            <a:ext cx="418359" cy="418359"/>
          </a:xfrm>
          <a:prstGeom prst="rect">
            <a:avLst/>
          </a:prstGeom>
        </p:spPr>
      </p:pic>
      <p:pic>
        <p:nvPicPr>
          <p:cNvPr id="1078" name="Graphic 1077" descr="Ui Ux with solid fill">
            <a:extLst>
              <a:ext uri="{FF2B5EF4-FFF2-40B4-BE49-F238E27FC236}">
                <a16:creationId xmlns:a16="http://schemas.microsoft.com/office/drawing/2014/main" id="{41868FD4-2C3E-94CF-BFF6-99B06DC056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80377" y="3084516"/>
            <a:ext cx="428782" cy="428782"/>
          </a:xfrm>
          <a:prstGeom prst="rect">
            <a:avLst/>
          </a:prstGeom>
        </p:spPr>
      </p:pic>
      <p:sp>
        <p:nvSpPr>
          <p:cNvPr id="1079" name="TextBox 1078">
            <a:extLst>
              <a:ext uri="{FF2B5EF4-FFF2-40B4-BE49-F238E27FC236}">
                <a16:creationId xmlns:a16="http://schemas.microsoft.com/office/drawing/2014/main" id="{22EC80E6-44A6-FC03-6874-533B6B05F0AB}"/>
              </a:ext>
            </a:extLst>
          </p:cNvPr>
          <p:cNvSpPr txBox="1"/>
          <p:nvPr/>
        </p:nvSpPr>
        <p:spPr>
          <a:xfrm>
            <a:off x="3152065" y="3414175"/>
            <a:ext cx="9660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Management HMI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080" name="TextBox 1079">
            <a:extLst>
              <a:ext uri="{FF2B5EF4-FFF2-40B4-BE49-F238E27FC236}">
                <a16:creationId xmlns:a16="http://schemas.microsoft.com/office/drawing/2014/main" id="{7BC5915C-F6B5-F29B-1923-49FF773CB471}"/>
              </a:ext>
            </a:extLst>
          </p:cNvPr>
          <p:cNvSpPr txBox="1"/>
          <p:nvPr/>
        </p:nvSpPr>
        <p:spPr>
          <a:xfrm>
            <a:off x="4177519" y="3414173"/>
            <a:ext cx="9660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Application Server </a:t>
            </a:r>
            <a:endParaRPr lang="en-SG" sz="1100" dirty="0">
              <a:solidFill>
                <a:schemeClr val="bg1"/>
              </a:solidFill>
            </a:endParaRPr>
          </a:p>
        </p:txBody>
      </p:sp>
      <p:pic>
        <p:nvPicPr>
          <p:cNvPr id="1081" name="Graphic 1080" descr="Computer with solid fill">
            <a:extLst>
              <a:ext uri="{FF2B5EF4-FFF2-40B4-BE49-F238E27FC236}">
                <a16:creationId xmlns:a16="http://schemas.microsoft.com/office/drawing/2014/main" id="{AC181E2B-5E63-F135-D614-E63DE3E3AF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58825" y="3001685"/>
            <a:ext cx="481208" cy="481208"/>
          </a:xfrm>
          <a:prstGeom prst="rect">
            <a:avLst/>
          </a:prstGeom>
        </p:spPr>
      </p:pic>
      <p:sp>
        <p:nvSpPr>
          <p:cNvPr id="1082" name="TextBox 1081">
            <a:extLst>
              <a:ext uri="{FF2B5EF4-FFF2-40B4-BE49-F238E27FC236}">
                <a16:creationId xmlns:a16="http://schemas.microsoft.com/office/drawing/2014/main" id="{71EA90D7-C945-7165-BDAB-7B05C6BC7DAD}"/>
              </a:ext>
            </a:extLst>
          </p:cNvPr>
          <p:cNvSpPr txBox="1"/>
          <p:nvPr/>
        </p:nvSpPr>
        <p:spPr>
          <a:xfrm>
            <a:off x="5097730" y="3393076"/>
            <a:ext cx="9660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Data Base Server </a:t>
            </a:r>
            <a:endParaRPr lang="en-SG" sz="1100" dirty="0">
              <a:solidFill>
                <a:schemeClr val="bg1"/>
              </a:solidFill>
            </a:endParaRPr>
          </a:p>
        </p:txBody>
      </p:sp>
      <p:pic>
        <p:nvPicPr>
          <p:cNvPr id="1084" name="Graphic 1083" descr="Server with solid fill">
            <a:extLst>
              <a:ext uri="{FF2B5EF4-FFF2-40B4-BE49-F238E27FC236}">
                <a16:creationId xmlns:a16="http://schemas.microsoft.com/office/drawing/2014/main" id="{0EA5F216-35B3-58B8-4678-1120BC950E2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86860" y="3040419"/>
            <a:ext cx="446421" cy="446421"/>
          </a:xfrm>
          <a:prstGeom prst="rect">
            <a:avLst/>
          </a:prstGeom>
        </p:spPr>
      </p:pic>
      <p:pic>
        <p:nvPicPr>
          <p:cNvPr id="1086" name="Graphic 1085" descr="Database with solid fill">
            <a:extLst>
              <a:ext uri="{FF2B5EF4-FFF2-40B4-BE49-F238E27FC236}">
                <a16:creationId xmlns:a16="http://schemas.microsoft.com/office/drawing/2014/main" id="{99F08A30-6709-79C6-9E7F-CD83A656E1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11056" y="3017846"/>
            <a:ext cx="481208" cy="481208"/>
          </a:xfrm>
          <a:prstGeom prst="rect">
            <a:avLst/>
          </a:prstGeom>
        </p:spPr>
      </p:pic>
      <p:pic>
        <p:nvPicPr>
          <p:cNvPr id="1087" name="Graphic 1086" descr="Database with solid fill">
            <a:extLst>
              <a:ext uri="{FF2B5EF4-FFF2-40B4-BE49-F238E27FC236}">
                <a16:creationId xmlns:a16="http://schemas.microsoft.com/office/drawing/2014/main" id="{302206FE-61E3-8309-CCF1-CC5ED1EB6EA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50243" y="3025391"/>
            <a:ext cx="481208" cy="481208"/>
          </a:xfrm>
          <a:prstGeom prst="rect">
            <a:avLst/>
          </a:prstGeom>
        </p:spPr>
      </p:pic>
      <p:sp>
        <p:nvSpPr>
          <p:cNvPr id="1088" name="TextBox 1087">
            <a:extLst>
              <a:ext uri="{FF2B5EF4-FFF2-40B4-BE49-F238E27FC236}">
                <a16:creationId xmlns:a16="http://schemas.microsoft.com/office/drawing/2014/main" id="{0DB50CC0-3075-E20E-44BF-07CECAE7D5EE}"/>
              </a:ext>
            </a:extLst>
          </p:cNvPr>
          <p:cNvSpPr txBox="1"/>
          <p:nvPr/>
        </p:nvSpPr>
        <p:spPr>
          <a:xfrm>
            <a:off x="6012060" y="3422282"/>
            <a:ext cx="9660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Historian Server 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089" name="TextBox 1088">
            <a:extLst>
              <a:ext uri="{FF2B5EF4-FFF2-40B4-BE49-F238E27FC236}">
                <a16:creationId xmlns:a16="http://schemas.microsoft.com/office/drawing/2014/main" id="{29EFB4D8-076F-4B5B-F99D-9F8943438435}"/>
              </a:ext>
            </a:extLst>
          </p:cNvPr>
          <p:cNvSpPr txBox="1"/>
          <p:nvPr/>
        </p:nvSpPr>
        <p:spPr>
          <a:xfrm>
            <a:off x="7087431" y="3413587"/>
            <a:ext cx="12117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Engineer workstations</a:t>
            </a:r>
            <a:endParaRPr lang="en-SG" sz="1100" dirty="0">
              <a:solidFill>
                <a:schemeClr val="bg1"/>
              </a:solidFill>
            </a:endParaRPr>
          </a:p>
        </p:txBody>
      </p: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B0407D7C-547F-62CD-D8AF-DA4F7D0ED12D}"/>
              </a:ext>
            </a:extLst>
          </p:cNvPr>
          <p:cNvCxnSpPr/>
          <p:nvPr/>
        </p:nvCxnSpPr>
        <p:spPr>
          <a:xfrm>
            <a:off x="3709159" y="3271048"/>
            <a:ext cx="6391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D08FAC4E-162A-A2F2-4A8B-747B18B452F8}"/>
              </a:ext>
            </a:extLst>
          </p:cNvPr>
          <p:cNvCxnSpPr/>
          <p:nvPr/>
        </p:nvCxnSpPr>
        <p:spPr>
          <a:xfrm>
            <a:off x="4653386" y="3272373"/>
            <a:ext cx="6391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6222A198-A579-FB84-6E4C-420706FDA77E}"/>
              </a:ext>
            </a:extLst>
          </p:cNvPr>
          <p:cNvCxnSpPr/>
          <p:nvPr/>
        </p:nvCxnSpPr>
        <p:spPr>
          <a:xfrm>
            <a:off x="5516995" y="3271048"/>
            <a:ext cx="6391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23BFCB02-A338-081F-BA8A-E2273BAF2FF2}"/>
              </a:ext>
            </a:extLst>
          </p:cNvPr>
          <p:cNvCxnSpPr>
            <a:cxnSpLocks/>
          </p:cNvCxnSpPr>
          <p:nvPr/>
        </p:nvCxnSpPr>
        <p:spPr>
          <a:xfrm>
            <a:off x="6448268" y="3271048"/>
            <a:ext cx="6391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22069877-8361-629C-A14C-E8B89795F45D}"/>
              </a:ext>
            </a:extLst>
          </p:cNvPr>
          <p:cNvCxnSpPr>
            <a:cxnSpLocks/>
          </p:cNvCxnSpPr>
          <p:nvPr/>
        </p:nvCxnSpPr>
        <p:spPr>
          <a:xfrm>
            <a:off x="6817879" y="3051755"/>
            <a:ext cx="0" cy="73669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72FA3453-63B2-8FC4-329E-F8FD6202089E}"/>
              </a:ext>
            </a:extLst>
          </p:cNvPr>
          <p:cNvCxnSpPr>
            <a:cxnSpLocks/>
          </p:cNvCxnSpPr>
          <p:nvPr/>
        </p:nvCxnSpPr>
        <p:spPr>
          <a:xfrm>
            <a:off x="2762189" y="2722408"/>
            <a:ext cx="0" cy="87231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C16F48B1-718D-355D-E8C9-0FF5777EF7D2}"/>
              </a:ext>
            </a:extLst>
          </p:cNvPr>
          <p:cNvCxnSpPr>
            <a:cxnSpLocks/>
          </p:cNvCxnSpPr>
          <p:nvPr/>
        </p:nvCxnSpPr>
        <p:spPr>
          <a:xfrm flipV="1">
            <a:off x="2773505" y="3272373"/>
            <a:ext cx="46741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D9B3248B-51B1-CBDA-FF09-632068B624C9}"/>
              </a:ext>
            </a:extLst>
          </p:cNvPr>
          <p:cNvCxnSpPr>
            <a:cxnSpLocks/>
            <a:stCxn id="1076" idx="2"/>
          </p:cNvCxnSpPr>
          <p:nvPr/>
        </p:nvCxnSpPr>
        <p:spPr>
          <a:xfrm flipH="1">
            <a:off x="2762189" y="3959151"/>
            <a:ext cx="1" cy="22710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0" name="Graphic 1109" descr="Full Brick Wall with solid fill">
            <a:extLst>
              <a:ext uri="{FF2B5EF4-FFF2-40B4-BE49-F238E27FC236}">
                <a16:creationId xmlns:a16="http://schemas.microsoft.com/office/drawing/2014/main" id="{3E9B246E-A534-888D-AB32-BD4FB90442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55138" y="2371173"/>
            <a:ext cx="418359" cy="418359"/>
          </a:xfrm>
          <a:prstGeom prst="rect">
            <a:avLst/>
          </a:prstGeom>
        </p:spPr>
      </p:pic>
      <p:pic>
        <p:nvPicPr>
          <p:cNvPr id="1112" name="Graphic 1111" descr="Server with solid fill">
            <a:extLst>
              <a:ext uri="{FF2B5EF4-FFF2-40B4-BE49-F238E27FC236}">
                <a16:creationId xmlns:a16="http://schemas.microsoft.com/office/drawing/2014/main" id="{70F8BC10-C7E5-9F6E-015E-6D28532093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08174" y="2292147"/>
            <a:ext cx="418360" cy="418360"/>
          </a:xfrm>
          <a:prstGeom prst="rect">
            <a:avLst/>
          </a:prstGeom>
        </p:spPr>
      </p:pic>
      <p:pic>
        <p:nvPicPr>
          <p:cNvPr id="1114" name="Graphic 1113" descr="Syncing cloud with solid fill">
            <a:extLst>
              <a:ext uri="{FF2B5EF4-FFF2-40B4-BE49-F238E27FC236}">
                <a16:creationId xmlns:a16="http://schemas.microsoft.com/office/drawing/2014/main" id="{1325A67F-30B2-B0FE-E6BF-3B4D264AFCF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16282" y="1342735"/>
            <a:ext cx="491684" cy="491684"/>
          </a:xfrm>
          <a:prstGeom prst="rect">
            <a:avLst/>
          </a:prstGeom>
        </p:spPr>
      </p:pic>
      <p:pic>
        <p:nvPicPr>
          <p:cNvPr id="1116" name="Graphic 1115" descr="Envelope with solid fill">
            <a:extLst>
              <a:ext uri="{FF2B5EF4-FFF2-40B4-BE49-F238E27FC236}">
                <a16:creationId xmlns:a16="http://schemas.microsoft.com/office/drawing/2014/main" id="{074946F4-A2AF-8D4C-EFEA-B79A2B37623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097379" y="1343476"/>
            <a:ext cx="587241" cy="587241"/>
          </a:xfrm>
          <a:prstGeom prst="rect">
            <a:avLst/>
          </a:prstGeom>
        </p:spPr>
      </p:pic>
      <p:pic>
        <p:nvPicPr>
          <p:cNvPr id="1117" name="Graphic 1116" descr="Server with solid fill">
            <a:extLst>
              <a:ext uri="{FF2B5EF4-FFF2-40B4-BE49-F238E27FC236}">
                <a16:creationId xmlns:a16="http://schemas.microsoft.com/office/drawing/2014/main" id="{64FF1BEF-4377-1F9A-61FD-5546B9CDDC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13080" y="2300530"/>
            <a:ext cx="418360" cy="418360"/>
          </a:xfrm>
          <a:prstGeom prst="rect">
            <a:avLst/>
          </a:prstGeom>
        </p:spPr>
      </p:pic>
      <p:pic>
        <p:nvPicPr>
          <p:cNvPr id="1118" name="Graphic 1117" descr="Server with solid fill">
            <a:extLst>
              <a:ext uri="{FF2B5EF4-FFF2-40B4-BE49-F238E27FC236}">
                <a16:creationId xmlns:a16="http://schemas.microsoft.com/office/drawing/2014/main" id="{8F421C18-8E62-5647-EA8C-B5C0C7174F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77159" y="2300530"/>
            <a:ext cx="418360" cy="418360"/>
          </a:xfrm>
          <a:prstGeom prst="rect">
            <a:avLst/>
          </a:prstGeom>
        </p:spPr>
      </p:pic>
      <p:pic>
        <p:nvPicPr>
          <p:cNvPr id="1120" name="Graphic 1119" descr="Laptop with solid fill">
            <a:extLst>
              <a:ext uri="{FF2B5EF4-FFF2-40B4-BE49-F238E27FC236}">
                <a16:creationId xmlns:a16="http://schemas.microsoft.com/office/drawing/2014/main" id="{5A10507F-25C6-7E02-E11D-F3D9D9D5129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865203" y="2291019"/>
            <a:ext cx="482408" cy="482408"/>
          </a:xfrm>
          <a:prstGeom prst="rect">
            <a:avLst/>
          </a:prstGeom>
        </p:spPr>
      </p:pic>
      <p:sp>
        <p:nvSpPr>
          <p:cNvPr id="1121" name="TextBox 1120">
            <a:extLst>
              <a:ext uri="{FF2B5EF4-FFF2-40B4-BE49-F238E27FC236}">
                <a16:creationId xmlns:a16="http://schemas.microsoft.com/office/drawing/2014/main" id="{DD9B6DF5-628A-6FB6-E901-9C7E42C950EB}"/>
              </a:ext>
            </a:extLst>
          </p:cNvPr>
          <p:cNvSpPr txBox="1"/>
          <p:nvPr/>
        </p:nvSpPr>
        <p:spPr>
          <a:xfrm>
            <a:off x="3082800" y="2660192"/>
            <a:ext cx="1262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Domain Controller 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122" name="TextBox 1121">
            <a:extLst>
              <a:ext uri="{FF2B5EF4-FFF2-40B4-BE49-F238E27FC236}">
                <a16:creationId xmlns:a16="http://schemas.microsoft.com/office/drawing/2014/main" id="{F1EE0E2E-894D-F473-936C-99D8EB6C663B}"/>
              </a:ext>
            </a:extLst>
          </p:cNvPr>
          <p:cNvSpPr txBox="1"/>
          <p:nvPr/>
        </p:nvSpPr>
        <p:spPr>
          <a:xfrm>
            <a:off x="4257799" y="2648998"/>
            <a:ext cx="14604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Internal Web-Server 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123" name="TextBox 1122">
            <a:extLst>
              <a:ext uri="{FF2B5EF4-FFF2-40B4-BE49-F238E27FC236}">
                <a16:creationId xmlns:a16="http://schemas.microsoft.com/office/drawing/2014/main" id="{9B21C9B5-C6F0-6A42-ACDA-A2F2920AD3C0}"/>
              </a:ext>
            </a:extLst>
          </p:cNvPr>
          <p:cNvSpPr txBox="1"/>
          <p:nvPr/>
        </p:nvSpPr>
        <p:spPr>
          <a:xfrm>
            <a:off x="5589015" y="2642493"/>
            <a:ext cx="1111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Business Server 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124" name="TextBox 1123">
            <a:extLst>
              <a:ext uri="{FF2B5EF4-FFF2-40B4-BE49-F238E27FC236}">
                <a16:creationId xmlns:a16="http://schemas.microsoft.com/office/drawing/2014/main" id="{A08FE2D6-7A49-E741-91CE-8281B9B68221}"/>
              </a:ext>
            </a:extLst>
          </p:cNvPr>
          <p:cNvSpPr txBox="1"/>
          <p:nvPr/>
        </p:nvSpPr>
        <p:spPr>
          <a:xfrm>
            <a:off x="6659916" y="2642493"/>
            <a:ext cx="1460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Staff laptop/Desktops</a:t>
            </a:r>
            <a:endParaRPr lang="en-SG" sz="1100" dirty="0">
              <a:solidFill>
                <a:schemeClr val="bg1"/>
              </a:solidFill>
            </a:endParaRPr>
          </a:p>
        </p:txBody>
      </p: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EBAA5112-7011-B4BD-1C71-7DD655517F5B}"/>
              </a:ext>
            </a:extLst>
          </p:cNvPr>
          <p:cNvCxnSpPr>
            <a:cxnSpLocks/>
          </p:cNvCxnSpPr>
          <p:nvPr/>
        </p:nvCxnSpPr>
        <p:spPr>
          <a:xfrm>
            <a:off x="2928555" y="2566033"/>
            <a:ext cx="5796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104B64B9-F083-A355-B7C6-4B068ACC395D}"/>
              </a:ext>
            </a:extLst>
          </p:cNvPr>
          <p:cNvCxnSpPr>
            <a:cxnSpLocks/>
          </p:cNvCxnSpPr>
          <p:nvPr/>
        </p:nvCxnSpPr>
        <p:spPr>
          <a:xfrm>
            <a:off x="3887709" y="2554106"/>
            <a:ext cx="7253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FF8E5D62-3A3A-3038-3D50-D932C9A93AE0}"/>
              </a:ext>
            </a:extLst>
          </p:cNvPr>
          <p:cNvCxnSpPr>
            <a:cxnSpLocks/>
          </p:cNvCxnSpPr>
          <p:nvPr/>
        </p:nvCxnSpPr>
        <p:spPr>
          <a:xfrm>
            <a:off x="4961899" y="2554106"/>
            <a:ext cx="84027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2FF1CE86-F83A-C26B-EE5E-A7541EA5BE2A}"/>
              </a:ext>
            </a:extLst>
          </p:cNvPr>
          <p:cNvCxnSpPr>
            <a:cxnSpLocks/>
          </p:cNvCxnSpPr>
          <p:nvPr/>
        </p:nvCxnSpPr>
        <p:spPr>
          <a:xfrm>
            <a:off x="6187527" y="2554106"/>
            <a:ext cx="6776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3" name="TextBox 1132">
            <a:extLst>
              <a:ext uri="{FF2B5EF4-FFF2-40B4-BE49-F238E27FC236}">
                <a16:creationId xmlns:a16="http://schemas.microsoft.com/office/drawing/2014/main" id="{5354713B-2803-5197-EAFA-D31AF53F2782}"/>
              </a:ext>
            </a:extLst>
          </p:cNvPr>
          <p:cNvSpPr txBox="1"/>
          <p:nvPr/>
        </p:nvSpPr>
        <p:spPr>
          <a:xfrm>
            <a:off x="1170484" y="2224114"/>
            <a:ext cx="13121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Level 4</a:t>
            </a:r>
          </a:p>
          <a:p>
            <a:r>
              <a:rPr lang="en-US" sz="1100" dirty="0">
                <a:solidFill>
                  <a:schemeClr val="bg1"/>
                </a:solidFill>
              </a:rPr>
              <a:t>Enterprise </a:t>
            </a:r>
          </a:p>
          <a:p>
            <a:r>
              <a:rPr lang="en-US" sz="1100" dirty="0">
                <a:solidFill>
                  <a:schemeClr val="bg1"/>
                </a:solidFill>
              </a:rPr>
              <a:t>Zone </a:t>
            </a:r>
          </a:p>
        </p:txBody>
      </p:sp>
      <p:pic>
        <p:nvPicPr>
          <p:cNvPr id="1135" name="Graphic 1134" descr="Full Brick Wall with solid fill">
            <a:extLst>
              <a:ext uri="{FF2B5EF4-FFF2-40B4-BE49-F238E27FC236}">
                <a16:creationId xmlns:a16="http://schemas.microsoft.com/office/drawing/2014/main" id="{B4E0EBF9-4273-CD11-3D78-80A3F30EFD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53010" y="1482237"/>
            <a:ext cx="418359" cy="418359"/>
          </a:xfrm>
          <a:prstGeom prst="rect">
            <a:avLst/>
          </a:prstGeom>
        </p:spPr>
      </p:pic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136219E2-889A-E0C4-5937-34BF476F8E7D}"/>
              </a:ext>
            </a:extLst>
          </p:cNvPr>
          <p:cNvCxnSpPr>
            <a:cxnSpLocks/>
          </p:cNvCxnSpPr>
          <p:nvPr/>
        </p:nvCxnSpPr>
        <p:spPr>
          <a:xfrm>
            <a:off x="2773505" y="1887476"/>
            <a:ext cx="0" cy="5877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1E8F6560-E964-964E-A087-DB626211BB3E}"/>
              </a:ext>
            </a:extLst>
          </p:cNvPr>
          <p:cNvCxnSpPr>
            <a:cxnSpLocks/>
          </p:cNvCxnSpPr>
          <p:nvPr/>
        </p:nvCxnSpPr>
        <p:spPr>
          <a:xfrm>
            <a:off x="2915149" y="1680466"/>
            <a:ext cx="579619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9" name="TextBox 1138">
            <a:extLst>
              <a:ext uri="{FF2B5EF4-FFF2-40B4-BE49-F238E27FC236}">
                <a16:creationId xmlns:a16="http://schemas.microsoft.com/office/drawing/2014/main" id="{1E321A5C-206D-8DEC-8C63-EFA567971E83}"/>
              </a:ext>
            </a:extLst>
          </p:cNvPr>
          <p:cNvSpPr txBox="1"/>
          <p:nvPr/>
        </p:nvSpPr>
        <p:spPr>
          <a:xfrm>
            <a:off x="3309883" y="1801985"/>
            <a:ext cx="14604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External Web-Server </a:t>
            </a:r>
            <a:endParaRPr lang="en-SG" sz="1100" dirty="0"/>
          </a:p>
        </p:txBody>
      </p: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4C61B754-8DF7-863D-CFDB-2A98826EEEFF}"/>
              </a:ext>
            </a:extLst>
          </p:cNvPr>
          <p:cNvCxnSpPr>
            <a:cxnSpLocks/>
          </p:cNvCxnSpPr>
          <p:nvPr/>
        </p:nvCxnSpPr>
        <p:spPr>
          <a:xfrm flipV="1">
            <a:off x="4118134" y="1668901"/>
            <a:ext cx="979245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2" name="TextBox 1141">
            <a:extLst>
              <a:ext uri="{FF2B5EF4-FFF2-40B4-BE49-F238E27FC236}">
                <a16:creationId xmlns:a16="http://schemas.microsoft.com/office/drawing/2014/main" id="{9EADED95-0DCD-5800-FF92-B75D599320DD}"/>
              </a:ext>
            </a:extLst>
          </p:cNvPr>
          <p:cNvSpPr txBox="1"/>
          <p:nvPr/>
        </p:nvSpPr>
        <p:spPr>
          <a:xfrm>
            <a:off x="4963307" y="1796563"/>
            <a:ext cx="14604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Email Server </a:t>
            </a:r>
            <a:endParaRPr lang="en-SG" sz="1100" dirty="0"/>
          </a:p>
        </p:txBody>
      </p:sp>
      <p:sp>
        <p:nvSpPr>
          <p:cNvPr id="1143" name="TextBox 1142">
            <a:extLst>
              <a:ext uri="{FF2B5EF4-FFF2-40B4-BE49-F238E27FC236}">
                <a16:creationId xmlns:a16="http://schemas.microsoft.com/office/drawing/2014/main" id="{B271E23B-44B4-8D12-07D2-83BEEC97DFA2}"/>
              </a:ext>
            </a:extLst>
          </p:cNvPr>
          <p:cNvSpPr txBox="1"/>
          <p:nvPr/>
        </p:nvSpPr>
        <p:spPr>
          <a:xfrm>
            <a:off x="1190723" y="1391334"/>
            <a:ext cx="13121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Level 5</a:t>
            </a:r>
          </a:p>
          <a:p>
            <a:r>
              <a:rPr lang="en-US" sz="1100" dirty="0"/>
              <a:t>Internet DMZ </a:t>
            </a:r>
          </a:p>
          <a:p>
            <a:r>
              <a:rPr lang="en-US" sz="1100" dirty="0"/>
              <a:t>Zone</a:t>
            </a:r>
          </a:p>
        </p:txBody>
      </p:sp>
      <p:pic>
        <p:nvPicPr>
          <p:cNvPr id="1144" name="Picture 1143" descr="A computer screen shot of a computer scheme&#10;&#10;Description automatically generated">
            <a:extLst>
              <a:ext uri="{FF2B5EF4-FFF2-40B4-BE49-F238E27FC236}">
                <a16:creationId xmlns:a16="http://schemas.microsoft.com/office/drawing/2014/main" id="{EA52B254-F1D5-63AB-C01C-0D997F912C0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938" y="4850999"/>
            <a:ext cx="1991877" cy="1140925"/>
          </a:xfrm>
          <a:prstGeom prst="rect">
            <a:avLst/>
          </a:prstGeom>
          <a:ln>
            <a:solidFill>
              <a:srgbClr val="38A36F"/>
            </a:solidFill>
          </a:ln>
        </p:spPr>
      </p:pic>
      <p:pic>
        <p:nvPicPr>
          <p:cNvPr id="1146" name="Picture 1145" descr="A screenshot of a computer&#10;&#10;Description automatically generated">
            <a:extLst>
              <a:ext uri="{FF2B5EF4-FFF2-40B4-BE49-F238E27FC236}">
                <a16:creationId xmlns:a16="http://schemas.microsoft.com/office/drawing/2014/main" id="{3FF93690-E12A-A0D4-CAF8-8FED23F522A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938" y="2122704"/>
            <a:ext cx="1991877" cy="1140924"/>
          </a:xfrm>
          <a:prstGeom prst="rect">
            <a:avLst/>
          </a:prstGeom>
          <a:ln w="9525">
            <a:solidFill>
              <a:srgbClr val="D67A3B"/>
            </a:solidFill>
          </a:ln>
        </p:spPr>
      </p:pic>
      <p:pic>
        <p:nvPicPr>
          <p:cNvPr id="1147" name="Picture 1146" descr="A screenshot of a computer&#10;&#10;Description automatically generated">
            <a:extLst>
              <a:ext uri="{FF2B5EF4-FFF2-40B4-BE49-F238E27FC236}">
                <a16:creationId xmlns:a16="http://schemas.microsoft.com/office/drawing/2014/main" id="{E7DB02E8-BF09-7C0D-900E-A370FBB82DD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122" y="3529878"/>
            <a:ext cx="1946867" cy="1036033"/>
          </a:xfrm>
          <a:prstGeom prst="rect">
            <a:avLst/>
          </a:prstGeom>
          <a:ln>
            <a:solidFill>
              <a:srgbClr val="D67A3B"/>
            </a:solidFill>
          </a:ln>
        </p:spPr>
      </p:pic>
      <p:cxnSp>
        <p:nvCxnSpPr>
          <p:cNvPr id="1149" name="Connector: Elbow 1148">
            <a:extLst>
              <a:ext uri="{FF2B5EF4-FFF2-40B4-BE49-F238E27FC236}">
                <a16:creationId xmlns:a16="http://schemas.microsoft.com/office/drawing/2014/main" id="{D3FE8455-0096-1418-39AC-241C075A8818}"/>
              </a:ext>
            </a:extLst>
          </p:cNvPr>
          <p:cNvCxnSpPr>
            <a:cxnSpLocks/>
            <a:stCxn id="48" idx="3"/>
            <a:endCxn id="1146" idx="1"/>
          </p:cNvCxnSpPr>
          <p:nvPr/>
        </p:nvCxnSpPr>
        <p:spPr>
          <a:xfrm flipV="1">
            <a:off x="6978129" y="2693166"/>
            <a:ext cx="1578809" cy="1602852"/>
          </a:xfrm>
          <a:prstGeom prst="bentConnector3">
            <a:avLst>
              <a:gd name="adj1" fmla="val 79935"/>
            </a:avLst>
          </a:prstGeom>
          <a:ln w="28575">
            <a:solidFill>
              <a:srgbClr val="D67A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7" name="Straight Arrow Connector 1156">
            <a:extLst>
              <a:ext uri="{FF2B5EF4-FFF2-40B4-BE49-F238E27FC236}">
                <a16:creationId xmlns:a16="http://schemas.microsoft.com/office/drawing/2014/main" id="{2B7BE792-CB1E-B6F1-534F-28004CF2852A}"/>
              </a:ext>
            </a:extLst>
          </p:cNvPr>
          <p:cNvCxnSpPr/>
          <p:nvPr/>
        </p:nvCxnSpPr>
        <p:spPr>
          <a:xfrm>
            <a:off x="8237549" y="4296018"/>
            <a:ext cx="341895" cy="0"/>
          </a:xfrm>
          <a:prstGeom prst="straightConnector1">
            <a:avLst/>
          </a:prstGeom>
          <a:ln w="28575">
            <a:solidFill>
              <a:srgbClr val="D67A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9" name="Straight Arrow Connector 1158">
            <a:extLst>
              <a:ext uri="{FF2B5EF4-FFF2-40B4-BE49-F238E27FC236}">
                <a16:creationId xmlns:a16="http://schemas.microsoft.com/office/drawing/2014/main" id="{22D4E56E-60FD-0B39-94AA-D74425630DF4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6546299" y="5633661"/>
            <a:ext cx="1988135" cy="1"/>
          </a:xfrm>
          <a:prstGeom prst="straightConnector1">
            <a:avLst/>
          </a:prstGeom>
          <a:ln w="28575">
            <a:solidFill>
              <a:srgbClr val="38A3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1" name="TextBox 1160">
            <a:extLst>
              <a:ext uri="{FF2B5EF4-FFF2-40B4-BE49-F238E27FC236}">
                <a16:creationId xmlns:a16="http://schemas.microsoft.com/office/drawing/2014/main" id="{766AA693-3FFC-BD95-92E9-CA31B79395EF}"/>
              </a:ext>
            </a:extLst>
          </p:cNvPr>
          <p:cNvSpPr txBox="1"/>
          <p:nvPr/>
        </p:nvSpPr>
        <p:spPr>
          <a:xfrm>
            <a:off x="8446908" y="1863218"/>
            <a:ext cx="19205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D67A3B"/>
                </a:solidFill>
              </a:rPr>
              <a:t>Railway Track Control HMI</a:t>
            </a:r>
            <a:endParaRPr lang="en-SG" sz="1100" b="1" dirty="0">
              <a:solidFill>
                <a:srgbClr val="D67A3B"/>
              </a:solidFill>
            </a:endParaRPr>
          </a:p>
        </p:txBody>
      </p:sp>
      <p:sp>
        <p:nvSpPr>
          <p:cNvPr id="1162" name="TextBox 1161">
            <a:extLst>
              <a:ext uri="{FF2B5EF4-FFF2-40B4-BE49-F238E27FC236}">
                <a16:creationId xmlns:a16="http://schemas.microsoft.com/office/drawing/2014/main" id="{44D4C952-D69D-F641-3AEE-8FE8BC18FC19}"/>
              </a:ext>
            </a:extLst>
          </p:cNvPr>
          <p:cNvSpPr txBox="1"/>
          <p:nvPr/>
        </p:nvSpPr>
        <p:spPr>
          <a:xfrm>
            <a:off x="8506277" y="3272516"/>
            <a:ext cx="19205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D67A3B"/>
                </a:solidFill>
              </a:rPr>
              <a:t>Railway Train Control HMI</a:t>
            </a:r>
            <a:endParaRPr lang="en-SG" sz="1100" b="1" dirty="0">
              <a:solidFill>
                <a:srgbClr val="D67A3B"/>
              </a:solidFill>
            </a:endParaRPr>
          </a:p>
        </p:txBody>
      </p:sp>
      <p:sp>
        <p:nvSpPr>
          <p:cNvPr id="1163" name="TextBox 1162">
            <a:extLst>
              <a:ext uri="{FF2B5EF4-FFF2-40B4-BE49-F238E27FC236}">
                <a16:creationId xmlns:a16="http://schemas.microsoft.com/office/drawing/2014/main" id="{8F325A1C-089F-C202-E668-1297F8794159}"/>
              </a:ext>
            </a:extLst>
          </p:cNvPr>
          <p:cNvSpPr txBox="1"/>
          <p:nvPr/>
        </p:nvSpPr>
        <p:spPr>
          <a:xfrm>
            <a:off x="8483282" y="4565911"/>
            <a:ext cx="2428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38A36F"/>
                </a:solidFill>
              </a:rPr>
              <a:t>Railway Physical World Simulator </a:t>
            </a:r>
            <a:endParaRPr lang="en-SG" sz="1100" b="1" dirty="0">
              <a:solidFill>
                <a:srgbClr val="38A36F"/>
              </a:solidFill>
            </a:endParaRPr>
          </a:p>
        </p:txBody>
      </p:sp>
      <p:pic>
        <p:nvPicPr>
          <p:cNvPr id="1165" name="Graphic 1164" descr="Web design with solid fill">
            <a:extLst>
              <a:ext uri="{FF2B5EF4-FFF2-40B4-BE49-F238E27FC236}">
                <a16:creationId xmlns:a16="http://schemas.microsoft.com/office/drawing/2014/main" id="{029E5853-9937-C5E3-F958-B82854AF468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087431" y="4446906"/>
            <a:ext cx="621014" cy="607517"/>
          </a:xfrm>
          <a:prstGeom prst="rect">
            <a:avLst/>
          </a:prstGeom>
        </p:spPr>
      </p:pic>
      <p:pic>
        <p:nvPicPr>
          <p:cNvPr id="1166" name="Graphic 1165" descr="Web design with solid fill">
            <a:extLst>
              <a:ext uri="{FF2B5EF4-FFF2-40B4-BE49-F238E27FC236}">
                <a16:creationId xmlns:a16="http://schemas.microsoft.com/office/drawing/2014/main" id="{69AC7C2F-2570-FDB0-7EC3-65B0348636A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081280" y="4972739"/>
            <a:ext cx="621014" cy="607517"/>
          </a:xfrm>
          <a:prstGeom prst="rect">
            <a:avLst/>
          </a:prstGeom>
        </p:spPr>
      </p:pic>
      <p:cxnSp>
        <p:nvCxnSpPr>
          <p:cNvPr id="1180" name="Connector: Elbow 1179">
            <a:extLst>
              <a:ext uri="{FF2B5EF4-FFF2-40B4-BE49-F238E27FC236}">
                <a16:creationId xmlns:a16="http://schemas.microsoft.com/office/drawing/2014/main" id="{3226EE06-31F0-33AF-877F-6A3B70466DC9}"/>
              </a:ext>
            </a:extLst>
          </p:cNvPr>
          <p:cNvCxnSpPr>
            <a:stCxn id="12" idx="3"/>
            <a:endCxn id="1165" idx="1"/>
          </p:cNvCxnSpPr>
          <p:nvPr/>
        </p:nvCxnSpPr>
        <p:spPr>
          <a:xfrm flipV="1">
            <a:off x="6546299" y="4750665"/>
            <a:ext cx="541132" cy="246342"/>
          </a:xfrm>
          <a:prstGeom prst="bentConnector3">
            <a:avLst/>
          </a:prstGeom>
          <a:ln w="19050">
            <a:solidFill>
              <a:srgbClr val="F4C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2" name="Connector: Elbow 1181">
            <a:extLst>
              <a:ext uri="{FF2B5EF4-FFF2-40B4-BE49-F238E27FC236}">
                <a16:creationId xmlns:a16="http://schemas.microsoft.com/office/drawing/2014/main" id="{32029F42-611E-3C90-37B2-57B7EFAF3A00}"/>
              </a:ext>
            </a:extLst>
          </p:cNvPr>
          <p:cNvCxnSpPr>
            <a:cxnSpLocks/>
            <a:stCxn id="12" idx="3"/>
            <a:endCxn id="1166" idx="1"/>
          </p:cNvCxnSpPr>
          <p:nvPr/>
        </p:nvCxnSpPr>
        <p:spPr>
          <a:xfrm>
            <a:off x="6546299" y="4997007"/>
            <a:ext cx="534981" cy="279491"/>
          </a:xfrm>
          <a:prstGeom prst="bentConnector3">
            <a:avLst/>
          </a:prstGeom>
          <a:ln w="19050">
            <a:solidFill>
              <a:srgbClr val="F4C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7" name="TextBox 1186">
            <a:extLst>
              <a:ext uri="{FF2B5EF4-FFF2-40B4-BE49-F238E27FC236}">
                <a16:creationId xmlns:a16="http://schemas.microsoft.com/office/drawing/2014/main" id="{73C6C84A-22C4-B40D-9CB0-3DB9B6C76D90}"/>
              </a:ext>
            </a:extLst>
          </p:cNvPr>
          <p:cNvSpPr txBox="1"/>
          <p:nvPr/>
        </p:nvSpPr>
        <p:spPr>
          <a:xfrm>
            <a:off x="7640033" y="4503549"/>
            <a:ext cx="7911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4C54F"/>
                </a:solidFill>
              </a:rPr>
              <a:t>PLC Simulator </a:t>
            </a:r>
            <a:endParaRPr lang="en-SG" sz="1100" b="1" dirty="0">
              <a:solidFill>
                <a:srgbClr val="F4C54F"/>
              </a:solidFill>
            </a:endParaRPr>
          </a:p>
        </p:txBody>
      </p:sp>
      <p:sp>
        <p:nvSpPr>
          <p:cNvPr id="1188" name="TextBox 1187">
            <a:extLst>
              <a:ext uri="{FF2B5EF4-FFF2-40B4-BE49-F238E27FC236}">
                <a16:creationId xmlns:a16="http://schemas.microsoft.com/office/drawing/2014/main" id="{D77CFE89-BD10-08AD-D8AA-32FD15CC7271}"/>
              </a:ext>
            </a:extLst>
          </p:cNvPr>
          <p:cNvSpPr txBox="1"/>
          <p:nvPr/>
        </p:nvSpPr>
        <p:spPr>
          <a:xfrm>
            <a:off x="7662271" y="5038174"/>
            <a:ext cx="7911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4C54F"/>
                </a:solidFill>
              </a:rPr>
              <a:t>RTU Simulator </a:t>
            </a:r>
            <a:endParaRPr lang="en-SG" sz="1100" b="1" dirty="0">
              <a:solidFill>
                <a:srgbClr val="F4C54F"/>
              </a:solidFill>
            </a:endParaRPr>
          </a:p>
        </p:txBody>
      </p:sp>
      <p:pic>
        <p:nvPicPr>
          <p:cNvPr id="3" name="Picture 2" descr="A logo with text on it&#10;&#10;Description automatically generated">
            <a:extLst>
              <a:ext uri="{FF2B5EF4-FFF2-40B4-BE49-F238E27FC236}">
                <a16:creationId xmlns:a16="http://schemas.microsoft.com/office/drawing/2014/main" id="{A35EFFDA-2314-CE85-463C-9079DE51DD2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851" y="892090"/>
            <a:ext cx="1228892" cy="952391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DAD05D-6BAE-5E6C-6BE4-C407433BBE5F}"/>
              </a:ext>
            </a:extLst>
          </p:cNvPr>
          <p:cNvSpPr txBox="1"/>
          <p:nvPr/>
        </p:nvSpPr>
        <p:spPr>
          <a:xfrm>
            <a:off x="943187" y="867003"/>
            <a:ext cx="8523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Mini Railway Cyber Range (Railway IT-OT System Cyber Security Test Platform)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554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squares with black lines&#10;&#10;Description automatically generated">
            <a:extLst>
              <a:ext uri="{FF2B5EF4-FFF2-40B4-BE49-F238E27FC236}">
                <a16:creationId xmlns:a16="http://schemas.microsoft.com/office/drawing/2014/main" id="{5B0DF82B-3946-8F98-ADB4-531073882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099" y="1808237"/>
            <a:ext cx="1935629" cy="1137431"/>
          </a:xfrm>
          <a:prstGeom prst="rect">
            <a:avLst/>
          </a:prstGeom>
        </p:spPr>
      </p:pic>
      <p:pic>
        <p:nvPicPr>
          <p:cNvPr id="1026" name="Picture 2" descr="Train Side View: Over 3,932 Royalty-Free Licensable Stock Illustrations &amp;  Drawings | Shutterstock">
            <a:extLst>
              <a:ext uri="{FF2B5EF4-FFF2-40B4-BE49-F238E27FC236}">
                <a16:creationId xmlns:a16="http://schemas.microsoft.com/office/drawing/2014/main" id="{05C84AC5-8E7D-B336-5800-78633156BD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69" b="33339"/>
          <a:stretch/>
        </p:blipFill>
        <p:spPr bwMode="auto">
          <a:xfrm flipH="1">
            <a:off x="1052290" y="3538833"/>
            <a:ext cx="5674025" cy="166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BD22889C-A1F1-B0A0-2203-AC5FBF52D7B4}"/>
              </a:ext>
            </a:extLst>
          </p:cNvPr>
          <p:cNvSpPr/>
          <p:nvPr/>
        </p:nvSpPr>
        <p:spPr>
          <a:xfrm rot="16200000">
            <a:off x="4817865" y="1911984"/>
            <a:ext cx="847725" cy="1006603"/>
          </a:xfrm>
          <a:prstGeom prst="triangl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07D77336-6A32-673B-193C-5CA1FE807357}"/>
              </a:ext>
            </a:extLst>
          </p:cNvPr>
          <p:cNvSpPr/>
          <p:nvPr/>
        </p:nvSpPr>
        <p:spPr>
          <a:xfrm rot="16200000">
            <a:off x="6548049" y="3762879"/>
            <a:ext cx="847725" cy="1311809"/>
          </a:xfrm>
          <a:prstGeom prst="triangl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A51EB4-09A6-B19E-38AD-D6A3EB8EAECD}"/>
              </a:ext>
            </a:extLst>
          </p:cNvPr>
          <p:cNvSpPr/>
          <p:nvPr/>
        </p:nvSpPr>
        <p:spPr>
          <a:xfrm>
            <a:off x="6254013" y="4359188"/>
            <a:ext cx="123987" cy="11919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" name="Picture 8" descr="TM221CE16R Schneider Electric Modicon M221 PLC CPU Mini USB Interface –  Ralakde Automation">
            <a:extLst>
              <a:ext uri="{FF2B5EF4-FFF2-40B4-BE49-F238E27FC236}">
                <a16:creationId xmlns:a16="http://schemas.microsoft.com/office/drawing/2014/main" id="{B17530AE-2CE8-9259-EF43-F93E2EFC8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345" y="482409"/>
            <a:ext cx="641390" cy="70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BD4F52-1293-433A-4385-4A27C56A1995}"/>
              </a:ext>
            </a:extLst>
          </p:cNvPr>
          <p:cNvCxnSpPr>
            <a:cxnSpLocks/>
          </p:cNvCxnSpPr>
          <p:nvPr/>
        </p:nvCxnSpPr>
        <p:spPr>
          <a:xfrm>
            <a:off x="1143000" y="1382712"/>
            <a:ext cx="6937223" cy="1554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0459E76-8A71-EF31-0B71-E97C2A636750}"/>
              </a:ext>
            </a:extLst>
          </p:cNvPr>
          <p:cNvCxnSpPr>
            <a:cxnSpLocks/>
          </p:cNvCxnSpPr>
          <p:nvPr/>
        </p:nvCxnSpPr>
        <p:spPr>
          <a:xfrm flipH="1">
            <a:off x="2342074" y="1598372"/>
            <a:ext cx="0" cy="282041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E03FE7C-3356-094C-44B5-03945AF6BE20}"/>
              </a:ext>
            </a:extLst>
          </p:cNvPr>
          <p:cNvCxnSpPr>
            <a:cxnSpLocks/>
          </p:cNvCxnSpPr>
          <p:nvPr/>
        </p:nvCxnSpPr>
        <p:spPr>
          <a:xfrm>
            <a:off x="3748707" y="1339164"/>
            <a:ext cx="128371" cy="1987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FF6801A-49EA-B38E-8314-E6488EE0B5E0}"/>
              </a:ext>
            </a:extLst>
          </p:cNvPr>
          <p:cNvSpPr/>
          <p:nvPr/>
        </p:nvSpPr>
        <p:spPr>
          <a:xfrm>
            <a:off x="3683101" y="1277780"/>
            <a:ext cx="157467" cy="19332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DF40B6-AF45-DBE2-DFC0-6FD620C39778}"/>
              </a:ext>
            </a:extLst>
          </p:cNvPr>
          <p:cNvSpPr txBox="1"/>
          <p:nvPr/>
        </p:nvSpPr>
        <p:spPr>
          <a:xfrm>
            <a:off x="432332" y="1040151"/>
            <a:ext cx="17259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Third Rail 750V DC </a:t>
            </a:r>
            <a:endParaRPr lang="en-SG" sz="1400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0B723B-6D23-ED28-D9A1-84FB4720E70C}"/>
              </a:ext>
            </a:extLst>
          </p:cNvPr>
          <p:cNvSpPr txBox="1"/>
          <p:nvPr/>
        </p:nvSpPr>
        <p:spPr>
          <a:xfrm>
            <a:off x="4273913" y="3134653"/>
            <a:ext cx="27364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Train front collision  detection radar</a:t>
            </a:r>
            <a:endParaRPr lang="en-SG" sz="1200" b="1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84DA85C-CB32-8EE9-F356-8F08B08AD643}"/>
              </a:ext>
            </a:extLst>
          </p:cNvPr>
          <p:cNvCxnSpPr>
            <a:cxnSpLocks/>
          </p:cNvCxnSpPr>
          <p:nvPr/>
        </p:nvCxnSpPr>
        <p:spPr>
          <a:xfrm>
            <a:off x="6289277" y="3442171"/>
            <a:ext cx="0" cy="864869"/>
          </a:xfrm>
          <a:prstGeom prst="straightConnector1">
            <a:avLst/>
          </a:prstGeom>
          <a:ln w="9525">
            <a:prstDash val="sys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620A2FC-F4F9-2AC5-84A9-3E4EE73BDF3C}"/>
              </a:ext>
            </a:extLst>
          </p:cNvPr>
          <p:cNvCxnSpPr>
            <a:cxnSpLocks/>
          </p:cNvCxnSpPr>
          <p:nvPr/>
        </p:nvCxnSpPr>
        <p:spPr>
          <a:xfrm>
            <a:off x="2391938" y="1419117"/>
            <a:ext cx="128371" cy="1987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0263F62-2988-1372-F9CB-6FEF5117DD3E}"/>
              </a:ext>
            </a:extLst>
          </p:cNvPr>
          <p:cNvCxnSpPr>
            <a:cxnSpLocks/>
          </p:cNvCxnSpPr>
          <p:nvPr/>
        </p:nvCxnSpPr>
        <p:spPr>
          <a:xfrm flipV="1">
            <a:off x="4611611" y="2586979"/>
            <a:ext cx="0" cy="503391"/>
          </a:xfrm>
          <a:prstGeom prst="straightConnector1">
            <a:avLst/>
          </a:prstGeom>
          <a:ln w="9525">
            <a:prstDash val="sys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07F35FC-0495-5CA2-9FC7-077A4630AF1E}"/>
              </a:ext>
            </a:extLst>
          </p:cNvPr>
          <p:cNvSpPr txBox="1"/>
          <p:nvPr/>
        </p:nvSpPr>
        <p:spPr>
          <a:xfrm>
            <a:off x="6135340" y="2451742"/>
            <a:ext cx="27210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Front radar detection area</a:t>
            </a:r>
            <a:endParaRPr lang="en-SG" sz="1200" b="1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2B7CAF1-45F7-323F-CDFD-3CF7795DB710}"/>
              </a:ext>
            </a:extLst>
          </p:cNvPr>
          <p:cNvCxnSpPr>
            <a:cxnSpLocks/>
            <a:stCxn id="59" idx="1"/>
          </p:cNvCxnSpPr>
          <p:nvPr/>
        </p:nvCxnSpPr>
        <p:spPr>
          <a:xfrm flipH="1" flipV="1">
            <a:off x="5745029" y="2586979"/>
            <a:ext cx="390311" cy="3263"/>
          </a:xfrm>
          <a:prstGeom prst="straightConnector1">
            <a:avLst/>
          </a:prstGeom>
          <a:ln w="9525">
            <a:prstDash val="sys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9A9C2D04-CFD1-36C8-762F-E0336D7AD71B}"/>
              </a:ext>
            </a:extLst>
          </p:cNvPr>
          <p:cNvCxnSpPr>
            <a:cxnSpLocks/>
          </p:cNvCxnSpPr>
          <p:nvPr/>
        </p:nvCxnSpPr>
        <p:spPr>
          <a:xfrm>
            <a:off x="7237505" y="2728741"/>
            <a:ext cx="0" cy="1145864"/>
          </a:xfrm>
          <a:prstGeom prst="straightConnector1">
            <a:avLst/>
          </a:prstGeom>
          <a:ln w="9525">
            <a:prstDash val="sys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29" name="Connector: Elbow 1028">
            <a:extLst>
              <a:ext uri="{FF2B5EF4-FFF2-40B4-BE49-F238E27FC236}">
                <a16:creationId xmlns:a16="http://schemas.microsoft.com/office/drawing/2014/main" id="{08888F50-4BD6-325F-E6AB-2891EE4F79A3}"/>
              </a:ext>
            </a:extLst>
          </p:cNvPr>
          <p:cNvCxnSpPr>
            <a:cxnSpLocks/>
            <a:stCxn id="19" idx="0"/>
          </p:cNvCxnSpPr>
          <p:nvPr/>
        </p:nvCxnSpPr>
        <p:spPr>
          <a:xfrm rot="5400000" flipH="1" flipV="1">
            <a:off x="5061462" y="-256873"/>
            <a:ext cx="235027" cy="2834280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2" name="Connector: Elbow 1031">
            <a:extLst>
              <a:ext uri="{FF2B5EF4-FFF2-40B4-BE49-F238E27FC236}">
                <a16:creationId xmlns:a16="http://schemas.microsoft.com/office/drawing/2014/main" id="{D10888A0-7325-CE2A-5FEF-D60D96686AE7}"/>
              </a:ext>
            </a:extLst>
          </p:cNvPr>
          <p:cNvCxnSpPr>
            <a:cxnSpLocks/>
            <a:stCxn id="15" idx="0"/>
            <a:endCxn id="9" idx="1"/>
          </p:cNvCxnSpPr>
          <p:nvPr/>
        </p:nvCxnSpPr>
        <p:spPr>
          <a:xfrm rot="5400000" flipH="1" flipV="1">
            <a:off x="4247353" y="-1037396"/>
            <a:ext cx="467609" cy="4210375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FFD7B9B4-4E92-3FCA-9DFC-9BA68529A170}"/>
              </a:ext>
            </a:extLst>
          </p:cNvPr>
          <p:cNvCxnSpPr>
            <a:cxnSpLocks/>
          </p:cNvCxnSpPr>
          <p:nvPr/>
        </p:nvCxnSpPr>
        <p:spPr>
          <a:xfrm>
            <a:off x="3774402" y="1593900"/>
            <a:ext cx="1" cy="73804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3" name="Picture 1042" descr="A black and white circular object with a circular object in the middle&#10;&#10;Description automatically generated">
            <a:extLst>
              <a:ext uri="{FF2B5EF4-FFF2-40B4-BE49-F238E27FC236}">
                <a16:creationId xmlns:a16="http://schemas.microsoft.com/office/drawing/2014/main" id="{95FD3222-8196-ED77-5CB1-B79AB5CF3D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290" y="4445631"/>
            <a:ext cx="533481" cy="53348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1044" name="Straight Arrow Connector 1043">
            <a:extLst>
              <a:ext uri="{FF2B5EF4-FFF2-40B4-BE49-F238E27FC236}">
                <a16:creationId xmlns:a16="http://schemas.microsoft.com/office/drawing/2014/main" id="{D8BC79F6-9D57-71B9-D94D-061365A4A135}"/>
              </a:ext>
            </a:extLst>
          </p:cNvPr>
          <p:cNvCxnSpPr>
            <a:cxnSpLocks/>
            <a:stCxn id="1053" idx="0"/>
          </p:cNvCxnSpPr>
          <p:nvPr/>
        </p:nvCxnSpPr>
        <p:spPr>
          <a:xfrm flipV="1">
            <a:off x="2919164" y="2516816"/>
            <a:ext cx="781902" cy="715147"/>
          </a:xfrm>
          <a:prstGeom prst="straightConnector1">
            <a:avLst/>
          </a:prstGeom>
          <a:ln w="9525">
            <a:prstDash val="sys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47" name="Straight Arrow Connector 1046">
            <a:extLst>
              <a:ext uri="{FF2B5EF4-FFF2-40B4-BE49-F238E27FC236}">
                <a16:creationId xmlns:a16="http://schemas.microsoft.com/office/drawing/2014/main" id="{B828270B-15D1-209D-2501-56D87A297130}"/>
              </a:ext>
            </a:extLst>
          </p:cNvPr>
          <p:cNvCxnSpPr>
            <a:cxnSpLocks/>
          </p:cNvCxnSpPr>
          <p:nvPr/>
        </p:nvCxnSpPr>
        <p:spPr>
          <a:xfrm flipH="1">
            <a:off x="2486694" y="3508962"/>
            <a:ext cx="79801" cy="909821"/>
          </a:xfrm>
          <a:prstGeom prst="straightConnector1">
            <a:avLst/>
          </a:prstGeom>
          <a:ln w="9525">
            <a:prstDash val="sys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53" name="TextBox 1052">
            <a:extLst>
              <a:ext uri="{FF2B5EF4-FFF2-40B4-BE49-F238E27FC236}">
                <a16:creationId xmlns:a16="http://schemas.microsoft.com/office/drawing/2014/main" id="{65A1A3D0-3686-6B7A-28C5-CDAF83EF1E07}"/>
              </a:ext>
            </a:extLst>
          </p:cNvPr>
          <p:cNvSpPr txBox="1"/>
          <p:nvPr/>
        </p:nvSpPr>
        <p:spPr>
          <a:xfrm>
            <a:off x="2324853" y="3231963"/>
            <a:ext cx="11886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Train DC moto</a:t>
            </a:r>
            <a:endParaRPr lang="en-SG" sz="1200" b="1" dirty="0"/>
          </a:p>
        </p:txBody>
      </p:sp>
      <p:pic>
        <p:nvPicPr>
          <p:cNvPr id="1056" name="Picture 1055" descr="TM221CE16R Schneider Electric Modicon M221 PLC CPU Mini USB Interface –  Ralakde Automation">
            <a:extLst>
              <a:ext uri="{FF2B5EF4-FFF2-40B4-BE49-F238E27FC236}">
                <a16:creationId xmlns:a16="http://schemas.microsoft.com/office/drawing/2014/main" id="{38D7F0C4-93AA-EEFD-F9D3-B85A38490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958" y="5278036"/>
            <a:ext cx="559540" cy="61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57" name="Connector: Elbow 1056">
            <a:extLst>
              <a:ext uri="{FF2B5EF4-FFF2-40B4-BE49-F238E27FC236}">
                <a16:creationId xmlns:a16="http://schemas.microsoft.com/office/drawing/2014/main" id="{5BFEE4BE-CB43-B711-D1E4-2FF44FFC2C80}"/>
              </a:ext>
            </a:extLst>
          </p:cNvPr>
          <p:cNvCxnSpPr>
            <a:cxnSpLocks/>
            <a:stCxn id="1056" idx="3"/>
            <a:endCxn id="8" idx="2"/>
          </p:cNvCxnSpPr>
          <p:nvPr/>
        </p:nvCxnSpPr>
        <p:spPr>
          <a:xfrm flipV="1">
            <a:off x="5521498" y="4478378"/>
            <a:ext cx="794509" cy="1106369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Connector: Elbow 1059">
            <a:extLst>
              <a:ext uri="{FF2B5EF4-FFF2-40B4-BE49-F238E27FC236}">
                <a16:creationId xmlns:a16="http://schemas.microsoft.com/office/drawing/2014/main" id="{404C0C81-7C66-B99D-CF76-31D8C0F0DAEF}"/>
              </a:ext>
            </a:extLst>
          </p:cNvPr>
          <p:cNvCxnSpPr>
            <a:cxnSpLocks/>
            <a:stCxn id="1043" idx="2"/>
            <a:endCxn id="1056" idx="1"/>
          </p:cNvCxnSpPr>
          <p:nvPr/>
        </p:nvCxnSpPr>
        <p:spPr>
          <a:xfrm rot="16200000" flipH="1">
            <a:off x="3390677" y="4013465"/>
            <a:ext cx="605635" cy="2536927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B9FFF8A3-AC59-0EC7-5E72-7B555735952B}"/>
              </a:ext>
            </a:extLst>
          </p:cNvPr>
          <p:cNvSpPr/>
          <p:nvPr/>
        </p:nvSpPr>
        <p:spPr>
          <a:xfrm>
            <a:off x="2297236" y="1301595"/>
            <a:ext cx="157467" cy="19332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A30572B1-AF9B-8ABB-B3A0-E4AC87857E98}"/>
              </a:ext>
            </a:extLst>
          </p:cNvPr>
          <p:cNvSpPr txBox="1"/>
          <p:nvPr/>
        </p:nvSpPr>
        <p:spPr>
          <a:xfrm>
            <a:off x="2303532" y="906204"/>
            <a:ext cx="1537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Third Railway Power Input Switch</a:t>
            </a:r>
            <a:endParaRPr lang="en-SG" sz="1200" b="1" dirty="0"/>
          </a:p>
        </p:txBody>
      </p:sp>
      <p:pic>
        <p:nvPicPr>
          <p:cNvPr id="1065" name="Picture 1064">
            <a:extLst>
              <a:ext uri="{FF2B5EF4-FFF2-40B4-BE49-F238E27FC236}">
                <a16:creationId xmlns:a16="http://schemas.microsoft.com/office/drawing/2014/main" id="{DF2C0F3C-3AD8-E371-8C42-5FB8A5356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0365" y="4893055"/>
            <a:ext cx="642054" cy="456572"/>
          </a:xfrm>
          <a:prstGeom prst="rect">
            <a:avLst/>
          </a:prstGeom>
        </p:spPr>
      </p:pic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FE4F6AB3-B101-ADE7-6E50-8BDF4131BD85}"/>
              </a:ext>
            </a:extLst>
          </p:cNvPr>
          <p:cNvCxnSpPr>
            <a:cxnSpLocks/>
            <a:endCxn id="1068" idx="3"/>
          </p:cNvCxnSpPr>
          <p:nvPr/>
        </p:nvCxnSpPr>
        <p:spPr>
          <a:xfrm>
            <a:off x="2342074" y="4133271"/>
            <a:ext cx="149849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8" name="Rectangle 1067">
            <a:extLst>
              <a:ext uri="{FF2B5EF4-FFF2-40B4-BE49-F238E27FC236}">
                <a16:creationId xmlns:a16="http://schemas.microsoft.com/office/drawing/2014/main" id="{0750F095-033B-1A77-469F-B2CBB251D5F9}"/>
              </a:ext>
            </a:extLst>
          </p:cNvPr>
          <p:cNvSpPr/>
          <p:nvPr/>
        </p:nvSpPr>
        <p:spPr>
          <a:xfrm flipH="1">
            <a:off x="3840568" y="4053411"/>
            <a:ext cx="146309" cy="159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069" name="Straight Arrow Connector 1068">
            <a:extLst>
              <a:ext uri="{FF2B5EF4-FFF2-40B4-BE49-F238E27FC236}">
                <a16:creationId xmlns:a16="http://schemas.microsoft.com/office/drawing/2014/main" id="{9DC6A89D-4721-D1BD-8A3D-A0A308607E9E}"/>
              </a:ext>
            </a:extLst>
          </p:cNvPr>
          <p:cNvCxnSpPr>
            <a:cxnSpLocks/>
          </p:cNvCxnSpPr>
          <p:nvPr/>
        </p:nvCxnSpPr>
        <p:spPr>
          <a:xfrm flipV="1">
            <a:off x="4173771" y="2511141"/>
            <a:ext cx="22764" cy="891527"/>
          </a:xfrm>
          <a:prstGeom prst="straightConnector1">
            <a:avLst/>
          </a:prstGeom>
          <a:ln w="9525">
            <a:prstDash val="sys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72" name="Straight Arrow Connector 1071">
            <a:extLst>
              <a:ext uri="{FF2B5EF4-FFF2-40B4-BE49-F238E27FC236}">
                <a16:creationId xmlns:a16="http://schemas.microsoft.com/office/drawing/2014/main" id="{B0FE80D5-6A08-33A4-0A41-F308A38F6B2A}"/>
              </a:ext>
            </a:extLst>
          </p:cNvPr>
          <p:cNvCxnSpPr>
            <a:cxnSpLocks/>
          </p:cNvCxnSpPr>
          <p:nvPr/>
        </p:nvCxnSpPr>
        <p:spPr>
          <a:xfrm flipH="1">
            <a:off x="3919293" y="3681191"/>
            <a:ext cx="0" cy="376696"/>
          </a:xfrm>
          <a:prstGeom prst="straightConnector1">
            <a:avLst/>
          </a:prstGeom>
          <a:ln w="9525">
            <a:prstDash val="sys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74" name="TextBox 1073">
            <a:extLst>
              <a:ext uri="{FF2B5EF4-FFF2-40B4-BE49-F238E27FC236}">
                <a16:creationId xmlns:a16="http://schemas.microsoft.com/office/drawing/2014/main" id="{5FDD360D-41DD-15CD-FC32-459089F90A0E}"/>
              </a:ext>
            </a:extLst>
          </p:cNvPr>
          <p:cNvSpPr txBox="1"/>
          <p:nvPr/>
        </p:nvSpPr>
        <p:spPr>
          <a:xfrm>
            <a:off x="3359895" y="3368831"/>
            <a:ext cx="17450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Input voltage sensor</a:t>
            </a:r>
            <a:endParaRPr lang="en-SG" sz="1200" b="1" dirty="0"/>
          </a:p>
        </p:txBody>
      </p:sp>
      <p:sp>
        <p:nvSpPr>
          <p:cNvPr id="1078" name="Rectangle 1077">
            <a:extLst>
              <a:ext uri="{FF2B5EF4-FFF2-40B4-BE49-F238E27FC236}">
                <a16:creationId xmlns:a16="http://schemas.microsoft.com/office/drawing/2014/main" id="{0F474119-F290-8B89-0F0B-8DF87A54DCF3}"/>
              </a:ext>
            </a:extLst>
          </p:cNvPr>
          <p:cNvSpPr/>
          <p:nvPr/>
        </p:nvSpPr>
        <p:spPr>
          <a:xfrm flipH="1">
            <a:off x="2271816" y="4193736"/>
            <a:ext cx="146309" cy="159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079" name="Straight Arrow Connector 1078">
            <a:extLst>
              <a:ext uri="{FF2B5EF4-FFF2-40B4-BE49-F238E27FC236}">
                <a16:creationId xmlns:a16="http://schemas.microsoft.com/office/drawing/2014/main" id="{7C2F4718-54C4-C283-A376-8912E943123F}"/>
              </a:ext>
            </a:extLst>
          </p:cNvPr>
          <p:cNvCxnSpPr>
            <a:cxnSpLocks/>
            <a:stCxn id="1210" idx="0"/>
          </p:cNvCxnSpPr>
          <p:nvPr/>
        </p:nvCxnSpPr>
        <p:spPr>
          <a:xfrm flipV="1">
            <a:off x="2891413" y="2225647"/>
            <a:ext cx="730002" cy="136270"/>
          </a:xfrm>
          <a:prstGeom prst="straightConnector1">
            <a:avLst/>
          </a:prstGeom>
          <a:ln w="9525">
            <a:prstDash val="sys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82" name="TextBox 1081">
            <a:extLst>
              <a:ext uri="{FF2B5EF4-FFF2-40B4-BE49-F238E27FC236}">
                <a16:creationId xmlns:a16="http://schemas.microsoft.com/office/drawing/2014/main" id="{1BAF3119-7B23-9417-AC0A-CD6000AE670A}"/>
              </a:ext>
            </a:extLst>
          </p:cNvPr>
          <p:cNvSpPr txBox="1"/>
          <p:nvPr/>
        </p:nvSpPr>
        <p:spPr>
          <a:xfrm>
            <a:off x="2651562" y="3559423"/>
            <a:ext cx="12742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Current sensor</a:t>
            </a:r>
            <a:endParaRPr lang="en-SG" sz="1200" b="1" dirty="0"/>
          </a:p>
        </p:txBody>
      </p:sp>
      <p:cxnSp>
        <p:nvCxnSpPr>
          <p:cNvPr id="1084" name="Straight Arrow Connector 1083">
            <a:extLst>
              <a:ext uri="{FF2B5EF4-FFF2-40B4-BE49-F238E27FC236}">
                <a16:creationId xmlns:a16="http://schemas.microsoft.com/office/drawing/2014/main" id="{CEF7A8F0-26E5-BAD9-5763-04FF35853801}"/>
              </a:ext>
            </a:extLst>
          </p:cNvPr>
          <p:cNvCxnSpPr>
            <a:cxnSpLocks/>
            <a:endCxn id="1078" idx="1"/>
          </p:cNvCxnSpPr>
          <p:nvPr/>
        </p:nvCxnSpPr>
        <p:spPr>
          <a:xfrm flipH="1">
            <a:off x="2418125" y="3765209"/>
            <a:ext cx="745439" cy="508387"/>
          </a:xfrm>
          <a:prstGeom prst="straightConnector1">
            <a:avLst/>
          </a:prstGeom>
          <a:ln w="9525">
            <a:prstDash val="sys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91" name="Rectangle 1090">
            <a:extLst>
              <a:ext uri="{FF2B5EF4-FFF2-40B4-BE49-F238E27FC236}">
                <a16:creationId xmlns:a16="http://schemas.microsoft.com/office/drawing/2014/main" id="{DA4B398E-C560-CED5-EB98-546825AB7879}"/>
              </a:ext>
            </a:extLst>
          </p:cNvPr>
          <p:cNvSpPr/>
          <p:nvPr/>
        </p:nvSpPr>
        <p:spPr>
          <a:xfrm flipH="1">
            <a:off x="4666394" y="4579019"/>
            <a:ext cx="146309" cy="159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092" name="Straight Arrow Connector 1091">
            <a:extLst>
              <a:ext uri="{FF2B5EF4-FFF2-40B4-BE49-F238E27FC236}">
                <a16:creationId xmlns:a16="http://schemas.microsoft.com/office/drawing/2014/main" id="{BB9E4D19-8779-B5D8-AA0D-7FBD44F53D92}"/>
              </a:ext>
            </a:extLst>
          </p:cNvPr>
          <p:cNvCxnSpPr>
            <a:cxnSpLocks/>
          </p:cNvCxnSpPr>
          <p:nvPr/>
        </p:nvCxnSpPr>
        <p:spPr>
          <a:xfrm flipV="1">
            <a:off x="4393031" y="2511141"/>
            <a:ext cx="0" cy="1170050"/>
          </a:xfrm>
          <a:prstGeom prst="straightConnector1">
            <a:avLst/>
          </a:prstGeom>
          <a:ln w="9525">
            <a:prstDash val="sys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95" name="TextBox 1094">
            <a:extLst>
              <a:ext uri="{FF2B5EF4-FFF2-40B4-BE49-F238E27FC236}">
                <a16:creationId xmlns:a16="http://schemas.microsoft.com/office/drawing/2014/main" id="{EABD0113-FA0F-E5C8-1153-CDBEE4172D62}"/>
              </a:ext>
            </a:extLst>
          </p:cNvPr>
          <p:cNvSpPr txBox="1"/>
          <p:nvPr/>
        </p:nvSpPr>
        <p:spPr>
          <a:xfrm>
            <a:off x="4127597" y="3688863"/>
            <a:ext cx="15323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Train speed sensor</a:t>
            </a:r>
            <a:endParaRPr lang="en-SG" sz="1200" b="1" dirty="0"/>
          </a:p>
        </p:txBody>
      </p:sp>
      <p:cxnSp>
        <p:nvCxnSpPr>
          <p:cNvPr id="1097" name="Straight Arrow Connector 1096">
            <a:extLst>
              <a:ext uri="{FF2B5EF4-FFF2-40B4-BE49-F238E27FC236}">
                <a16:creationId xmlns:a16="http://schemas.microsoft.com/office/drawing/2014/main" id="{7BE9B290-6664-FEBE-1244-C29FCA9EB397}"/>
              </a:ext>
            </a:extLst>
          </p:cNvPr>
          <p:cNvCxnSpPr>
            <a:cxnSpLocks/>
          </p:cNvCxnSpPr>
          <p:nvPr/>
        </p:nvCxnSpPr>
        <p:spPr>
          <a:xfrm>
            <a:off x="4732316" y="3930344"/>
            <a:ext cx="0" cy="638133"/>
          </a:xfrm>
          <a:prstGeom prst="straightConnector1">
            <a:avLst/>
          </a:prstGeom>
          <a:ln w="9525">
            <a:prstDash val="sys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99" name="Connector: Elbow 1098">
            <a:extLst>
              <a:ext uri="{FF2B5EF4-FFF2-40B4-BE49-F238E27FC236}">
                <a16:creationId xmlns:a16="http://schemas.microsoft.com/office/drawing/2014/main" id="{A071B3AB-903E-78C0-2EB5-57FD23AD33CA}"/>
              </a:ext>
            </a:extLst>
          </p:cNvPr>
          <p:cNvCxnSpPr>
            <a:cxnSpLocks/>
            <a:stCxn id="1065" idx="3"/>
            <a:endCxn id="8" idx="1"/>
          </p:cNvCxnSpPr>
          <p:nvPr/>
        </p:nvCxnSpPr>
        <p:spPr>
          <a:xfrm flipV="1">
            <a:off x="4402419" y="4418783"/>
            <a:ext cx="1851594" cy="702558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3" name="Connector: Elbow 1102">
            <a:extLst>
              <a:ext uri="{FF2B5EF4-FFF2-40B4-BE49-F238E27FC236}">
                <a16:creationId xmlns:a16="http://schemas.microsoft.com/office/drawing/2014/main" id="{648905BF-77AF-974E-870B-A15A344AAD7E}"/>
              </a:ext>
            </a:extLst>
          </p:cNvPr>
          <p:cNvCxnSpPr>
            <a:cxnSpLocks/>
            <a:stCxn id="1065" idx="3"/>
            <a:endCxn id="1091" idx="2"/>
          </p:cNvCxnSpPr>
          <p:nvPr/>
        </p:nvCxnSpPr>
        <p:spPr>
          <a:xfrm flipV="1">
            <a:off x="4402419" y="4738738"/>
            <a:ext cx="337129" cy="382603"/>
          </a:xfrm>
          <a:prstGeom prst="bentConnector2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6" name="Connector: Elbow 1105">
            <a:extLst>
              <a:ext uri="{FF2B5EF4-FFF2-40B4-BE49-F238E27FC236}">
                <a16:creationId xmlns:a16="http://schemas.microsoft.com/office/drawing/2014/main" id="{68E617F6-1A63-751C-E07E-7CE0B4BE0937}"/>
              </a:ext>
            </a:extLst>
          </p:cNvPr>
          <p:cNvCxnSpPr>
            <a:cxnSpLocks/>
            <a:stCxn id="1065" idx="0"/>
            <a:endCxn id="1068" idx="2"/>
          </p:cNvCxnSpPr>
          <p:nvPr/>
        </p:nvCxnSpPr>
        <p:spPr>
          <a:xfrm rot="16200000" flipV="1">
            <a:off x="3657595" y="4469258"/>
            <a:ext cx="679925" cy="167670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9" name="Connector: Elbow 1108">
            <a:extLst>
              <a:ext uri="{FF2B5EF4-FFF2-40B4-BE49-F238E27FC236}">
                <a16:creationId xmlns:a16="http://schemas.microsoft.com/office/drawing/2014/main" id="{B0B19B5C-FE6E-B5FC-2BDC-2ED29474753C}"/>
              </a:ext>
            </a:extLst>
          </p:cNvPr>
          <p:cNvCxnSpPr>
            <a:cxnSpLocks/>
            <a:stCxn id="1065" idx="1"/>
          </p:cNvCxnSpPr>
          <p:nvPr/>
        </p:nvCxnSpPr>
        <p:spPr>
          <a:xfrm rot="10800000">
            <a:off x="2444857" y="4260455"/>
            <a:ext cx="1315509" cy="860886"/>
          </a:xfrm>
          <a:prstGeom prst="bentConnector3">
            <a:avLst>
              <a:gd name="adj1" fmla="val 61295"/>
            </a:avLst>
          </a:prstGeom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7" name="Connector: Elbow 1116">
            <a:extLst>
              <a:ext uri="{FF2B5EF4-FFF2-40B4-BE49-F238E27FC236}">
                <a16:creationId xmlns:a16="http://schemas.microsoft.com/office/drawing/2014/main" id="{4E5B2FD1-BC58-61D2-7143-0FFFB449923A}"/>
              </a:ext>
            </a:extLst>
          </p:cNvPr>
          <p:cNvCxnSpPr>
            <a:cxnSpLocks/>
            <a:stCxn id="1065" idx="2"/>
          </p:cNvCxnSpPr>
          <p:nvPr/>
        </p:nvCxnSpPr>
        <p:spPr>
          <a:xfrm rot="16200000" flipH="1">
            <a:off x="4471374" y="4959645"/>
            <a:ext cx="91671" cy="871634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9" name="TextBox 1118">
            <a:extLst>
              <a:ext uri="{FF2B5EF4-FFF2-40B4-BE49-F238E27FC236}">
                <a16:creationId xmlns:a16="http://schemas.microsoft.com/office/drawing/2014/main" id="{B0D02CF8-D9FD-7D03-9A99-8895A49E7F67}"/>
              </a:ext>
            </a:extLst>
          </p:cNvPr>
          <p:cNvSpPr txBox="1"/>
          <p:nvPr/>
        </p:nvSpPr>
        <p:spPr>
          <a:xfrm>
            <a:off x="4196595" y="1520276"/>
            <a:ext cx="27210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2D Train in real-world emulator </a:t>
            </a:r>
            <a:endParaRPr lang="en-SG" sz="1400" b="1" dirty="0"/>
          </a:p>
        </p:txBody>
      </p:sp>
      <p:sp>
        <p:nvSpPr>
          <p:cNvPr id="1120" name="TextBox 1119">
            <a:extLst>
              <a:ext uri="{FF2B5EF4-FFF2-40B4-BE49-F238E27FC236}">
                <a16:creationId xmlns:a16="http://schemas.microsoft.com/office/drawing/2014/main" id="{41D45341-49D6-B98C-E5D5-3E7823D7F92B}"/>
              </a:ext>
            </a:extLst>
          </p:cNvPr>
          <p:cNvSpPr txBox="1"/>
          <p:nvPr/>
        </p:nvSpPr>
        <p:spPr>
          <a:xfrm>
            <a:off x="522560" y="3184714"/>
            <a:ext cx="193583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Real-world train module function mapping </a:t>
            </a:r>
            <a:endParaRPr lang="en-SG" sz="1400" b="1" dirty="0"/>
          </a:p>
        </p:txBody>
      </p:sp>
      <p:sp>
        <p:nvSpPr>
          <p:cNvPr id="1121" name="TextBox 1120">
            <a:extLst>
              <a:ext uri="{FF2B5EF4-FFF2-40B4-BE49-F238E27FC236}">
                <a16:creationId xmlns:a16="http://schemas.microsoft.com/office/drawing/2014/main" id="{F372504B-3945-0598-FF50-4551EE0EF4E7}"/>
              </a:ext>
            </a:extLst>
          </p:cNvPr>
          <p:cNvSpPr txBox="1"/>
          <p:nvPr/>
        </p:nvSpPr>
        <p:spPr>
          <a:xfrm>
            <a:off x="7227735" y="329228"/>
            <a:ext cx="1484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Track power control PLC</a:t>
            </a:r>
            <a:endParaRPr lang="en-SG" sz="1200" b="1" dirty="0"/>
          </a:p>
        </p:txBody>
      </p:sp>
      <p:sp>
        <p:nvSpPr>
          <p:cNvPr id="1122" name="TextBox 1121">
            <a:extLst>
              <a:ext uri="{FF2B5EF4-FFF2-40B4-BE49-F238E27FC236}">
                <a16:creationId xmlns:a16="http://schemas.microsoft.com/office/drawing/2014/main" id="{AD87C052-FA55-C274-3781-861DAFE5E90A}"/>
              </a:ext>
            </a:extLst>
          </p:cNvPr>
          <p:cNvSpPr txBox="1"/>
          <p:nvPr/>
        </p:nvSpPr>
        <p:spPr>
          <a:xfrm>
            <a:off x="5369330" y="5073443"/>
            <a:ext cx="13569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Train driving control PLC</a:t>
            </a:r>
            <a:endParaRPr lang="en-SG" sz="1200" b="1" dirty="0"/>
          </a:p>
        </p:txBody>
      </p:sp>
      <p:sp>
        <p:nvSpPr>
          <p:cNvPr id="1123" name="TextBox 1122">
            <a:extLst>
              <a:ext uri="{FF2B5EF4-FFF2-40B4-BE49-F238E27FC236}">
                <a16:creationId xmlns:a16="http://schemas.microsoft.com/office/drawing/2014/main" id="{747D5387-E797-7817-45A6-AAA0C24E36B6}"/>
              </a:ext>
            </a:extLst>
          </p:cNvPr>
          <p:cNvSpPr txBox="1"/>
          <p:nvPr/>
        </p:nvSpPr>
        <p:spPr>
          <a:xfrm>
            <a:off x="2722209" y="5332774"/>
            <a:ext cx="20173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Train sensors RTU</a:t>
            </a:r>
            <a:endParaRPr lang="en-SG" sz="1200" b="1" dirty="0"/>
          </a:p>
        </p:txBody>
      </p:sp>
      <p:pic>
        <p:nvPicPr>
          <p:cNvPr id="1124" name="Picture 1123" descr="A screen shot of a device&#10;&#10;Description automatically generated">
            <a:extLst>
              <a:ext uri="{FF2B5EF4-FFF2-40B4-BE49-F238E27FC236}">
                <a16:creationId xmlns:a16="http://schemas.microsoft.com/office/drawing/2014/main" id="{539EDD9A-3F94-1E44-E8BB-E5B676691C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699" y="4734442"/>
            <a:ext cx="1433671" cy="1332642"/>
          </a:xfrm>
          <a:prstGeom prst="rect">
            <a:avLst/>
          </a:prstGeom>
        </p:spPr>
      </p:pic>
      <p:sp>
        <p:nvSpPr>
          <p:cNvPr id="1129" name="TextBox 1128">
            <a:extLst>
              <a:ext uri="{FF2B5EF4-FFF2-40B4-BE49-F238E27FC236}">
                <a16:creationId xmlns:a16="http://schemas.microsoft.com/office/drawing/2014/main" id="{9A3E4ADB-A99A-0EB1-389E-08C4CC9A0290}"/>
              </a:ext>
            </a:extLst>
          </p:cNvPr>
          <p:cNvSpPr txBox="1"/>
          <p:nvPr/>
        </p:nvSpPr>
        <p:spPr>
          <a:xfrm>
            <a:off x="6804630" y="5412332"/>
            <a:ext cx="10869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Modbus-TCP</a:t>
            </a:r>
            <a:endParaRPr lang="en-SG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130" name="Connector: Elbow 1129">
            <a:extLst>
              <a:ext uri="{FF2B5EF4-FFF2-40B4-BE49-F238E27FC236}">
                <a16:creationId xmlns:a16="http://schemas.microsoft.com/office/drawing/2014/main" id="{38FD973D-163B-243C-5F4A-7875F0C149EF}"/>
              </a:ext>
            </a:extLst>
          </p:cNvPr>
          <p:cNvCxnSpPr>
            <a:cxnSpLocks/>
          </p:cNvCxnSpPr>
          <p:nvPr/>
        </p:nvCxnSpPr>
        <p:spPr>
          <a:xfrm>
            <a:off x="4373975" y="5273457"/>
            <a:ext cx="3595903" cy="704074"/>
          </a:xfrm>
          <a:prstGeom prst="bentConnector3">
            <a:avLst>
              <a:gd name="adj1" fmla="val -1176"/>
            </a:avLst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6" name="TextBox 1135">
            <a:extLst>
              <a:ext uri="{FF2B5EF4-FFF2-40B4-BE49-F238E27FC236}">
                <a16:creationId xmlns:a16="http://schemas.microsoft.com/office/drawing/2014/main" id="{99CC3018-30B0-A7A2-A0F8-1E85AA302E8A}"/>
              </a:ext>
            </a:extLst>
          </p:cNvPr>
          <p:cNvSpPr txBox="1"/>
          <p:nvPr/>
        </p:nvSpPr>
        <p:spPr>
          <a:xfrm>
            <a:off x="7089333" y="5712518"/>
            <a:ext cx="8805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</a:rPr>
              <a:t>S7comm</a:t>
            </a:r>
            <a:endParaRPr lang="en-SG" sz="1200" b="1" dirty="0">
              <a:solidFill>
                <a:schemeClr val="accent1"/>
              </a:solidFill>
            </a:endParaRPr>
          </a:p>
        </p:txBody>
      </p:sp>
      <p:sp>
        <p:nvSpPr>
          <p:cNvPr id="1140" name="TextBox 1139">
            <a:extLst>
              <a:ext uri="{FF2B5EF4-FFF2-40B4-BE49-F238E27FC236}">
                <a16:creationId xmlns:a16="http://schemas.microsoft.com/office/drawing/2014/main" id="{FED38978-27C5-8183-F47B-989849080E7F}"/>
              </a:ext>
            </a:extLst>
          </p:cNvPr>
          <p:cNvSpPr txBox="1"/>
          <p:nvPr/>
        </p:nvSpPr>
        <p:spPr>
          <a:xfrm>
            <a:off x="7992874" y="4278940"/>
            <a:ext cx="15119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Train Driver Console [ on Train ]</a:t>
            </a:r>
            <a:endParaRPr lang="en-SG" sz="1200" b="1" dirty="0"/>
          </a:p>
        </p:txBody>
      </p:sp>
      <p:pic>
        <p:nvPicPr>
          <p:cNvPr id="1142" name="Picture 1141">
            <a:extLst>
              <a:ext uri="{FF2B5EF4-FFF2-40B4-BE49-F238E27FC236}">
                <a16:creationId xmlns:a16="http://schemas.microsoft.com/office/drawing/2014/main" id="{ED93FCE2-3D54-2043-C505-36F6DF7EF2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8154" y="4335064"/>
            <a:ext cx="379553" cy="36756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143" name="TextBox 1142">
            <a:extLst>
              <a:ext uri="{FF2B5EF4-FFF2-40B4-BE49-F238E27FC236}">
                <a16:creationId xmlns:a16="http://schemas.microsoft.com/office/drawing/2014/main" id="{27B0C8AC-F6DD-0A37-B288-9436B8F01A65}"/>
              </a:ext>
            </a:extLst>
          </p:cNvPr>
          <p:cNvSpPr txBox="1"/>
          <p:nvPr/>
        </p:nvSpPr>
        <p:spPr>
          <a:xfrm>
            <a:off x="496273" y="5005598"/>
            <a:ext cx="9150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On train antenna  </a:t>
            </a:r>
            <a:endParaRPr lang="en-SG" sz="1200" b="1" dirty="0"/>
          </a:p>
        </p:txBody>
      </p:sp>
      <p:cxnSp>
        <p:nvCxnSpPr>
          <p:cNvPr id="1144" name="Straight Arrow Connector 1143">
            <a:extLst>
              <a:ext uri="{FF2B5EF4-FFF2-40B4-BE49-F238E27FC236}">
                <a16:creationId xmlns:a16="http://schemas.microsoft.com/office/drawing/2014/main" id="{E0CE0585-220E-D4F3-7EC2-D1F0A06F2396}"/>
              </a:ext>
            </a:extLst>
          </p:cNvPr>
          <p:cNvCxnSpPr>
            <a:cxnSpLocks/>
          </p:cNvCxnSpPr>
          <p:nvPr/>
        </p:nvCxnSpPr>
        <p:spPr>
          <a:xfrm flipV="1">
            <a:off x="996487" y="4629415"/>
            <a:ext cx="298823" cy="402147"/>
          </a:xfrm>
          <a:prstGeom prst="straightConnector1">
            <a:avLst/>
          </a:prstGeom>
          <a:ln w="9525">
            <a:prstDash val="sys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47" name="Connector: Elbow 1146">
            <a:extLst>
              <a:ext uri="{FF2B5EF4-FFF2-40B4-BE49-F238E27FC236}">
                <a16:creationId xmlns:a16="http://schemas.microsoft.com/office/drawing/2014/main" id="{A7D508F8-C439-F466-E00C-448286FA3FE5}"/>
              </a:ext>
            </a:extLst>
          </p:cNvPr>
          <p:cNvCxnSpPr>
            <a:cxnSpLocks/>
            <a:endCxn id="1142" idx="3"/>
          </p:cNvCxnSpPr>
          <p:nvPr/>
        </p:nvCxnSpPr>
        <p:spPr>
          <a:xfrm rot="16200000" flipV="1">
            <a:off x="1501489" y="4775067"/>
            <a:ext cx="734847" cy="222410"/>
          </a:xfrm>
          <a:prstGeom prst="bentConnector2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0" name="Straight Connector 1159">
            <a:extLst>
              <a:ext uri="{FF2B5EF4-FFF2-40B4-BE49-F238E27FC236}">
                <a16:creationId xmlns:a16="http://schemas.microsoft.com/office/drawing/2014/main" id="{A5B80EED-E2EA-D1F3-3AA3-9A8A0E69F0EF}"/>
              </a:ext>
            </a:extLst>
          </p:cNvPr>
          <p:cNvCxnSpPr/>
          <p:nvPr/>
        </p:nvCxnSpPr>
        <p:spPr>
          <a:xfrm>
            <a:off x="1980118" y="5253695"/>
            <a:ext cx="17802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3" name="Straight Connector 1172">
            <a:extLst>
              <a:ext uri="{FF2B5EF4-FFF2-40B4-BE49-F238E27FC236}">
                <a16:creationId xmlns:a16="http://schemas.microsoft.com/office/drawing/2014/main" id="{5DAE4A83-89D2-07A1-F39B-263EE6DF884C}"/>
              </a:ext>
            </a:extLst>
          </p:cNvPr>
          <p:cNvCxnSpPr>
            <a:cxnSpLocks/>
          </p:cNvCxnSpPr>
          <p:nvPr/>
        </p:nvCxnSpPr>
        <p:spPr>
          <a:xfrm>
            <a:off x="5521498" y="5697060"/>
            <a:ext cx="244838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80" name="Picture 1179">
            <a:extLst>
              <a:ext uri="{FF2B5EF4-FFF2-40B4-BE49-F238E27FC236}">
                <a16:creationId xmlns:a16="http://schemas.microsoft.com/office/drawing/2014/main" id="{DC0E9BFB-824F-81AC-9152-60EE4EE329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2076" y="5968716"/>
            <a:ext cx="625739" cy="61941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183" name="TextBox 1182">
            <a:extLst>
              <a:ext uri="{FF2B5EF4-FFF2-40B4-BE49-F238E27FC236}">
                <a16:creationId xmlns:a16="http://schemas.microsoft.com/office/drawing/2014/main" id="{5FE68155-7D17-F9B8-F565-500C2229FD95}"/>
              </a:ext>
            </a:extLst>
          </p:cNvPr>
          <p:cNvSpPr txBox="1"/>
          <p:nvPr/>
        </p:nvSpPr>
        <p:spPr>
          <a:xfrm>
            <a:off x="1873358" y="5814023"/>
            <a:ext cx="9150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Railway antenna  </a:t>
            </a:r>
            <a:endParaRPr lang="en-SG" sz="1200" b="1" dirty="0"/>
          </a:p>
        </p:txBody>
      </p:sp>
      <p:cxnSp>
        <p:nvCxnSpPr>
          <p:cNvPr id="1184" name="Straight Connector 1183">
            <a:extLst>
              <a:ext uri="{FF2B5EF4-FFF2-40B4-BE49-F238E27FC236}">
                <a16:creationId xmlns:a16="http://schemas.microsoft.com/office/drawing/2014/main" id="{662B7F3D-BDAE-D671-0FA7-3D3921543B54}"/>
              </a:ext>
            </a:extLst>
          </p:cNvPr>
          <p:cNvCxnSpPr>
            <a:cxnSpLocks/>
            <a:endCxn id="1180" idx="0"/>
          </p:cNvCxnSpPr>
          <p:nvPr/>
        </p:nvCxnSpPr>
        <p:spPr>
          <a:xfrm>
            <a:off x="1564946" y="4699992"/>
            <a:ext cx="0" cy="1268724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89" name="Picture 1188">
            <a:extLst>
              <a:ext uri="{FF2B5EF4-FFF2-40B4-BE49-F238E27FC236}">
                <a16:creationId xmlns:a16="http://schemas.microsoft.com/office/drawing/2014/main" id="{CC32FDF2-961F-4918-A10B-A6C58F99C8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8607" y="2320831"/>
            <a:ext cx="854072" cy="683258"/>
          </a:xfrm>
          <a:prstGeom prst="rect">
            <a:avLst/>
          </a:prstGeom>
        </p:spPr>
      </p:pic>
      <p:sp>
        <p:nvSpPr>
          <p:cNvPr id="1190" name="TextBox 1189">
            <a:extLst>
              <a:ext uri="{FF2B5EF4-FFF2-40B4-BE49-F238E27FC236}">
                <a16:creationId xmlns:a16="http://schemas.microsoft.com/office/drawing/2014/main" id="{A5C5595E-3C19-2FA2-B8AD-A7D8CF5FE9E1}"/>
              </a:ext>
            </a:extLst>
          </p:cNvPr>
          <p:cNvSpPr txBox="1"/>
          <p:nvPr/>
        </p:nvSpPr>
        <p:spPr>
          <a:xfrm>
            <a:off x="636289" y="1895912"/>
            <a:ext cx="15755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On Train Emergency Power Control </a:t>
            </a:r>
            <a:endParaRPr lang="en-SG" sz="1200" b="1" dirty="0"/>
          </a:p>
        </p:txBody>
      </p:sp>
      <p:sp>
        <p:nvSpPr>
          <p:cNvPr id="1191" name="Oval 1190">
            <a:extLst>
              <a:ext uri="{FF2B5EF4-FFF2-40B4-BE49-F238E27FC236}">
                <a16:creationId xmlns:a16="http://schemas.microsoft.com/office/drawing/2014/main" id="{6C60814D-7EDD-2994-77F7-AA15913C9D11}"/>
              </a:ext>
            </a:extLst>
          </p:cNvPr>
          <p:cNvSpPr/>
          <p:nvPr/>
        </p:nvSpPr>
        <p:spPr>
          <a:xfrm>
            <a:off x="2256869" y="3703553"/>
            <a:ext cx="157467" cy="19332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1192" name="Straight Connector 1191">
            <a:extLst>
              <a:ext uri="{FF2B5EF4-FFF2-40B4-BE49-F238E27FC236}">
                <a16:creationId xmlns:a16="http://schemas.microsoft.com/office/drawing/2014/main" id="{B62BEAD8-CAE0-BAEB-F542-966D00E64132}"/>
              </a:ext>
            </a:extLst>
          </p:cNvPr>
          <p:cNvCxnSpPr>
            <a:cxnSpLocks/>
          </p:cNvCxnSpPr>
          <p:nvPr/>
        </p:nvCxnSpPr>
        <p:spPr>
          <a:xfrm flipH="1" flipV="1">
            <a:off x="2123495" y="3593566"/>
            <a:ext cx="139955" cy="1716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6" name="Oval 1195">
            <a:extLst>
              <a:ext uri="{FF2B5EF4-FFF2-40B4-BE49-F238E27FC236}">
                <a16:creationId xmlns:a16="http://schemas.microsoft.com/office/drawing/2014/main" id="{FDEBE31E-7809-7559-F961-32DFD3D15372}"/>
              </a:ext>
            </a:extLst>
          </p:cNvPr>
          <p:cNvSpPr/>
          <p:nvPr/>
        </p:nvSpPr>
        <p:spPr>
          <a:xfrm>
            <a:off x="3701066" y="2062039"/>
            <a:ext cx="157467" cy="19332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1197" name="Straight Connector 1196">
            <a:extLst>
              <a:ext uri="{FF2B5EF4-FFF2-40B4-BE49-F238E27FC236}">
                <a16:creationId xmlns:a16="http://schemas.microsoft.com/office/drawing/2014/main" id="{583D9EF9-EC21-9581-3C31-16BF8F5A9E67}"/>
              </a:ext>
            </a:extLst>
          </p:cNvPr>
          <p:cNvCxnSpPr>
            <a:cxnSpLocks/>
          </p:cNvCxnSpPr>
          <p:nvPr/>
        </p:nvCxnSpPr>
        <p:spPr>
          <a:xfrm flipH="1" flipV="1">
            <a:off x="3624844" y="2025627"/>
            <a:ext cx="82803" cy="980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9" name="Connector: Elbow 1198">
            <a:extLst>
              <a:ext uri="{FF2B5EF4-FFF2-40B4-BE49-F238E27FC236}">
                <a16:creationId xmlns:a16="http://schemas.microsoft.com/office/drawing/2014/main" id="{E819F192-30FB-BE9D-116F-04C8BF9AC59C}"/>
              </a:ext>
            </a:extLst>
          </p:cNvPr>
          <p:cNvCxnSpPr>
            <a:cxnSpLocks/>
            <a:stCxn id="1189" idx="3"/>
            <a:endCxn id="1191" idx="3"/>
          </p:cNvCxnSpPr>
          <p:nvPr/>
        </p:nvCxnSpPr>
        <p:spPr>
          <a:xfrm>
            <a:off x="1772679" y="2662460"/>
            <a:ext cx="507251" cy="1206106"/>
          </a:xfrm>
          <a:prstGeom prst="bentConnector4">
            <a:avLst>
              <a:gd name="adj1" fmla="val 47727"/>
              <a:gd name="adj2" fmla="val 118954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2" name="Connector: Elbow 1201">
            <a:extLst>
              <a:ext uri="{FF2B5EF4-FFF2-40B4-BE49-F238E27FC236}">
                <a16:creationId xmlns:a16="http://schemas.microsoft.com/office/drawing/2014/main" id="{29154012-2E1B-E5B7-C097-A99E57E12C0F}"/>
              </a:ext>
            </a:extLst>
          </p:cNvPr>
          <p:cNvCxnSpPr>
            <a:cxnSpLocks/>
            <a:endCxn id="1196" idx="2"/>
          </p:cNvCxnSpPr>
          <p:nvPr/>
        </p:nvCxnSpPr>
        <p:spPr>
          <a:xfrm flipV="1">
            <a:off x="1757707" y="2158702"/>
            <a:ext cx="1943359" cy="370580"/>
          </a:xfrm>
          <a:prstGeom prst="bentConnector3">
            <a:avLst>
              <a:gd name="adj1" fmla="val 1294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0" name="TextBox 1209">
            <a:extLst>
              <a:ext uri="{FF2B5EF4-FFF2-40B4-BE49-F238E27FC236}">
                <a16:creationId xmlns:a16="http://schemas.microsoft.com/office/drawing/2014/main" id="{D46A18E9-875A-9323-0791-658EDC643FC9}"/>
              </a:ext>
            </a:extLst>
          </p:cNvPr>
          <p:cNvSpPr txBox="1"/>
          <p:nvPr/>
        </p:nvSpPr>
        <p:spPr>
          <a:xfrm>
            <a:off x="2433866" y="2361917"/>
            <a:ext cx="9150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Train input power switch</a:t>
            </a:r>
            <a:endParaRPr lang="en-SG" sz="1200" b="1" dirty="0"/>
          </a:p>
        </p:txBody>
      </p:sp>
      <p:cxnSp>
        <p:nvCxnSpPr>
          <p:cNvPr id="1213" name="Straight Arrow Connector 1212">
            <a:extLst>
              <a:ext uri="{FF2B5EF4-FFF2-40B4-BE49-F238E27FC236}">
                <a16:creationId xmlns:a16="http://schemas.microsoft.com/office/drawing/2014/main" id="{1D98C60C-EB7C-F51D-E21D-236961DA1370}"/>
              </a:ext>
            </a:extLst>
          </p:cNvPr>
          <p:cNvCxnSpPr>
            <a:cxnSpLocks/>
            <a:stCxn id="1082" idx="0"/>
          </p:cNvCxnSpPr>
          <p:nvPr/>
        </p:nvCxnSpPr>
        <p:spPr>
          <a:xfrm flipV="1">
            <a:off x="3288664" y="2541842"/>
            <a:ext cx="668302" cy="1017581"/>
          </a:xfrm>
          <a:prstGeom prst="straightConnector1">
            <a:avLst/>
          </a:prstGeom>
          <a:ln w="9525">
            <a:prstDash val="sys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16" name="Straight Arrow Connector 1215">
            <a:extLst>
              <a:ext uri="{FF2B5EF4-FFF2-40B4-BE49-F238E27FC236}">
                <a16:creationId xmlns:a16="http://schemas.microsoft.com/office/drawing/2014/main" id="{74CFADFE-6868-9A5D-8486-972EFFFF9F27}"/>
              </a:ext>
            </a:extLst>
          </p:cNvPr>
          <p:cNvCxnSpPr>
            <a:cxnSpLocks/>
          </p:cNvCxnSpPr>
          <p:nvPr/>
        </p:nvCxnSpPr>
        <p:spPr>
          <a:xfrm flipH="1">
            <a:off x="2379106" y="3031289"/>
            <a:ext cx="224133" cy="603909"/>
          </a:xfrm>
          <a:prstGeom prst="straightConnector1">
            <a:avLst/>
          </a:prstGeom>
          <a:ln w="9525">
            <a:prstDash val="sys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240" name="Picture 1239">
            <a:extLst>
              <a:ext uri="{FF2B5EF4-FFF2-40B4-BE49-F238E27FC236}">
                <a16:creationId xmlns:a16="http://schemas.microsoft.com/office/drawing/2014/main" id="{941B4CAE-184A-FAF9-3F36-8FD3904B2F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70922" y="1916866"/>
            <a:ext cx="3214207" cy="17276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1244" name="Connector: Elbow 1243">
            <a:extLst>
              <a:ext uri="{FF2B5EF4-FFF2-40B4-BE49-F238E27FC236}">
                <a16:creationId xmlns:a16="http://schemas.microsoft.com/office/drawing/2014/main" id="{A0C91CB8-D7E9-1DC4-81F2-C4E149C0D2B4}"/>
              </a:ext>
            </a:extLst>
          </p:cNvPr>
          <p:cNvCxnSpPr>
            <a:cxnSpLocks/>
            <a:stCxn id="1180" idx="3"/>
            <a:endCxn id="1240" idx="2"/>
          </p:cNvCxnSpPr>
          <p:nvPr/>
        </p:nvCxnSpPr>
        <p:spPr>
          <a:xfrm flipV="1">
            <a:off x="1877815" y="3644502"/>
            <a:ext cx="8100211" cy="2633923"/>
          </a:xfrm>
          <a:prstGeom prst="bentConnector2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7" name="Connector: Elbow 1246">
            <a:extLst>
              <a:ext uri="{FF2B5EF4-FFF2-40B4-BE49-F238E27FC236}">
                <a16:creationId xmlns:a16="http://schemas.microsoft.com/office/drawing/2014/main" id="{B2C079C1-CEED-ECD6-E64F-DE73DDB7C57D}"/>
              </a:ext>
            </a:extLst>
          </p:cNvPr>
          <p:cNvCxnSpPr>
            <a:cxnSpLocks/>
            <a:stCxn id="9" idx="3"/>
            <a:endCxn id="1240" idx="0"/>
          </p:cNvCxnSpPr>
          <p:nvPr/>
        </p:nvCxnSpPr>
        <p:spPr>
          <a:xfrm>
            <a:off x="7227735" y="833986"/>
            <a:ext cx="2750291" cy="1082880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1" name="TextBox 1240">
            <a:extLst>
              <a:ext uri="{FF2B5EF4-FFF2-40B4-BE49-F238E27FC236}">
                <a16:creationId xmlns:a16="http://schemas.microsoft.com/office/drawing/2014/main" id="{85F366BD-1882-1877-2329-F129175D95BE}"/>
              </a:ext>
            </a:extLst>
          </p:cNvPr>
          <p:cNvSpPr txBox="1"/>
          <p:nvPr/>
        </p:nvSpPr>
        <p:spPr>
          <a:xfrm>
            <a:off x="8370922" y="1617848"/>
            <a:ext cx="2721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HQ Trains Operation &amp; Monitor HMI</a:t>
            </a:r>
            <a:endParaRPr lang="en-SG" sz="1200" b="1" dirty="0"/>
          </a:p>
        </p:txBody>
      </p:sp>
      <p:sp>
        <p:nvSpPr>
          <p:cNvPr id="1250" name="TextBox 1249">
            <a:extLst>
              <a:ext uri="{FF2B5EF4-FFF2-40B4-BE49-F238E27FC236}">
                <a16:creationId xmlns:a16="http://schemas.microsoft.com/office/drawing/2014/main" id="{57766BA1-38D8-4805-1583-8B2EDC5C2A67}"/>
              </a:ext>
            </a:extLst>
          </p:cNvPr>
          <p:cNvSpPr txBox="1"/>
          <p:nvPr/>
        </p:nvSpPr>
        <p:spPr>
          <a:xfrm>
            <a:off x="8898737" y="901651"/>
            <a:ext cx="10869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Modbus-TCP</a:t>
            </a:r>
            <a:endParaRPr lang="en-SG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51" name="TextBox 1250">
            <a:extLst>
              <a:ext uri="{FF2B5EF4-FFF2-40B4-BE49-F238E27FC236}">
                <a16:creationId xmlns:a16="http://schemas.microsoft.com/office/drawing/2014/main" id="{69AEC4D6-5BB6-DAE7-7506-F033660C02E5}"/>
              </a:ext>
            </a:extLst>
          </p:cNvPr>
          <p:cNvSpPr txBox="1"/>
          <p:nvPr/>
        </p:nvSpPr>
        <p:spPr>
          <a:xfrm>
            <a:off x="10006326" y="3702628"/>
            <a:ext cx="8805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</a:rPr>
              <a:t>S7comm</a:t>
            </a:r>
            <a:endParaRPr lang="en-SG" sz="1200" b="1" dirty="0">
              <a:solidFill>
                <a:schemeClr val="accent1"/>
              </a:solidFill>
            </a:endParaRPr>
          </a:p>
        </p:txBody>
      </p:sp>
      <p:sp>
        <p:nvSpPr>
          <p:cNvPr id="1252" name="TextBox 1251">
            <a:extLst>
              <a:ext uri="{FF2B5EF4-FFF2-40B4-BE49-F238E27FC236}">
                <a16:creationId xmlns:a16="http://schemas.microsoft.com/office/drawing/2014/main" id="{217F9B8D-F2C8-A997-6467-B022AE33ECB4}"/>
              </a:ext>
            </a:extLst>
          </p:cNvPr>
          <p:cNvSpPr txBox="1"/>
          <p:nvPr/>
        </p:nvSpPr>
        <p:spPr>
          <a:xfrm>
            <a:off x="1246900" y="5293689"/>
            <a:ext cx="9866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Wireless connection</a:t>
            </a:r>
            <a:endParaRPr lang="en-SG" sz="1200" b="1" dirty="0"/>
          </a:p>
        </p:txBody>
      </p:sp>
      <p:cxnSp>
        <p:nvCxnSpPr>
          <p:cNvPr id="1253" name="Straight Connector 1252">
            <a:extLst>
              <a:ext uri="{FF2B5EF4-FFF2-40B4-BE49-F238E27FC236}">
                <a16:creationId xmlns:a16="http://schemas.microsoft.com/office/drawing/2014/main" id="{9785E123-1588-0DD8-643A-D0CA8AEE299C}"/>
              </a:ext>
            </a:extLst>
          </p:cNvPr>
          <p:cNvCxnSpPr>
            <a:cxnSpLocks/>
          </p:cNvCxnSpPr>
          <p:nvPr/>
        </p:nvCxnSpPr>
        <p:spPr>
          <a:xfrm>
            <a:off x="10371157" y="6034094"/>
            <a:ext cx="31502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8" name="Straight Connector 1257">
            <a:extLst>
              <a:ext uri="{FF2B5EF4-FFF2-40B4-BE49-F238E27FC236}">
                <a16:creationId xmlns:a16="http://schemas.microsoft.com/office/drawing/2014/main" id="{140017F8-C31B-E85F-45B2-752DAD55E9A7}"/>
              </a:ext>
            </a:extLst>
          </p:cNvPr>
          <p:cNvCxnSpPr>
            <a:cxnSpLocks/>
          </p:cNvCxnSpPr>
          <p:nvPr/>
        </p:nvCxnSpPr>
        <p:spPr>
          <a:xfrm>
            <a:off x="10393001" y="4452961"/>
            <a:ext cx="31402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61" name="Straight Connector 1260">
            <a:extLst>
              <a:ext uri="{FF2B5EF4-FFF2-40B4-BE49-F238E27FC236}">
                <a16:creationId xmlns:a16="http://schemas.microsoft.com/office/drawing/2014/main" id="{3D2425EF-D66B-F046-CFD9-557AB376D848}"/>
              </a:ext>
            </a:extLst>
          </p:cNvPr>
          <p:cNvCxnSpPr>
            <a:cxnSpLocks/>
          </p:cNvCxnSpPr>
          <p:nvPr/>
        </p:nvCxnSpPr>
        <p:spPr>
          <a:xfrm>
            <a:off x="10372163" y="4140600"/>
            <a:ext cx="31402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4" name="TextBox 1263">
            <a:extLst>
              <a:ext uri="{FF2B5EF4-FFF2-40B4-BE49-F238E27FC236}">
                <a16:creationId xmlns:a16="http://schemas.microsoft.com/office/drawing/2014/main" id="{E5296794-AFEC-A8E1-8B70-0A32F7875F14}"/>
              </a:ext>
            </a:extLst>
          </p:cNvPr>
          <p:cNvSpPr txBox="1"/>
          <p:nvPr/>
        </p:nvSpPr>
        <p:spPr>
          <a:xfrm>
            <a:off x="10707023" y="4010440"/>
            <a:ext cx="122092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/>
              <a:t>DC power </a:t>
            </a:r>
            <a:endParaRPr lang="en-SG" sz="1050" b="1" dirty="0"/>
          </a:p>
        </p:txBody>
      </p:sp>
      <p:sp>
        <p:nvSpPr>
          <p:cNvPr id="1266" name="TextBox 1265">
            <a:extLst>
              <a:ext uri="{FF2B5EF4-FFF2-40B4-BE49-F238E27FC236}">
                <a16:creationId xmlns:a16="http://schemas.microsoft.com/office/drawing/2014/main" id="{9DDDEA77-DAC6-B428-921A-39BC4C58E244}"/>
              </a:ext>
            </a:extLst>
          </p:cNvPr>
          <p:cNvSpPr txBox="1"/>
          <p:nvPr/>
        </p:nvSpPr>
        <p:spPr>
          <a:xfrm>
            <a:off x="10707023" y="4298546"/>
            <a:ext cx="122092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/>
              <a:t>Electrical Signal to PLC</a:t>
            </a:r>
            <a:endParaRPr lang="en-SG" sz="1050" b="1" dirty="0"/>
          </a:p>
        </p:txBody>
      </p:sp>
      <p:cxnSp>
        <p:nvCxnSpPr>
          <p:cNvPr id="1267" name="Straight Connector 1266">
            <a:extLst>
              <a:ext uri="{FF2B5EF4-FFF2-40B4-BE49-F238E27FC236}">
                <a16:creationId xmlns:a16="http://schemas.microsoft.com/office/drawing/2014/main" id="{A35EBDB2-B6DD-461E-32A1-4AE6AA50111E}"/>
              </a:ext>
            </a:extLst>
          </p:cNvPr>
          <p:cNvCxnSpPr>
            <a:cxnSpLocks/>
          </p:cNvCxnSpPr>
          <p:nvPr/>
        </p:nvCxnSpPr>
        <p:spPr>
          <a:xfrm flipV="1">
            <a:off x="10572266" y="4937369"/>
            <a:ext cx="165526" cy="26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8" name="Oval 1267">
            <a:extLst>
              <a:ext uri="{FF2B5EF4-FFF2-40B4-BE49-F238E27FC236}">
                <a16:creationId xmlns:a16="http://schemas.microsoft.com/office/drawing/2014/main" id="{B6C1CFA2-F6C5-89F9-D87A-15875EC587EB}"/>
              </a:ext>
            </a:extLst>
          </p:cNvPr>
          <p:cNvSpPr/>
          <p:nvPr/>
        </p:nvSpPr>
        <p:spPr>
          <a:xfrm>
            <a:off x="10335660" y="4872672"/>
            <a:ext cx="130215" cy="15876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270" name="TextBox 1269">
            <a:extLst>
              <a:ext uri="{FF2B5EF4-FFF2-40B4-BE49-F238E27FC236}">
                <a16:creationId xmlns:a16="http://schemas.microsoft.com/office/drawing/2014/main" id="{C0263227-2C59-214C-00ED-9EC49AD61CE6}"/>
              </a:ext>
            </a:extLst>
          </p:cNvPr>
          <p:cNvSpPr txBox="1"/>
          <p:nvPr/>
        </p:nvSpPr>
        <p:spPr>
          <a:xfrm>
            <a:off x="10698965" y="4734442"/>
            <a:ext cx="109591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/>
              <a:t>latching relay or switch</a:t>
            </a:r>
            <a:endParaRPr lang="en-SG" sz="1050" b="1" dirty="0"/>
          </a:p>
        </p:txBody>
      </p:sp>
      <p:sp>
        <p:nvSpPr>
          <p:cNvPr id="1271" name="Rectangle 1270">
            <a:extLst>
              <a:ext uri="{FF2B5EF4-FFF2-40B4-BE49-F238E27FC236}">
                <a16:creationId xmlns:a16="http://schemas.microsoft.com/office/drawing/2014/main" id="{6AFFFC0C-D2E5-9260-438A-F6092D33C6D3}"/>
              </a:ext>
            </a:extLst>
          </p:cNvPr>
          <p:cNvSpPr/>
          <p:nvPr/>
        </p:nvSpPr>
        <p:spPr>
          <a:xfrm>
            <a:off x="10354785" y="5278927"/>
            <a:ext cx="123987" cy="11919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72" name="Rectangle 1271">
            <a:extLst>
              <a:ext uri="{FF2B5EF4-FFF2-40B4-BE49-F238E27FC236}">
                <a16:creationId xmlns:a16="http://schemas.microsoft.com/office/drawing/2014/main" id="{CCB3DB03-C678-2543-87CD-20B69718965B}"/>
              </a:ext>
            </a:extLst>
          </p:cNvPr>
          <p:cNvSpPr/>
          <p:nvPr/>
        </p:nvSpPr>
        <p:spPr>
          <a:xfrm flipH="1">
            <a:off x="10591483" y="5287156"/>
            <a:ext cx="115540" cy="1191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73" name="TextBox 1272">
            <a:extLst>
              <a:ext uri="{FF2B5EF4-FFF2-40B4-BE49-F238E27FC236}">
                <a16:creationId xmlns:a16="http://schemas.microsoft.com/office/drawing/2014/main" id="{10244521-A1BA-E40D-351E-677E3C1EFB65}"/>
              </a:ext>
            </a:extLst>
          </p:cNvPr>
          <p:cNvSpPr txBox="1"/>
          <p:nvPr/>
        </p:nvSpPr>
        <p:spPr>
          <a:xfrm>
            <a:off x="10749537" y="5232994"/>
            <a:ext cx="122092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/>
              <a:t>Sensors</a:t>
            </a:r>
            <a:endParaRPr lang="en-SG" sz="1050" b="1" dirty="0"/>
          </a:p>
        </p:txBody>
      </p:sp>
      <p:cxnSp>
        <p:nvCxnSpPr>
          <p:cNvPr id="1274" name="Straight Connector 1273">
            <a:extLst>
              <a:ext uri="{FF2B5EF4-FFF2-40B4-BE49-F238E27FC236}">
                <a16:creationId xmlns:a16="http://schemas.microsoft.com/office/drawing/2014/main" id="{7B0FB7DC-5B7E-6E87-4F35-9D0936521702}"/>
              </a:ext>
            </a:extLst>
          </p:cNvPr>
          <p:cNvCxnSpPr>
            <a:cxnSpLocks/>
          </p:cNvCxnSpPr>
          <p:nvPr/>
        </p:nvCxnSpPr>
        <p:spPr>
          <a:xfrm>
            <a:off x="10384943" y="5632824"/>
            <a:ext cx="31402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75" name="TextBox 1274">
            <a:extLst>
              <a:ext uri="{FF2B5EF4-FFF2-40B4-BE49-F238E27FC236}">
                <a16:creationId xmlns:a16="http://schemas.microsoft.com/office/drawing/2014/main" id="{8A9AFCBC-3DA0-B655-48FA-9713B23D71FE}"/>
              </a:ext>
            </a:extLst>
          </p:cNvPr>
          <p:cNvSpPr txBox="1"/>
          <p:nvPr/>
        </p:nvSpPr>
        <p:spPr>
          <a:xfrm>
            <a:off x="10775305" y="5461141"/>
            <a:ext cx="122092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/>
              <a:t>Electrical Signal to RTU</a:t>
            </a:r>
            <a:endParaRPr lang="en-SG" sz="1050" b="1" dirty="0"/>
          </a:p>
        </p:txBody>
      </p:sp>
      <p:cxnSp>
        <p:nvCxnSpPr>
          <p:cNvPr id="1277" name="Straight Connector 1276">
            <a:extLst>
              <a:ext uri="{FF2B5EF4-FFF2-40B4-BE49-F238E27FC236}">
                <a16:creationId xmlns:a16="http://schemas.microsoft.com/office/drawing/2014/main" id="{EA910B00-DC45-D2DB-24EF-CE9BC97B8CD3}"/>
              </a:ext>
            </a:extLst>
          </p:cNvPr>
          <p:cNvCxnSpPr>
            <a:cxnSpLocks/>
          </p:cNvCxnSpPr>
          <p:nvPr/>
        </p:nvCxnSpPr>
        <p:spPr>
          <a:xfrm flipV="1">
            <a:off x="10467249" y="4831694"/>
            <a:ext cx="148071" cy="713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9" name="TextBox 1278">
            <a:extLst>
              <a:ext uri="{FF2B5EF4-FFF2-40B4-BE49-F238E27FC236}">
                <a16:creationId xmlns:a16="http://schemas.microsoft.com/office/drawing/2014/main" id="{9AB6C429-2EC4-6E7B-93D7-89B94B1447B3}"/>
              </a:ext>
            </a:extLst>
          </p:cNvPr>
          <p:cNvSpPr txBox="1"/>
          <p:nvPr/>
        </p:nvSpPr>
        <p:spPr>
          <a:xfrm>
            <a:off x="10775305" y="5921372"/>
            <a:ext cx="122092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/>
              <a:t>Modbus</a:t>
            </a:r>
            <a:endParaRPr lang="en-SG" sz="1050" b="1" dirty="0"/>
          </a:p>
        </p:txBody>
      </p:sp>
      <p:cxnSp>
        <p:nvCxnSpPr>
          <p:cNvPr id="1280" name="Straight Connector 1279">
            <a:extLst>
              <a:ext uri="{FF2B5EF4-FFF2-40B4-BE49-F238E27FC236}">
                <a16:creationId xmlns:a16="http://schemas.microsoft.com/office/drawing/2014/main" id="{95085870-0A92-51EA-83F2-34E00D45B648}"/>
              </a:ext>
            </a:extLst>
          </p:cNvPr>
          <p:cNvCxnSpPr>
            <a:cxnSpLocks/>
          </p:cNvCxnSpPr>
          <p:nvPr/>
        </p:nvCxnSpPr>
        <p:spPr>
          <a:xfrm>
            <a:off x="10393001" y="6351086"/>
            <a:ext cx="315028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1" name="TextBox 1280">
            <a:extLst>
              <a:ext uri="{FF2B5EF4-FFF2-40B4-BE49-F238E27FC236}">
                <a16:creationId xmlns:a16="http://schemas.microsoft.com/office/drawing/2014/main" id="{C2353912-F4F0-AB65-7B19-80C9E5B22750}"/>
              </a:ext>
            </a:extLst>
          </p:cNvPr>
          <p:cNvSpPr txBox="1"/>
          <p:nvPr/>
        </p:nvSpPr>
        <p:spPr>
          <a:xfrm>
            <a:off x="10775304" y="6224128"/>
            <a:ext cx="122092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/>
              <a:t>S7comm-Bus</a:t>
            </a:r>
            <a:endParaRPr lang="en-SG" sz="1050" b="1" dirty="0"/>
          </a:p>
        </p:txBody>
      </p:sp>
    </p:spTree>
    <p:extLst>
      <p:ext uri="{BB962C8B-B14F-4D97-AF65-F5344CB8AC3E}">
        <p14:creationId xmlns:p14="http://schemas.microsoft.com/office/powerpoint/2010/main" val="1039190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49A2C-28CE-09D5-273E-A4EC8079C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61771E-E916-0443-6485-1EE25940F41C}"/>
              </a:ext>
            </a:extLst>
          </p:cNvPr>
          <p:cNvSpPr txBox="1"/>
          <p:nvPr/>
        </p:nvSpPr>
        <p:spPr>
          <a:xfrm>
            <a:off x="206477" y="142753"/>
            <a:ext cx="362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LS24 rail deployment for Green Team</a:t>
            </a:r>
            <a:endParaRPr lang="en-SG" sz="1600" b="1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135C807C-FAB8-6A64-6F5E-B679F387C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147" y="3229541"/>
            <a:ext cx="551833" cy="3767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C02F30-E0E1-872D-25A3-7525E5D815D2}"/>
              </a:ext>
            </a:extLst>
          </p:cNvPr>
          <p:cNvSpPr txBox="1"/>
          <p:nvPr/>
        </p:nvSpPr>
        <p:spPr>
          <a:xfrm>
            <a:off x="5784980" y="3470968"/>
            <a:ext cx="143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b="1" dirty="0"/>
              <a:t>router</a:t>
            </a:r>
          </a:p>
          <a:p>
            <a:r>
              <a:rPr lang="en-SG" sz="1000" dirty="0"/>
              <a:t>100.66.119.253/30</a:t>
            </a:r>
          </a:p>
          <a:p>
            <a:r>
              <a:rPr lang="en-SG" sz="1000" dirty="0"/>
              <a:t>10.107.105.1</a:t>
            </a:r>
          </a:p>
          <a:p>
            <a:r>
              <a:rPr lang="en-SG" sz="1000" dirty="0"/>
              <a:t>10.107.104.1</a:t>
            </a:r>
          </a:p>
          <a:p>
            <a:r>
              <a:rPr lang="en-SG" sz="1000" dirty="0"/>
              <a:t>10.107.106.1</a:t>
            </a:r>
          </a:p>
          <a:p>
            <a:r>
              <a:rPr lang="en-SG" sz="1000" dirty="0"/>
              <a:t>10.107.107.1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2F229E-6639-0375-459F-833B22EED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601" y="2305942"/>
            <a:ext cx="640926" cy="50561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BEB2C2-69A9-62CF-8F6A-FF011332F793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>
            <a:off x="5509064" y="2811560"/>
            <a:ext cx="0" cy="41798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53F74C3-50FC-665F-3A09-95E7F92C039E}"/>
              </a:ext>
            </a:extLst>
          </p:cNvPr>
          <p:cNvSpPr/>
          <p:nvPr/>
        </p:nvSpPr>
        <p:spPr>
          <a:xfrm>
            <a:off x="4833257" y="536546"/>
            <a:ext cx="2703615" cy="1468141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F342BF-6ACE-BD96-2504-15CE4C088B00}"/>
              </a:ext>
            </a:extLst>
          </p:cNvPr>
          <p:cNvSpPr txBox="1"/>
          <p:nvPr/>
        </p:nvSpPr>
        <p:spPr>
          <a:xfrm>
            <a:off x="4907894" y="230465"/>
            <a:ext cx="12023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LS24 External</a:t>
            </a:r>
            <a:endParaRPr lang="en-SG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636E29-7875-29B8-3DDD-80808A80D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676" y="1205157"/>
            <a:ext cx="531176" cy="4679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710CCF-A270-DB73-39A1-C072CADB799B}"/>
              </a:ext>
            </a:extLst>
          </p:cNvPr>
          <p:cNvSpPr txBox="1"/>
          <p:nvPr/>
        </p:nvSpPr>
        <p:spPr>
          <a:xfrm>
            <a:off x="6258852" y="1156724"/>
            <a:ext cx="1430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VM_ID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SG" sz="900" dirty="0"/>
              <a:t>C2 Server</a:t>
            </a:r>
          </a:p>
          <a:p>
            <a:r>
              <a:rPr lang="en-SG" sz="900" dirty="0"/>
              <a:t>OS: [Windows 10]</a:t>
            </a:r>
          </a:p>
          <a:p>
            <a:r>
              <a:rPr lang="en-SG" sz="900" dirty="0">
                <a:solidFill>
                  <a:srgbClr val="0070C0"/>
                </a:solidFill>
              </a:rPr>
              <a:t>BT_IP: 100.101.1.69</a:t>
            </a:r>
          </a:p>
          <a:p>
            <a:r>
              <a:rPr lang="en-SG" sz="900" dirty="0">
                <a:solidFill>
                  <a:schemeClr val="accent6">
                    <a:lumMod val="75000"/>
                  </a:schemeClr>
                </a:solidFill>
              </a:rPr>
              <a:t>GT_IP: 192.168.254.213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23AB19-FAAE-E78C-AEAF-3312CA842226}"/>
              </a:ext>
            </a:extLst>
          </p:cNvPr>
          <p:cNvCxnSpPr>
            <a:cxnSpLocks/>
            <a:stCxn id="13" idx="2"/>
            <a:endCxn id="7" idx="0"/>
          </p:cNvCxnSpPr>
          <p:nvPr/>
        </p:nvCxnSpPr>
        <p:spPr>
          <a:xfrm flipH="1">
            <a:off x="5509064" y="1673098"/>
            <a:ext cx="484200" cy="63284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78A3827A-6C6B-21BD-9F23-752CF4D5E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985" y="634626"/>
            <a:ext cx="531176" cy="4679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FA100FE-8094-5DC9-7280-AAD140DD3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9999" y="729543"/>
            <a:ext cx="280420" cy="21810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8D3F3B0-6549-1571-F98A-346A9F0D7CC1}"/>
              </a:ext>
            </a:extLst>
          </p:cNvPr>
          <p:cNvSpPr txBox="1"/>
          <p:nvPr/>
        </p:nvSpPr>
        <p:spPr>
          <a:xfrm>
            <a:off x="5672929" y="497271"/>
            <a:ext cx="22896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VM_ID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SG" sz="900" dirty="0"/>
              <a:t>LS2024_Hacker</a:t>
            </a:r>
          </a:p>
          <a:p>
            <a:r>
              <a:rPr lang="en-SG" sz="900" dirty="0"/>
              <a:t>OS: [Windows 10]</a:t>
            </a:r>
          </a:p>
          <a:p>
            <a:r>
              <a:rPr lang="en-SG" sz="900" dirty="0">
                <a:solidFill>
                  <a:srgbClr val="0070C0"/>
                </a:solidFill>
              </a:rPr>
              <a:t>BT_IP: 192.168.1.111 </a:t>
            </a:r>
          </a:p>
          <a:p>
            <a:r>
              <a:rPr lang="en-SG" sz="900" dirty="0">
                <a:solidFill>
                  <a:schemeClr val="accent6">
                    <a:lumMod val="75000"/>
                  </a:schemeClr>
                </a:solidFill>
              </a:rPr>
              <a:t>GT_IP: 192.168.254.214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9755A3-4594-5581-FBBE-E2B16DB1B30C}"/>
              </a:ext>
            </a:extLst>
          </p:cNvPr>
          <p:cNvCxnSpPr>
            <a:cxnSpLocks/>
            <a:stCxn id="18" idx="2"/>
            <a:endCxn id="13" idx="1"/>
          </p:cNvCxnSpPr>
          <p:nvPr/>
        </p:nvCxnSpPr>
        <p:spPr>
          <a:xfrm>
            <a:off x="5360573" y="1102567"/>
            <a:ext cx="367103" cy="3365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F683EF5-647D-883D-337B-6CAE4B7E55C2}"/>
              </a:ext>
            </a:extLst>
          </p:cNvPr>
          <p:cNvSpPr txBox="1"/>
          <p:nvPr/>
        </p:nvSpPr>
        <p:spPr>
          <a:xfrm>
            <a:off x="5784980" y="2235720"/>
            <a:ext cx="1430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/>
              <a:t>Firewall</a:t>
            </a:r>
          </a:p>
          <a:p>
            <a:r>
              <a:rPr lang="en-SG" sz="1100" dirty="0"/>
              <a:t>100.66.119.254/30</a:t>
            </a:r>
          </a:p>
          <a:p>
            <a:r>
              <a:rPr lang="en-SG" sz="1100" dirty="0"/>
              <a:t>100.101.1.70/30</a:t>
            </a:r>
          </a:p>
          <a:p>
            <a:endParaRPr lang="en-SG" sz="1200" dirty="0"/>
          </a:p>
        </p:txBody>
      </p: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BF795ECE-25B5-9A94-CB89-DB3AF46EA8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742" y="4604850"/>
            <a:ext cx="551833" cy="42705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651F218-910B-9B78-6893-96FD8FEF28AA}"/>
              </a:ext>
            </a:extLst>
          </p:cNvPr>
          <p:cNvCxnSpPr>
            <a:cxnSpLocks/>
            <a:stCxn id="5" idx="3"/>
            <a:endCxn id="29" idx="1"/>
          </p:cNvCxnSpPr>
          <p:nvPr/>
        </p:nvCxnSpPr>
        <p:spPr>
          <a:xfrm>
            <a:off x="5784980" y="3417902"/>
            <a:ext cx="1774762" cy="140047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7F3611E-EC7F-021E-4708-97D060E48143}"/>
              </a:ext>
            </a:extLst>
          </p:cNvPr>
          <p:cNvSpPr/>
          <p:nvPr/>
        </p:nvSpPr>
        <p:spPr>
          <a:xfrm>
            <a:off x="7366204" y="4372861"/>
            <a:ext cx="4188487" cy="2092435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224934-564A-D0B8-9249-5D946C265C3A}"/>
              </a:ext>
            </a:extLst>
          </p:cNvPr>
          <p:cNvSpPr txBox="1"/>
          <p:nvPr/>
        </p:nvSpPr>
        <p:spPr>
          <a:xfrm>
            <a:off x="7283076" y="4095171"/>
            <a:ext cx="26842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LS24 Engineer Department [ED]</a:t>
            </a:r>
            <a:endParaRPr lang="en-SG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B97FCC0-C2E1-2A05-3B42-7C0BE6916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3498" y="4546995"/>
            <a:ext cx="521621" cy="46794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F16AE66-B71B-C8F2-B8FE-125FFFF481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6104" y="4655685"/>
            <a:ext cx="297869" cy="17574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63AE253-E158-D410-EC55-AF02987727B3}"/>
              </a:ext>
            </a:extLst>
          </p:cNvPr>
          <p:cNvSpPr txBox="1"/>
          <p:nvPr/>
        </p:nvSpPr>
        <p:spPr>
          <a:xfrm>
            <a:off x="9351624" y="4427023"/>
            <a:ext cx="19050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VM_ID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SG" sz="800" dirty="0"/>
              <a:t>Train Control PLC VM</a:t>
            </a:r>
          </a:p>
          <a:p>
            <a:r>
              <a:rPr lang="en-SG" sz="800" dirty="0"/>
              <a:t>Exis-ID: ls24-bt-rail-ed-plc03-t01</a:t>
            </a:r>
          </a:p>
          <a:p>
            <a:r>
              <a:rPr lang="en-SG" sz="800" dirty="0"/>
              <a:t>OS: [Ubuntu22]</a:t>
            </a:r>
          </a:p>
          <a:p>
            <a:r>
              <a:rPr lang="en-SG" sz="800" dirty="0">
                <a:solidFill>
                  <a:srgbClr val="0070C0"/>
                </a:solidFill>
              </a:rPr>
              <a:t>BT_IP: 10.27.34.37</a:t>
            </a:r>
          </a:p>
          <a:p>
            <a:r>
              <a:rPr lang="en-SG" sz="800" dirty="0">
                <a:solidFill>
                  <a:schemeClr val="accent6">
                    <a:lumMod val="75000"/>
                  </a:schemeClr>
                </a:solidFill>
              </a:rPr>
              <a:t>GT_IP: 192.168.254.223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4BB68C2-049D-548D-C22F-02A274991D8E}"/>
              </a:ext>
            </a:extLst>
          </p:cNvPr>
          <p:cNvCxnSpPr>
            <a:cxnSpLocks/>
            <a:stCxn id="29" idx="3"/>
            <a:endCxn id="38" idx="1"/>
          </p:cNvCxnSpPr>
          <p:nvPr/>
        </p:nvCxnSpPr>
        <p:spPr>
          <a:xfrm flipV="1">
            <a:off x="8111575" y="4743557"/>
            <a:ext cx="624529" cy="7481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4851FD02-3369-4E4E-4FF8-577DB21C4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0003" y="5246419"/>
            <a:ext cx="521621" cy="46794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9A24079-3CB8-B441-90AC-79BA45AF0E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2609" y="5355109"/>
            <a:ext cx="297869" cy="17574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A396E59-D6ED-7315-E9F7-90CDB1FFC1F0}"/>
              </a:ext>
            </a:extLst>
          </p:cNvPr>
          <p:cNvCxnSpPr>
            <a:cxnSpLocks/>
            <a:stCxn id="29" idx="3"/>
            <a:endCxn id="45" idx="1"/>
          </p:cNvCxnSpPr>
          <p:nvPr/>
        </p:nvCxnSpPr>
        <p:spPr>
          <a:xfrm>
            <a:off x="8111575" y="4818376"/>
            <a:ext cx="631034" cy="62460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ABC48C5-6063-B8FD-E06A-98702CEC3D41}"/>
              </a:ext>
            </a:extLst>
          </p:cNvPr>
          <p:cNvSpPr txBox="1"/>
          <p:nvPr/>
        </p:nvSpPr>
        <p:spPr>
          <a:xfrm>
            <a:off x="9373643" y="5135819"/>
            <a:ext cx="19050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VM_ID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SG" sz="800" dirty="0"/>
              <a:t>Station Control PLC VM</a:t>
            </a:r>
          </a:p>
          <a:p>
            <a:r>
              <a:rPr lang="en-SG" sz="800" dirty="0"/>
              <a:t>Exis-ID: ls24-bt-rail-ed-plc03-t01</a:t>
            </a:r>
          </a:p>
          <a:p>
            <a:r>
              <a:rPr lang="en-SG" sz="800" dirty="0"/>
              <a:t>OS: [Ubuntu22]</a:t>
            </a:r>
          </a:p>
          <a:p>
            <a:r>
              <a:rPr lang="en-SG" sz="800" dirty="0">
                <a:solidFill>
                  <a:srgbClr val="0070C0"/>
                </a:solidFill>
              </a:rPr>
              <a:t>BT_IP: 10.27.34.36</a:t>
            </a:r>
          </a:p>
          <a:p>
            <a:r>
              <a:rPr lang="en-SG" sz="800" dirty="0">
                <a:solidFill>
                  <a:schemeClr val="accent6">
                    <a:lumMod val="75000"/>
                  </a:schemeClr>
                </a:solidFill>
              </a:rPr>
              <a:t>GT_IP: 192.168.254.222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3D26665-032F-8101-42B4-C322B9A53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2022" y="5917647"/>
            <a:ext cx="521621" cy="46794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C0AE027-CE7A-9DAA-A506-14CCEC16F2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4628" y="6026337"/>
            <a:ext cx="297869" cy="17574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1B29773-5694-0E4E-3617-162CE7644DE4}"/>
              </a:ext>
            </a:extLst>
          </p:cNvPr>
          <p:cNvCxnSpPr>
            <a:cxnSpLocks/>
            <a:stCxn id="29" idx="3"/>
            <a:endCxn id="50" idx="1"/>
          </p:cNvCxnSpPr>
          <p:nvPr/>
        </p:nvCxnSpPr>
        <p:spPr>
          <a:xfrm>
            <a:off x="8111575" y="4818376"/>
            <a:ext cx="653053" cy="12958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838F1374-2438-A748-E6E6-9062F5EFA24B}"/>
              </a:ext>
            </a:extLst>
          </p:cNvPr>
          <p:cNvSpPr txBox="1"/>
          <p:nvPr/>
        </p:nvSpPr>
        <p:spPr>
          <a:xfrm>
            <a:off x="9392656" y="5800558"/>
            <a:ext cx="19050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VM_ID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SG" sz="800" dirty="0"/>
              <a:t>Junction Control PLC VM</a:t>
            </a:r>
          </a:p>
          <a:p>
            <a:r>
              <a:rPr lang="en-SG" sz="800" dirty="0"/>
              <a:t>Exis-ID: ls24_bt_rail-ed-plc01_t01</a:t>
            </a:r>
          </a:p>
          <a:p>
            <a:r>
              <a:rPr lang="en-SG" sz="800" dirty="0"/>
              <a:t>OS: [Ubuntu22]</a:t>
            </a:r>
          </a:p>
          <a:p>
            <a:r>
              <a:rPr lang="en-SG" sz="800" dirty="0">
                <a:solidFill>
                  <a:srgbClr val="0070C0"/>
                </a:solidFill>
              </a:rPr>
              <a:t>BT_IP: 10.27.34.35</a:t>
            </a:r>
          </a:p>
          <a:p>
            <a:r>
              <a:rPr lang="en-SG" sz="800" dirty="0">
                <a:solidFill>
                  <a:schemeClr val="accent6">
                    <a:lumMod val="75000"/>
                  </a:schemeClr>
                </a:solidFill>
              </a:rPr>
              <a:t>GT_IP: 192.168.254.221</a:t>
            </a:r>
          </a:p>
        </p:txBody>
      </p:sp>
      <p:pic>
        <p:nvPicPr>
          <p:cNvPr id="55" name="Picture 54" descr="Icon&#10;&#10;Description automatically generated">
            <a:extLst>
              <a:ext uri="{FF2B5EF4-FFF2-40B4-BE49-F238E27FC236}">
                <a16:creationId xmlns:a16="http://schemas.microsoft.com/office/drawing/2014/main" id="{C615ED71-E4BB-3525-BB8F-E32D1D6656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378" y="4703626"/>
            <a:ext cx="551833" cy="427052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A55289F-60B0-F813-25C1-A47F1AFB0159}"/>
              </a:ext>
            </a:extLst>
          </p:cNvPr>
          <p:cNvCxnSpPr>
            <a:cxnSpLocks/>
            <a:stCxn id="55" idx="3"/>
            <a:endCxn id="5" idx="1"/>
          </p:cNvCxnSpPr>
          <p:nvPr/>
        </p:nvCxnSpPr>
        <p:spPr>
          <a:xfrm flipV="1">
            <a:off x="4065211" y="3417902"/>
            <a:ext cx="1167936" cy="149925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4C44B72-7421-7E2A-ACCF-67D46BCF7796}"/>
              </a:ext>
            </a:extLst>
          </p:cNvPr>
          <p:cNvSpPr txBox="1"/>
          <p:nvPr/>
        </p:nvSpPr>
        <p:spPr>
          <a:xfrm>
            <a:off x="7330989" y="4992002"/>
            <a:ext cx="14574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/>
              <a:t>ED switch </a:t>
            </a:r>
            <a:r>
              <a:rPr lang="en-SG" sz="1100" dirty="0">
                <a:cs typeface="Arial" panose="020B0604020202020204" pitchFamily="34" charset="0"/>
              </a:rPr>
              <a:t>10.27.34.32/27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7A0503D-D9D3-B9B0-CFD6-F3F899F8F965}"/>
              </a:ext>
            </a:extLst>
          </p:cNvPr>
          <p:cNvSpPr/>
          <p:nvPr/>
        </p:nvSpPr>
        <p:spPr>
          <a:xfrm>
            <a:off x="677189" y="4366517"/>
            <a:ext cx="4896092" cy="2348730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E75C033-B276-1673-7139-4373ACEA74B1}"/>
              </a:ext>
            </a:extLst>
          </p:cNvPr>
          <p:cNvSpPr txBox="1"/>
          <p:nvPr/>
        </p:nvSpPr>
        <p:spPr>
          <a:xfrm>
            <a:off x="594060" y="4088827"/>
            <a:ext cx="2792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LS24 Maintenance Department [MD]</a:t>
            </a:r>
            <a:endParaRPr lang="en-SG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2" name="Picture 61" descr="A computer screen shot of a computer scheme&#10;&#10;Description automatically generated">
            <a:extLst>
              <a:ext uri="{FF2B5EF4-FFF2-40B4-BE49-F238E27FC236}">
                <a16:creationId xmlns:a16="http://schemas.microsoft.com/office/drawing/2014/main" id="{E65618E5-B0BA-2D68-176C-F5EA37C8C9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26" y="4546995"/>
            <a:ext cx="1673824" cy="95874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9D0BD439-0D65-3089-09A0-A41A6C66F1CC}"/>
              </a:ext>
            </a:extLst>
          </p:cNvPr>
          <p:cNvSpPr txBox="1"/>
          <p:nvPr/>
        </p:nvSpPr>
        <p:spPr>
          <a:xfrm>
            <a:off x="773026" y="5574459"/>
            <a:ext cx="19050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VM_ID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SG" sz="800" dirty="0"/>
              <a:t>Real world emulator VM</a:t>
            </a:r>
          </a:p>
          <a:p>
            <a:r>
              <a:rPr lang="en-SG" sz="800" dirty="0"/>
              <a:t>Exis-ID: ls24_bt_rail-md-realworld _t01</a:t>
            </a:r>
          </a:p>
          <a:p>
            <a:r>
              <a:rPr lang="en-SG" sz="800" dirty="0"/>
              <a:t>OS: [Windows 10]</a:t>
            </a:r>
          </a:p>
          <a:p>
            <a:r>
              <a:rPr lang="en-SG" sz="800" dirty="0">
                <a:solidFill>
                  <a:srgbClr val="0070C0"/>
                </a:solidFill>
              </a:rPr>
              <a:t>BT_IP: 10.27.34.75</a:t>
            </a:r>
          </a:p>
          <a:p>
            <a:r>
              <a:rPr lang="en-SG" sz="800" dirty="0">
                <a:solidFill>
                  <a:schemeClr val="accent6">
                    <a:lumMod val="75000"/>
                  </a:schemeClr>
                </a:solidFill>
              </a:rPr>
              <a:t>GT_IP: 192.168.254.226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7AEFCD0-DBDF-3DA4-B451-0D99300B8772}"/>
              </a:ext>
            </a:extLst>
          </p:cNvPr>
          <p:cNvCxnSpPr>
            <a:cxnSpLocks/>
            <a:stCxn id="62" idx="3"/>
            <a:endCxn id="55" idx="1"/>
          </p:cNvCxnSpPr>
          <p:nvPr/>
        </p:nvCxnSpPr>
        <p:spPr>
          <a:xfrm flipV="1">
            <a:off x="2446850" y="4917152"/>
            <a:ext cx="1066528" cy="10921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B48B59F2-9851-C154-FFAD-A718BDBD82EA}"/>
              </a:ext>
            </a:extLst>
          </p:cNvPr>
          <p:cNvSpPr txBox="1"/>
          <p:nvPr/>
        </p:nvSpPr>
        <p:spPr>
          <a:xfrm>
            <a:off x="4115831" y="4727120"/>
            <a:ext cx="14574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/>
              <a:t>MD switch </a:t>
            </a:r>
          </a:p>
          <a:p>
            <a:r>
              <a:rPr lang="en-SG" sz="1100" dirty="0"/>
              <a:t>10.107.106.0/24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5EAE1D51-8144-8041-9B5E-41AA695A0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016" y="5396526"/>
            <a:ext cx="521621" cy="467941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710D8283-3482-351C-1C86-D095CFC4E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3063" y="5496255"/>
            <a:ext cx="280420" cy="21810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52518EC-4D8E-8E5A-66CA-7FF5751E5F4F}"/>
              </a:ext>
            </a:extLst>
          </p:cNvPr>
          <p:cNvCxnSpPr>
            <a:cxnSpLocks/>
            <a:stCxn id="71" idx="0"/>
            <a:endCxn id="55" idx="2"/>
          </p:cNvCxnSpPr>
          <p:nvPr/>
        </p:nvCxnSpPr>
        <p:spPr>
          <a:xfrm flipV="1">
            <a:off x="3675827" y="5130678"/>
            <a:ext cx="113468" cy="2658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4C47C1A-0997-8D52-4521-16F70D63041E}"/>
              </a:ext>
            </a:extLst>
          </p:cNvPr>
          <p:cNvSpPr txBox="1"/>
          <p:nvPr/>
        </p:nvSpPr>
        <p:spPr>
          <a:xfrm>
            <a:off x="4026660" y="5298900"/>
            <a:ext cx="19050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VM_ID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SG" sz="800" dirty="0"/>
              <a:t>LS2024_MtEng VM</a:t>
            </a:r>
          </a:p>
          <a:p>
            <a:r>
              <a:rPr lang="en-SG" sz="800" dirty="0"/>
              <a:t>Exis-ID: ls24_bt_maintws-rail_t01</a:t>
            </a:r>
          </a:p>
          <a:p>
            <a:r>
              <a:rPr lang="en-SG" sz="800" dirty="0"/>
              <a:t>OS:  [Windows 10]</a:t>
            </a:r>
          </a:p>
          <a:p>
            <a:r>
              <a:rPr lang="en-SG" sz="800" dirty="0">
                <a:solidFill>
                  <a:srgbClr val="0070C0"/>
                </a:solidFill>
              </a:rPr>
              <a:t>BT_IP: 10.107.106.10</a:t>
            </a:r>
          </a:p>
          <a:p>
            <a:r>
              <a:rPr lang="en-SG" sz="800" dirty="0">
                <a:solidFill>
                  <a:schemeClr val="accent6">
                    <a:lumMod val="75000"/>
                  </a:schemeClr>
                </a:solidFill>
              </a:rPr>
              <a:t>GT_IP: 192.168.254.207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97FD8D34-CD9F-0BF3-0A12-19C6F874A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844" y="5954115"/>
            <a:ext cx="521621" cy="467941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3E015A1-D177-B8AD-D8EF-DD1835C50FF5}"/>
              </a:ext>
            </a:extLst>
          </p:cNvPr>
          <p:cNvCxnSpPr>
            <a:cxnSpLocks/>
            <a:stCxn id="78" idx="0"/>
            <a:endCxn id="55" idx="1"/>
          </p:cNvCxnSpPr>
          <p:nvPr/>
        </p:nvCxnSpPr>
        <p:spPr>
          <a:xfrm flipV="1">
            <a:off x="2824655" y="4917152"/>
            <a:ext cx="688723" cy="10369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ACF1740E-30BC-D36C-8FCF-33EE8B4DA1BD}"/>
              </a:ext>
            </a:extLst>
          </p:cNvPr>
          <p:cNvSpPr txBox="1"/>
          <p:nvPr/>
        </p:nvSpPr>
        <p:spPr>
          <a:xfrm>
            <a:off x="3064653" y="5981920"/>
            <a:ext cx="19050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VM_ID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SG" sz="800" dirty="0"/>
              <a:t>LS2024_MtEng VM</a:t>
            </a:r>
          </a:p>
          <a:p>
            <a:r>
              <a:rPr lang="en-SG" sz="800" dirty="0"/>
              <a:t>Exis-ID: </a:t>
            </a:r>
            <a:r>
              <a:rPr lang="en-SG" sz="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ls24_bt_adminws-rail_t01</a:t>
            </a:r>
            <a:r>
              <a:rPr lang="en-SG" sz="800" dirty="0">
                <a:effectLst/>
              </a:rPr>
              <a:t> </a:t>
            </a:r>
          </a:p>
          <a:p>
            <a:r>
              <a:rPr lang="en-SG" sz="800" dirty="0"/>
              <a:t>OS:  [Windows 10]</a:t>
            </a:r>
          </a:p>
          <a:p>
            <a:r>
              <a:rPr lang="en-SG" sz="800" dirty="0">
                <a:solidFill>
                  <a:srgbClr val="0070C0"/>
                </a:solidFill>
              </a:rPr>
              <a:t>BT_IP: 10.107.106.11</a:t>
            </a:r>
          </a:p>
          <a:p>
            <a:r>
              <a:rPr lang="en-SG" sz="800" dirty="0">
                <a:solidFill>
                  <a:schemeClr val="accent6">
                    <a:lumMod val="75000"/>
                  </a:schemeClr>
                </a:solidFill>
              </a:rPr>
              <a:t>GT_IP: 192.168.254.208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CFCFBE3-266C-A60F-E548-E7E042C579E7}"/>
              </a:ext>
            </a:extLst>
          </p:cNvPr>
          <p:cNvSpPr/>
          <p:nvPr/>
        </p:nvSpPr>
        <p:spPr>
          <a:xfrm>
            <a:off x="7941923" y="1924348"/>
            <a:ext cx="3824604" cy="1790417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36393A4-904A-8215-34C2-9E5BF5C63A06}"/>
              </a:ext>
            </a:extLst>
          </p:cNvPr>
          <p:cNvSpPr txBox="1"/>
          <p:nvPr/>
        </p:nvSpPr>
        <p:spPr>
          <a:xfrm>
            <a:off x="206477" y="722463"/>
            <a:ext cx="27036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LS24 HQ Operation Room [OP]</a:t>
            </a:r>
            <a:endParaRPr lang="en-SG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7" name="Picture 86" descr="A screenshot of a computer&#10;&#10;Description automatically generated">
            <a:extLst>
              <a:ext uri="{FF2B5EF4-FFF2-40B4-BE49-F238E27FC236}">
                <a16:creationId xmlns:a16="http://schemas.microsoft.com/office/drawing/2014/main" id="{ACD02871-C0FE-78E7-356E-6DB0A61242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98" y="1205157"/>
            <a:ext cx="1573375" cy="90121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88" name="Picture 87" descr="A screenshot of a computer&#10;&#10;Description automatically generated">
            <a:extLst>
              <a:ext uri="{FF2B5EF4-FFF2-40B4-BE49-F238E27FC236}">
                <a16:creationId xmlns:a16="http://schemas.microsoft.com/office/drawing/2014/main" id="{1D7A29E8-2009-C1C9-8FCC-06AC9F1E8F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906" y="1179940"/>
            <a:ext cx="1663630" cy="88530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89" name="Picture 88" descr="Icon&#10;&#10;Description automatically generated">
            <a:extLst>
              <a:ext uri="{FF2B5EF4-FFF2-40B4-BE49-F238E27FC236}">
                <a16:creationId xmlns:a16="http://schemas.microsoft.com/office/drawing/2014/main" id="{E6DE6436-654E-CBF5-5CD3-AED6607D6D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484" y="2825502"/>
            <a:ext cx="551833" cy="427052"/>
          </a:xfrm>
          <a:prstGeom prst="rect">
            <a:avLst/>
          </a:prstGeom>
        </p:spPr>
      </p:pic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138B7D8-2917-D2F5-65A1-388ADC9A5D13}"/>
              </a:ext>
            </a:extLst>
          </p:cNvPr>
          <p:cNvCxnSpPr>
            <a:cxnSpLocks/>
            <a:stCxn id="89" idx="3"/>
            <a:endCxn id="5" idx="1"/>
          </p:cNvCxnSpPr>
          <p:nvPr/>
        </p:nvCxnSpPr>
        <p:spPr>
          <a:xfrm>
            <a:off x="4034317" y="3039028"/>
            <a:ext cx="1198830" cy="37887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8464736-D80B-E964-BBC3-0FE4E0686672}"/>
              </a:ext>
            </a:extLst>
          </p:cNvPr>
          <p:cNvCxnSpPr>
            <a:cxnSpLocks/>
            <a:stCxn id="87" idx="2"/>
            <a:endCxn id="89" idx="1"/>
          </p:cNvCxnSpPr>
          <p:nvPr/>
        </p:nvCxnSpPr>
        <p:spPr>
          <a:xfrm>
            <a:off x="1151286" y="2106368"/>
            <a:ext cx="2331198" cy="9326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4D2BD7A-D3EB-5AEE-622F-ADB57CB6EAFF}"/>
              </a:ext>
            </a:extLst>
          </p:cNvPr>
          <p:cNvCxnSpPr>
            <a:cxnSpLocks/>
            <a:stCxn id="88" idx="2"/>
            <a:endCxn id="89" idx="0"/>
          </p:cNvCxnSpPr>
          <p:nvPr/>
        </p:nvCxnSpPr>
        <p:spPr>
          <a:xfrm>
            <a:off x="3156721" y="2065247"/>
            <a:ext cx="601680" cy="76025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C7B8D4E7-D221-5E98-3A19-8E6CD510F751}"/>
              </a:ext>
            </a:extLst>
          </p:cNvPr>
          <p:cNvSpPr txBox="1"/>
          <p:nvPr/>
        </p:nvSpPr>
        <p:spPr>
          <a:xfrm>
            <a:off x="249003" y="2151475"/>
            <a:ext cx="19779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VM_ID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SG" sz="800" dirty="0"/>
              <a:t>SCADA HMI emulator VM</a:t>
            </a:r>
          </a:p>
          <a:p>
            <a:r>
              <a:rPr lang="en-SG" sz="800" dirty="0"/>
              <a:t>Exis-ID: ls24_bt_railway-op-scadahmi_t01</a:t>
            </a:r>
          </a:p>
          <a:p>
            <a:r>
              <a:rPr lang="en-SG" sz="800" dirty="0"/>
              <a:t>OS: [Windows 10]</a:t>
            </a:r>
          </a:p>
          <a:p>
            <a:r>
              <a:rPr lang="en-SG" sz="800" dirty="0">
                <a:solidFill>
                  <a:srgbClr val="0070C0"/>
                </a:solidFill>
              </a:rPr>
              <a:t>BT_IP: 10.27.34.104</a:t>
            </a:r>
          </a:p>
          <a:p>
            <a:r>
              <a:rPr lang="en-SG" sz="800" dirty="0">
                <a:solidFill>
                  <a:schemeClr val="accent6">
                    <a:lumMod val="75000"/>
                  </a:schemeClr>
                </a:solidFill>
              </a:rPr>
              <a:t>GT_IP: 192.168.254.232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2F6B00F-C7FE-77D8-89E1-0D32A626BC45}"/>
              </a:ext>
            </a:extLst>
          </p:cNvPr>
          <p:cNvSpPr txBox="1"/>
          <p:nvPr/>
        </p:nvSpPr>
        <p:spPr>
          <a:xfrm>
            <a:off x="2288560" y="2082438"/>
            <a:ext cx="19930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VM_ID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SG" sz="800" dirty="0"/>
              <a:t>Train HMI emulator VM</a:t>
            </a:r>
          </a:p>
          <a:p>
            <a:r>
              <a:rPr lang="en-SG" sz="800" dirty="0"/>
              <a:t>Exis-ID: ls24_bt_railway-op-scadahmi_t01</a:t>
            </a:r>
          </a:p>
          <a:p>
            <a:r>
              <a:rPr lang="en-SG" sz="800" dirty="0"/>
              <a:t>OS: [Windows 10]</a:t>
            </a:r>
          </a:p>
          <a:p>
            <a:r>
              <a:rPr lang="en-SG" sz="800" dirty="0">
                <a:solidFill>
                  <a:srgbClr val="0070C0"/>
                </a:solidFill>
              </a:rPr>
              <a:t>BT_IP: 10.27.34.105</a:t>
            </a:r>
          </a:p>
          <a:p>
            <a:r>
              <a:rPr lang="en-SG" sz="800" dirty="0">
                <a:solidFill>
                  <a:schemeClr val="accent6">
                    <a:lumMod val="75000"/>
                  </a:schemeClr>
                </a:solidFill>
              </a:rPr>
              <a:t>GT_IP: 192.168.254.231</a:t>
            </a: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12167986-A75A-3573-FBEA-BA296E160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9362" y="2197013"/>
            <a:ext cx="531176" cy="467941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FF6721AA-20CF-4245-ED29-D2B364629B13}"/>
              </a:ext>
            </a:extLst>
          </p:cNvPr>
          <p:cNvSpPr txBox="1"/>
          <p:nvPr/>
        </p:nvSpPr>
        <p:spPr>
          <a:xfrm>
            <a:off x="4206547" y="1512972"/>
            <a:ext cx="19050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VM_ID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SG" sz="800" dirty="0"/>
              <a:t>LS2024_EPT_Staff</a:t>
            </a:r>
          </a:p>
          <a:p>
            <a:r>
              <a:rPr lang="en-SG" sz="800" dirty="0"/>
              <a:t>Exis-ID: </a:t>
            </a:r>
            <a:r>
              <a:rPr lang="en-SG" sz="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ls24_bt_staff01-rail_t01</a:t>
            </a:r>
            <a:endParaRPr lang="en-SG" sz="800" dirty="0">
              <a:effectLst/>
            </a:endParaRPr>
          </a:p>
          <a:p>
            <a:r>
              <a:rPr lang="en-SG" sz="800" dirty="0"/>
              <a:t>OS:  [Windows 10]</a:t>
            </a:r>
          </a:p>
          <a:p>
            <a:r>
              <a:rPr lang="en-SG" sz="800" dirty="0">
                <a:solidFill>
                  <a:srgbClr val="0070C0"/>
                </a:solidFill>
              </a:rPr>
              <a:t>BT_IP: 10.107.107.10</a:t>
            </a:r>
          </a:p>
          <a:p>
            <a:r>
              <a:rPr lang="en-SG" sz="800" dirty="0">
                <a:solidFill>
                  <a:schemeClr val="accent6">
                    <a:lumMod val="75000"/>
                  </a:schemeClr>
                </a:solidFill>
              </a:rPr>
              <a:t>GT_IP: 192.168.254.204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38C54816-213D-04E3-0A76-BD1A2D36AB25}"/>
              </a:ext>
            </a:extLst>
          </p:cNvPr>
          <p:cNvCxnSpPr>
            <a:cxnSpLocks/>
            <a:stCxn id="101" idx="2"/>
            <a:endCxn id="89" idx="0"/>
          </p:cNvCxnSpPr>
          <p:nvPr/>
        </p:nvCxnSpPr>
        <p:spPr>
          <a:xfrm flipH="1">
            <a:off x="3758401" y="2664954"/>
            <a:ext cx="566549" cy="1605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1DC391B4-55A1-386B-FB4D-AE50AC439758}"/>
              </a:ext>
            </a:extLst>
          </p:cNvPr>
          <p:cNvSpPr txBox="1"/>
          <p:nvPr/>
        </p:nvSpPr>
        <p:spPr>
          <a:xfrm>
            <a:off x="3424530" y="3245857"/>
            <a:ext cx="11594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/>
              <a:t>OP switch</a:t>
            </a:r>
          </a:p>
          <a:p>
            <a:r>
              <a:rPr lang="en-SG" sz="1100" dirty="0"/>
              <a:t>10.107.107.0/24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27D41B0-0363-27D7-2DB7-AD1DB6680296}"/>
              </a:ext>
            </a:extLst>
          </p:cNvPr>
          <p:cNvSpPr/>
          <p:nvPr/>
        </p:nvSpPr>
        <p:spPr>
          <a:xfrm>
            <a:off x="206477" y="1068180"/>
            <a:ext cx="4450948" cy="2860100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7B3A0ED-7B91-9252-E281-A87F7A64E08B}"/>
              </a:ext>
            </a:extLst>
          </p:cNvPr>
          <p:cNvSpPr txBox="1"/>
          <p:nvPr/>
        </p:nvSpPr>
        <p:spPr>
          <a:xfrm>
            <a:off x="7943761" y="1645177"/>
            <a:ext cx="25326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LS24 Internal Cooperation [INT]</a:t>
            </a:r>
            <a:endParaRPr lang="en-SG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0" name="Picture 109" descr="Icon&#10;&#10;Description automatically generated">
            <a:extLst>
              <a:ext uri="{FF2B5EF4-FFF2-40B4-BE49-F238E27FC236}">
                <a16:creationId xmlns:a16="http://schemas.microsoft.com/office/drawing/2014/main" id="{4D57D851-8C2F-8CCB-37CD-6E164F87BC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724" y="2606356"/>
            <a:ext cx="551833" cy="427052"/>
          </a:xfrm>
          <a:prstGeom prst="rect">
            <a:avLst/>
          </a:prstGeom>
        </p:spPr>
      </p:pic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8531E404-8169-9B36-B298-48BDF7A7FF4D}"/>
              </a:ext>
            </a:extLst>
          </p:cNvPr>
          <p:cNvCxnSpPr>
            <a:cxnSpLocks/>
            <a:stCxn id="5" idx="3"/>
            <a:endCxn id="110" idx="1"/>
          </p:cNvCxnSpPr>
          <p:nvPr/>
        </p:nvCxnSpPr>
        <p:spPr>
          <a:xfrm flipV="1">
            <a:off x="5784980" y="2819882"/>
            <a:ext cx="2443744" cy="5980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114">
            <a:extLst>
              <a:ext uri="{FF2B5EF4-FFF2-40B4-BE49-F238E27FC236}">
                <a16:creationId xmlns:a16="http://schemas.microsoft.com/office/drawing/2014/main" id="{47E3F4FD-B92F-74D3-4342-798C897EE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3004" y="2085304"/>
            <a:ext cx="521621" cy="467941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97BB9355-6890-CC29-2A97-482431A6E624}"/>
              </a:ext>
            </a:extLst>
          </p:cNvPr>
          <p:cNvSpPr txBox="1"/>
          <p:nvPr/>
        </p:nvSpPr>
        <p:spPr>
          <a:xfrm>
            <a:off x="7909499" y="3028335"/>
            <a:ext cx="1265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INT switch </a:t>
            </a:r>
          </a:p>
          <a:p>
            <a:r>
              <a:rPr lang="en-SG" sz="1200" dirty="0"/>
              <a:t>10.107.104.0/24</a:t>
            </a:r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84E7A74C-AF18-AB3D-4F5B-AA6C14DD1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279" y="3200825"/>
            <a:ext cx="531176" cy="467941"/>
          </a:xfrm>
          <a:prstGeom prst="rect">
            <a:avLst/>
          </a:prstGeom>
        </p:spPr>
      </p:pic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8CEBB94-4F19-3A22-15BF-4301D559BE60}"/>
              </a:ext>
            </a:extLst>
          </p:cNvPr>
          <p:cNvCxnSpPr>
            <a:cxnSpLocks/>
            <a:stCxn id="89" idx="2"/>
            <a:endCxn id="121" idx="3"/>
          </p:cNvCxnSpPr>
          <p:nvPr/>
        </p:nvCxnSpPr>
        <p:spPr>
          <a:xfrm flipH="1">
            <a:off x="1585455" y="3252554"/>
            <a:ext cx="2172946" cy="18224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0F476840-5C24-79F7-4949-9C242C91863B}"/>
              </a:ext>
            </a:extLst>
          </p:cNvPr>
          <p:cNvSpPr txBox="1"/>
          <p:nvPr/>
        </p:nvSpPr>
        <p:spPr>
          <a:xfrm>
            <a:off x="1589601" y="3169980"/>
            <a:ext cx="19050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VM_ID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SG" sz="800" dirty="0"/>
              <a:t>LS2024_Itsupport</a:t>
            </a:r>
          </a:p>
          <a:p>
            <a:r>
              <a:rPr lang="en-SG" sz="800" dirty="0"/>
              <a:t>Exis-ID: </a:t>
            </a:r>
            <a:r>
              <a:rPr lang="en-SG" sz="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ls24_bt_staff02-rail_t01</a:t>
            </a:r>
          </a:p>
          <a:p>
            <a:r>
              <a:rPr lang="en-SG" sz="800" dirty="0"/>
              <a:t>OS:  [Windows 10]</a:t>
            </a:r>
          </a:p>
          <a:p>
            <a:r>
              <a:rPr lang="en-SG" sz="800" dirty="0">
                <a:solidFill>
                  <a:srgbClr val="0070C0"/>
                </a:solidFill>
              </a:rPr>
              <a:t>BT_IP: 10.107.107.11</a:t>
            </a:r>
          </a:p>
          <a:p>
            <a:r>
              <a:rPr lang="en-SG" sz="800" dirty="0">
                <a:solidFill>
                  <a:schemeClr val="accent6">
                    <a:lumMod val="75000"/>
                  </a:schemeClr>
                </a:solidFill>
              </a:rPr>
              <a:t>GT_IP: 192.168.254.209</a:t>
            </a:r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A62B2FC2-AAE2-630E-37E9-6E8B4D383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539" y="3280693"/>
            <a:ext cx="280420" cy="21810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5B4376F-EE48-C362-E6B1-AB5DE049C736}"/>
              </a:ext>
            </a:extLst>
          </p:cNvPr>
          <p:cNvCxnSpPr>
            <a:cxnSpLocks/>
            <a:stCxn id="110" idx="3"/>
            <a:endCxn id="115" idx="1"/>
          </p:cNvCxnSpPr>
          <p:nvPr/>
        </p:nvCxnSpPr>
        <p:spPr>
          <a:xfrm flipV="1">
            <a:off x="8780557" y="2319275"/>
            <a:ext cx="652447" cy="50060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Picture 131">
            <a:extLst>
              <a:ext uri="{FF2B5EF4-FFF2-40B4-BE49-F238E27FC236}">
                <a16:creationId xmlns:a16="http://schemas.microsoft.com/office/drawing/2014/main" id="{A31321A6-6BF3-FAAA-2626-BA1868D86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9080" y="1689816"/>
            <a:ext cx="387788" cy="30161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9351580E-187C-CE13-C866-EB396A668B1E}"/>
              </a:ext>
            </a:extLst>
          </p:cNvPr>
          <p:cNvSpPr txBox="1"/>
          <p:nvPr/>
        </p:nvSpPr>
        <p:spPr>
          <a:xfrm>
            <a:off x="9895387" y="1998595"/>
            <a:ext cx="19050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VM_ID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SG" sz="800" dirty="0"/>
              <a:t>LS2024_officer</a:t>
            </a:r>
          </a:p>
          <a:p>
            <a:r>
              <a:rPr lang="en-SG" sz="800" dirty="0"/>
              <a:t>Exis-ID: ls24_bt_staff03-rail_t01</a:t>
            </a:r>
          </a:p>
          <a:p>
            <a:r>
              <a:rPr lang="en-SG" sz="800" dirty="0"/>
              <a:t>OS: [Windows 10]</a:t>
            </a:r>
          </a:p>
          <a:p>
            <a:r>
              <a:rPr lang="en-SG" sz="800" dirty="0">
                <a:solidFill>
                  <a:srgbClr val="0070C0"/>
                </a:solidFill>
              </a:rPr>
              <a:t>BT_IP: </a:t>
            </a:r>
            <a:r>
              <a:rPr lang="en-US" sz="800" dirty="0">
                <a:solidFill>
                  <a:srgbClr val="0070C0"/>
                </a:solidFill>
              </a:rPr>
              <a:t>10.27.34.10</a:t>
            </a:r>
          </a:p>
          <a:p>
            <a:r>
              <a:rPr lang="en-SG" sz="800" dirty="0">
                <a:solidFill>
                  <a:schemeClr val="accent6">
                    <a:lumMod val="75000"/>
                  </a:schemeClr>
                </a:solidFill>
              </a:rPr>
              <a:t>GT_IP: 192.168.254.225</a:t>
            </a:r>
          </a:p>
        </p:txBody>
      </p:sp>
      <p:pic>
        <p:nvPicPr>
          <p:cNvPr id="134" name="Picture 133">
            <a:extLst>
              <a:ext uri="{FF2B5EF4-FFF2-40B4-BE49-F238E27FC236}">
                <a16:creationId xmlns:a16="http://schemas.microsoft.com/office/drawing/2014/main" id="{74536E1D-4815-EC57-BC47-8E436C024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2130" y="2085304"/>
            <a:ext cx="280420" cy="21810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BF2CCCE5-D816-781F-E226-56AA82A51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0604" y="3016680"/>
            <a:ext cx="521621" cy="467941"/>
          </a:xfrm>
          <a:prstGeom prst="rect">
            <a:avLst/>
          </a:prstGeom>
        </p:spPr>
      </p:pic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CB444BE2-D6EC-96E3-73C9-EC932E5D6758}"/>
              </a:ext>
            </a:extLst>
          </p:cNvPr>
          <p:cNvCxnSpPr>
            <a:cxnSpLocks/>
            <a:stCxn id="110" idx="3"/>
            <a:endCxn id="136" idx="1"/>
          </p:cNvCxnSpPr>
          <p:nvPr/>
        </p:nvCxnSpPr>
        <p:spPr>
          <a:xfrm>
            <a:off x="8780557" y="2819882"/>
            <a:ext cx="650047" cy="43076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AA63B650-C0FE-DBB8-7F4E-E31175A0127B}"/>
              </a:ext>
            </a:extLst>
          </p:cNvPr>
          <p:cNvSpPr txBox="1"/>
          <p:nvPr/>
        </p:nvSpPr>
        <p:spPr>
          <a:xfrm>
            <a:off x="9936957" y="2930460"/>
            <a:ext cx="19050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VM_ID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SG" sz="800" dirty="0"/>
              <a:t>LS2024_EPT_Staff</a:t>
            </a:r>
          </a:p>
          <a:p>
            <a:r>
              <a:rPr lang="en-SG" sz="800" dirty="0"/>
              <a:t>Exis-ID: ls24_bt_staff04-rail_t01</a:t>
            </a:r>
          </a:p>
          <a:p>
            <a:r>
              <a:rPr lang="en-SG" sz="800" dirty="0"/>
              <a:t>OS: [Windows 10]</a:t>
            </a:r>
          </a:p>
          <a:p>
            <a:r>
              <a:rPr lang="en-SG" sz="800" dirty="0">
                <a:solidFill>
                  <a:srgbClr val="0070C0"/>
                </a:solidFill>
              </a:rPr>
              <a:t>BT_IP: 10.107.104.10 </a:t>
            </a:r>
          </a:p>
          <a:p>
            <a:r>
              <a:rPr lang="en-SG" sz="800" dirty="0">
                <a:solidFill>
                  <a:schemeClr val="accent6">
                    <a:lumMod val="75000"/>
                  </a:schemeClr>
                </a:solidFill>
              </a:rPr>
              <a:t>GT_IP: 192.168.254.204</a:t>
            </a:r>
          </a:p>
        </p:txBody>
      </p:sp>
      <p:pic>
        <p:nvPicPr>
          <p:cNvPr id="144" name="Picture 143">
            <a:extLst>
              <a:ext uri="{FF2B5EF4-FFF2-40B4-BE49-F238E27FC236}">
                <a16:creationId xmlns:a16="http://schemas.microsoft.com/office/drawing/2014/main" id="{1BB108A0-4DB4-036B-07C8-5FDBADAFE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509" y="5630496"/>
            <a:ext cx="521621" cy="467941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588FE151-508D-C4B1-201B-B267DC18A4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0497" y="5702036"/>
            <a:ext cx="280420" cy="21810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22417F7E-0982-4839-893A-081B297C4FA7}"/>
              </a:ext>
            </a:extLst>
          </p:cNvPr>
          <p:cNvSpPr txBox="1"/>
          <p:nvPr/>
        </p:nvSpPr>
        <p:spPr>
          <a:xfrm>
            <a:off x="5810076" y="6108124"/>
            <a:ext cx="19050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VM_ID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SG" sz="800" dirty="0"/>
              <a:t>LS2024_CUD_Hub</a:t>
            </a:r>
          </a:p>
          <a:p>
            <a:r>
              <a:rPr lang="en-SG" sz="800" dirty="0"/>
              <a:t>Exis-ID: N.A</a:t>
            </a:r>
          </a:p>
          <a:p>
            <a:r>
              <a:rPr lang="en-SG" sz="800" dirty="0"/>
              <a:t>OS:  [Windows 10]</a:t>
            </a:r>
          </a:p>
          <a:p>
            <a:r>
              <a:rPr lang="en-SG" sz="800" dirty="0">
                <a:solidFill>
                  <a:srgbClr val="0070C0"/>
                </a:solidFill>
              </a:rPr>
              <a:t>BT_IP: N.A</a:t>
            </a:r>
          </a:p>
          <a:p>
            <a:r>
              <a:rPr lang="en-SG" sz="800" dirty="0">
                <a:solidFill>
                  <a:schemeClr val="accent6">
                    <a:lumMod val="75000"/>
                  </a:schemeClr>
                </a:solidFill>
              </a:rPr>
              <a:t>GT_IP: 192.168.254.170</a:t>
            </a:r>
          </a:p>
        </p:txBody>
      </p:sp>
      <p:pic>
        <p:nvPicPr>
          <p:cNvPr id="148" name="Picture 147">
            <a:extLst>
              <a:ext uri="{FF2B5EF4-FFF2-40B4-BE49-F238E27FC236}">
                <a16:creationId xmlns:a16="http://schemas.microsoft.com/office/drawing/2014/main" id="{0721066D-3C07-BDC6-FD95-188F5B467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7200" y="481307"/>
            <a:ext cx="280420" cy="21810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493E55BA-6968-5872-B2D8-4B38D85F7A62}"/>
              </a:ext>
            </a:extLst>
          </p:cNvPr>
          <p:cNvSpPr txBox="1"/>
          <p:nvPr/>
        </p:nvSpPr>
        <p:spPr>
          <a:xfrm>
            <a:off x="9040478" y="483322"/>
            <a:ext cx="12577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CUE / CUE hub</a:t>
            </a:r>
            <a:endParaRPr lang="en-SG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0" name="Picture 149">
            <a:extLst>
              <a:ext uri="{FF2B5EF4-FFF2-40B4-BE49-F238E27FC236}">
                <a16:creationId xmlns:a16="http://schemas.microsoft.com/office/drawing/2014/main" id="{F5A07C75-E181-8ABA-2E94-A27243AC79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1068" y="954076"/>
            <a:ext cx="297869" cy="17574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51" name="TextBox 150">
            <a:extLst>
              <a:ext uri="{FF2B5EF4-FFF2-40B4-BE49-F238E27FC236}">
                <a16:creationId xmlns:a16="http://schemas.microsoft.com/office/drawing/2014/main" id="{72247F20-4C65-4686-1B04-DE0C90702B1F}"/>
              </a:ext>
            </a:extLst>
          </p:cNvPr>
          <p:cNvSpPr txBox="1"/>
          <p:nvPr/>
        </p:nvSpPr>
        <p:spPr>
          <a:xfrm>
            <a:off x="9033973" y="894367"/>
            <a:ext cx="12577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PLC service</a:t>
            </a:r>
            <a:endParaRPr lang="en-SG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41BC1836-AC59-A70C-902F-61DDEA1B87B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047" y="4922030"/>
            <a:ext cx="551833" cy="3767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B255BC-C286-86B5-7A93-384F4E70479E}"/>
              </a:ext>
            </a:extLst>
          </p:cNvPr>
          <p:cNvSpPr txBox="1"/>
          <p:nvPr/>
        </p:nvSpPr>
        <p:spPr>
          <a:xfrm>
            <a:off x="6488681" y="4741278"/>
            <a:ext cx="143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b="1" dirty="0">
                <a:solidFill>
                  <a:schemeClr val="accent6">
                    <a:lumMod val="75000"/>
                  </a:schemeClr>
                </a:solidFill>
              </a:rPr>
              <a:t>Green Team router</a:t>
            </a:r>
          </a:p>
          <a:p>
            <a:r>
              <a:rPr lang="en-SG" sz="1000" dirty="0">
                <a:solidFill>
                  <a:schemeClr val="accent6">
                    <a:lumMod val="75000"/>
                  </a:schemeClr>
                </a:solidFill>
              </a:rPr>
              <a:t>192.168.254.0/24</a:t>
            </a:r>
            <a:endParaRPr lang="en-SG" sz="1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77C875-FB10-F065-6826-8458B740129A}"/>
              </a:ext>
            </a:extLst>
          </p:cNvPr>
          <p:cNvCxnSpPr>
            <a:stCxn id="62" idx="3"/>
            <a:endCxn id="2" idx="1"/>
          </p:cNvCxnSpPr>
          <p:nvPr/>
        </p:nvCxnSpPr>
        <p:spPr>
          <a:xfrm>
            <a:off x="2446850" y="5026369"/>
            <a:ext cx="3588197" cy="84022"/>
          </a:xfrm>
          <a:prstGeom prst="line">
            <a:avLst/>
          </a:prstGeom>
          <a:ln w="63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02B21A8-1BAF-0144-28F7-1C73669938A7}"/>
              </a:ext>
            </a:extLst>
          </p:cNvPr>
          <p:cNvCxnSpPr>
            <a:cxnSpLocks/>
            <a:stCxn id="71" idx="0"/>
            <a:endCxn id="2" idx="1"/>
          </p:cNvCxnSpPr>
          <p:nvPr/>
        </p:nvCxnSpPr>
        <p:spPr>
          <a:xfrm flipV="1">
            <a:off x="3675827" y="5110391"/>
            <a:ext cx="2359220" cy="286135"/>
          </a:xfrm>
          <a:prstGeom prst="line">
            <a:avLst/>
          </a:prstGeom>
          <a:ln w="63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4C7458-208A-8AF4-73B7-C49DB86B9237}"/>
              </a:ext>
            </a:extLst>
          </p:cNvPr>
          <p:cNvCxnSpPr>
            <a:cxnSpLocks/>
            <a:stCxn id="78" idx="3"/>
            <a:endCxn id="2" idx="1"/>
          </p:cNvCxnSpPr>
          <p:nvPr/>
        </p:nvCxnSpPr>
        <p:spPr>
          <a:xfrm flipV="1">
            <a:off x="3085465" y="5110391"/>
            <a:ext cx="2949582" cy="1077695"/>
          </a:xfrm>
          <a:prstGeom prst="line">
            <a:avLst/>
          </a:prstGeom>
          <a:ln w="63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DAFAF9E-4AFC-F3A9-D28C-CDC0D95A24CE}"/>
              </a:ext>
            </a:extLst>
          </p:cNvPr>
          <p:cNvCxnSpPr>
            <a:cxnSpLocks/>
            <a:stCxn id="121" idx="3"/>
            <a:endCxn id="2" idx="1"/>
          </p:cNvCxnSpPr>
          <p:nvPr/>
        </p:nvCxnSpPr>
        <p:spPr>
          <a:xfrm>
            <a:off x="1585455" y="3434796"/>
            <a:ext cx="4449592" cy="1675595"/>
          </a:xfrm>
          <a:prstGeom prst="line">
            <a:avLst/>
          </a:prstGeom>
          <a:ln w="63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BFEB6DA-2FB2-8B86-D32E-080A55914FC1}"/>
              </a:ext>
            </a:extLst>
          </p:cNvPr>
          <p:cNvCxnSpPr>
            <a:cxnSpLocks/>
            <a:stCxn id="87" idx="3"/>
            <a:endCxn id="2" idx="0"/>
          </p:cNvCxnSpPr>
          <p:nvPr/>
        </p:nvCxnSpPr>
        <p:spPr>
          <a:xfrm>
            <a:off x="1937973" y="1655763"/>
            <a:ext cx="4372991" cy="3266267"/>
          </a:xfrm>
          <a:prstGeom prst="line">
            <a:avLst/>
          </a:prstGeom>
          <a:ln w="63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05F2748-537B-CF2E-4696-082C0FCF5D1E}"/>
              </a:ext>
            </a:extLst>
          </p:cNvPr>
          <p:cNvCxnSpPr>
            <a:cxnSpLocks/>
            <a:stCxn id="88" idx="3"/>
            <a:endCxn id="2" idx="0"/>
          </p:cNvCxnSpPr>
          <p:nvPr/>
        </p:nvCxnSpPr>
        <p:spPr>
          <a:xfrm>
            <a:off x="3988536" y="1622594"/>
            <a:ext cx="2322428" cy="3299436"/>
          </a:xfrm>
          <a:prstGeom prst="line">
            <a:avLst/>
          </a:prstGeom>
          <a:ln w="63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CAFDCDA-98A0-5BEE-74EF-AC90720F41CD}"/>
              </a:ext>
            </a:extLst>
          </p:cNvPr>
          <p:cNvCxnSpPr>
            <a:cxnSpLocks/>
            <a:stCxn id="101" idx="2"/>
            <a:endCxn id="2" idx="0"/>
          </p:cNvCxnSpPr>
          <p:nvPr/>
        </p:nvCxnSpPr>
        <p:spPr>
          <a:xfrm>
            <a:off x="4324950" y="2664954"/>
            <a:ext cx="1986014" cy="2257076"/>
          </a:xfrm>
          <a:prstGeom prst="line">
            <a:avLst/>
          </a:prstGeom>
          <a:ln w="63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A02872F-99E9-5061-5987-219742C15AD2}"/>
              </a:ext>
            </a:extLst>
          </p:cNvPr>
          <p:cNvCxnSpPr>
            <a:cxnSpLocks/>
            <a:stCxn id="18" idx="2"/>
            <a:endCxn id="2" idx="0"/>
          </p:cNvCxnSpPr>
          <p:nvPr/>
        </p:nvCxnSpPr>
        <p:spPr>
          <a:xfrm>
            <a:off x="5360573" y="1102567"/>
            <a:ext cx="950391" cy="3819463"/>
          </a:xfrm>
          <a:prstGeom prst="line">
            <a:avLst/>
          </a:prstGeom>
          <a:ln w="63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0151EDD-3AF2-471E-66CB-619E19A63FE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6023065" y="1652574"/>
            <a:ext cx="287899" cy="3269456"/>
          </a:xfrm>
          <a:prstGeom prst="line">
            <a:avLst/>
          </a:prstGeom>
          <a:ln w="63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D2A47B0-EAAF-E819-246B-E1D3CF678CF1}"/>
              </a:ext>
            </a:extLst>
          </p:cNvPr>
          <p:cNvCxnSpPr>
            <a:cxnSpLocks/>
            <a:stCxn id="115" idx="2"/>
            <a:endCxn id="2" idx="0"/>
          </p:cNvCxnSpPr>
          <p:nvPr/>
        </p:nvCxnSpPr>
        <p:spPr>
          <a:xfrm flipH="1">
            <a:off x="6310964" y="2553245"/>
            <a:ext cx="3382851" cy="2368785"/>
          </a:xfrm>
          <a:prstGeom prst="line">
            <a:avLst/>
          </a:prstGeom>
          <a:ln w="63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9C659F4-5796-E8C7-C644-8BFCF2665E8D}"/>
              </a:ext>
            </a:extLst>
          </p:cNvPr>
          <p:cNvCxnSpPr>
            <a:cxnSpLocks/>
            <a:stCxn id="136" idx="2"/>
            <a:endCxn id="2" idx="0"/>
          </p:cNvCxnSpPr>
          <p:nvPr/>
        </p:nvCxnSpPr>
        <p:spPr>
          <a:xfrm flipH="1">
            <a:off x="6310964" y="3484621"/>
            <a:ext cx="3380451" cy="1437409"/>
          </a:xfrm>
          <a:prstGeom prst="line">
            <a:avLst/>
          </a:prstGeom>
          <a:ln w="63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A78A935-94B2-1349-CFC8-07F33CC5A801}"/>
              </a:ext>
            </a:extLst>
          </p:cNvPr>
          <p:cNvCxnSpPr>
            <a:cxnSpLocks/>
            <a:stCxn id="37" idx="2"/>
            <a:endCxn id="2" idx="3"/>
          </p:cNvCxnSpPr>
          <p:nvPr/>
        </p:nvCxnSpPr>
        <p:spPr>
          <a:xfrm flipH="1">
            <a:off x="6586880" y="5014936"/>
            <a:ext cx="2497429" cy="95455"/>
          </a:xfrm>
          <a:prstGeom prst="line">
            <a:avLst/>
          </a:prstGeom>
          <a:ln w="63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177BA60-CFD2-E66A-8EEC-51F640934D41}"/>
              </a:ext>
            </a:extLst>
          </p:cNvPr>
          <p:cNvCxnSpPr>
            <a:cxnSpLocks/>
            <a:stCxn id="44" idx="2"/>
            <a:endCxn id="2" idx="3"/>
          </p:cNvCxnSpPr>
          <p:nvPr/>
        </p:nvCxnSpPr>
        <p:spPr>
          <a:xfrm flipH="1" flipV="1">
            <a:off x="6586880" y="5110391"/>
            <a:ext cx="2503934" cy="603969"/>
          </a:xfrm>
          <a:prstGeom prst="line">
            <a:avLst/>
          </a:prstGeom>
          <a:ln w="63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D916423D-082A-96C7-C237-3C968D60553E}"/>
              </a:ext>
            </a:extLst>
          </p:cNvPr>
          <p:cNvCxnSpPr>
            <a:cxnSpLocks/>
            <a:stCxn id="49" idx="0"/>
          </p:cNvCxnSpPr>
          <p:nvPr/>
        </p:nvCxnSpPr>
        <p:spPr>
          <a:xfrm flipH="1" flipV="1">
            <a:off x="6514476" y="5114252"/>
            <a:ext cx="2598357" cy="803395"/>
          </a:xfrm>
          <a:prstGeom prst="line">
            <a:avLst/>
          </a:prstGeom>
          <a:ln w="63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C9AA8CF-5659-758C-49CD-4E02AB1BEC22}"/>
              </a:ext>
            </a:extLst>
          </p:cNvPr>
          <p:cNvCxnSpPr>
            <a:cxnSpLocks/>
            <a:stCxn id="144" idx="0"/>
            <a:endCxn id="2" idx="2"/>
          </p:cNvCxnSpPr>
          <p:nvPr/>
        </p:nvCxnSpPr>
        <p:spPr>
          <a:xfrm flipH="1" flipV="1">
            <a:off x="6310964" y="5298751"/>
            <a:ext cx="22356" cy="331745"/>
          </a:xfrm>
          <a:prstGeom prst="line">
            <a:avLst/>
          </a:prstGeom>
          <a:ln w="63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7" name="Picture 116">
            <a:extLst>
              <a:ext uri="{FF2B5EF4-FFF2-40B4-BE49-F238E27FC236}">
                <a16:creationId xmlns:a16="http://schemas.microsoft.com/office/drawing/2014/main" id="{BFBDD4DD-F21A-A374-0A9F-55FAEB5E2F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4324" y="3544654"/>
            <a:ext cx="340209" cy="238146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C068C1D-B2E2-2491-5BAC-1E965BE6EA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77675" y="1293285"/>
            <a:ext cx="340209" cy="238146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6442F91D-AC3B-9CED-6387-BB7839D299A9}"/>
              </a:ext>
            </a:extLst>
          </p:cNvPr>
          <p:cNvSpPr txBox="1"/>
          <p:nvPr/>
        </p:nvSpPr>
        <p:spPr>
          <a:xfrm>
            <a:off x="9084308" y="1298564"/>
            <a:ext cx="12577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Malware</a:t>
            </a:r>
            <a:endParaRPr lang="en-SG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5" name="Picture 4">
            <a:extLst>
              <a:ext uri="{FF2B5EF4-FFF2-40B4-BE49-F238E27FC236}">
                <a16:creationId xmlns:a16="http://schemas.microsoft.com/office/drawing/2014/main" id="{4E192710-4164-3E5F-B660-292E21D87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930" y="5607425"/>
            <a:ext cx="379416" cy="37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AAB7FD87-304B-B5FE-E397-6AFD7FC6BF06}"/>
              </a:ext>
            </a:extLst>
          </p:cNvPr>
          <p:cNvSpPr txBox="1"/>
          <p:nvPr/>
        </p:nvSpPr>
        <p:spPr>
          <a:xfrm>
            <a:off x="6747845" y="5921969"/>
            <a:ext cx="1430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75000"/>
                  </a:schemeClr>
                </a:solidFill>
              </a:rPr>
              <a:t>NCL developer</a:t>
            </a:r>
            <a:endParaRPr lang="en-SG" sz="1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C44F245A-2D03-49B2-9023-7FAE475AA7F9}"/>
              </a:ext>
            </a:extLst>
          </p:cNvPr>
          <p:cNvCxnSpPr>
            <a:cxnSpLocks/>
            <a:stCxn id="125" idx="0"/>
            <a:endCxn id="2" idx="2"/>
          </p:cNvCxnSpPr>
          <p:nvPr/>
        </p:nvCxnSpPr>
        <p:spPr>
          <a:xfrm flipH="1" flipV="1">
            <a:off x="6310964" y="5298751"/>
            <a:ext cx="808674" cy="308674"/>
          </a:xfrm>
          <a:prstGeom prst="line">
            <a:avLst/>
          </a:prstGeom>
          <a:ln w="63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650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3D4EBB44-9B88-AB21-55D4-B9D1A8451A92}"/>
              </a:ext>
            </a:extLst>
          </p:cNvPr>
          <p:cNvSpPr/>
          <p:nvPr/>
        </p:nvSpPr>
        <p:spPr>
          <a:xfrm>
            <a:off x="6637205" y="602451"/>
            <a:ext cx="4872807" cy="25138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32D1E9E-C2B8-AC78-CAA2-3FCBF10EC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226" y="735714"/>
            <a:ext cx="4599192" cy="2634364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A95D418D-9C04-F9B3-F08F-276989A7C36C}"/>
              </a:ext>
            </a:extLst>
          </p:cNvPr>
          <p:cNvSpPr/>
          <p:nvPr/>
        </p:nvSpPr>
        <p:spPr>
          <a:xfrm>
            <a:off x="182348" y="4610450"/>
            <a:ext cx="1585965" cy="1468299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3E4ACA-922C-D092-7679-B59948210069}"/>
              </a:ext>
            </a:extLst>
          </p:cNvPr>
          <p:cNvSpPr/>
          <p:nvPr/>
        </p:nvSpPr>
        <p:spPr>
          <a:xfrm>
            <a:off x="5450118" y="4444155"/>
            <a:ext cx="2997600" cy="1605012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C04B90-74D8-2B78-D9D4-A876B56AA7F5}"/>
              </a:ext>
            </a:extLst>
          </p:cNvPr>
          <p:cNvSpPr txBox="1"/>
          <p:nvPr/>
        </p:nvSpPr>
        <p:spPr>
          <a:xfrm>
            <a:off x="221237" y="262259"/>
            <a:ext cx="2301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Railway real-world Emulator </a:t>
            </a:r>
            <a:endParaRPr lang="en-SG" sz="14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BC256-F537-46BD-C65E-13B97085B36B}"/>
              </a:ext>
            </a:extLst>
          </p:cNvPr>
          <p:cNvSpPr/>
          <p:nvPr/>
        </p:nvSpPr>
        <p:spPr>
          <a:xfrm>
            <a:off x="1768313" y="3600164"/>
            <a:ext cx="2172751" cy="396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/>
              <a:t>Electrical signal communication simulation module (10.0.10.100) </a:t>
            </a:r>
            <a:endParaRPr lang="en-SG" sz="11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C3AF05-EC55-C559-AE10-AF11C686F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4687" y="4521298"/>
            <a:ext cx="2527544" cy="1198685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B84D473A-759E-EF08-97DC-5EF708D12764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3941064" y="3742971"/>
            <a:ext cx="3007854" cy="7011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3C81037-1A13-9A67-D953-C2C061AC956A}"/>
              </a:ext>
            </a:extLst>
          </p:cNvPr>
          <p:cNvSpPr txBox="1"/>
          <p:nvPr/>
        </p:nvSpPr>
        <p:spPr>
          <a:xfrm>
            <a:off x="7225657" y="4567621"/>
            <a:ext cx="11914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[Master, Slot-0]</a:t>
            </a:r>
          </a:p>
          <a:p>
            <a:r>
              <a:rPr lang="en-US" sz="1100" b="1" dirty="0"/>
              <a:t>I/O: 15/7</a:t>
            </a:r>
            <a:endParaRPr lang="en-SG" sz="11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B38768-5397-2CE9-86A9-DA39D0578791}"/>
              </a:ext>
            </a:extLst>
          </p:cNvPr>
          <p:cNvSpPr txBox="1"/>
          <p:nvPr/>
        </p:nvSpPr>
        <p:spPr>
          <a:xfrm>
            <a:off x="5594687" y="5650326"/>
            <a:ext cx="15088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Slot-1]</a:t>
            </a:r>
          </a:p>
          <a:p>
            <a:r>
              <a:rPr lang="en-SG" sz="1100" b="1" dirty="0"/>
              <a:t>I/O: 15/7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367C28-8812-267F-9F70-75E4D6843F21}"/>
              </a:ext>
            </a:extLst>
          </p:cNvPr>
          <p:cNvSpPr txBox="1"/>
          <p:nvPr/>
        </p:nvSpPr>
        <p:spPr>
          <a:xfrm>
            <a:off x="7122708" y="5650844"/>
            <a:ext cx="15088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Slot-2]</a:t>
            </a:r>
          </a:p>
          <a:p>
            <a:r>
              <a:rPr lang="en-US" sz="1100" b="1" dirty="0"/>
              <a:t>I/O: 9/</a:t>
            </a:r>
            <a:r>
              <a:rPr lang="en-SG" sz="1100" b="1" dirty="0"/>
              <a:t>5</a:t>
            </a:r>
            <a:endParaRPr lang="en-US" sz="11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481AFD-9F7E-D4AC-FD0B-4EDAF6F66192}"/>
              </a:ext>
            </a:extLst>
          </p:cNvPr>
          <p:cNvSpPr txBox="1"/>
          <p:nvPr/>
        </p:nvSpPr>
        <p:spPr>
          <a:xfrm>
            <a:off x="4360003" y="3563770"/>
            <a:ext cx="13732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39 sensors input  </a:t>
            </a:r>
            <a:endParaRPr lang="en-SG" sz="900" dirty="0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BEBA7E1-9AB8-E424-70AD-02C95C492B7B}"/>
              </a:ext>
            </a:extLst>
          </p:cNvPr>
          <p:cNvCxnSpPr>
            <a:cxnSpLocks/>
          </p:cNvCxnSpPr>
          <p:nvPr/>
        </p:nvCxnSpPr>
        <p:spPr>
          <a:xfrm rot="10800000">
            <a:off x="3941066" y="3896499"/>
            <a:ext cx="2744941" cy="475703"/>
          </a:xfrm>
          <a:prstGeom prst="bentConnector3">
            <a:avLst>
              <a:gd name="adj1" fmla="val 6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BC94C04-4F44-17EA-EA0A-CFECB590ABFA}"/>
              </a:ext>
            </a:extLst>
          </p:cNvPr>
          <p:cNvSpPr txBox="1"/>
          <p:nvPr/>
        </p:nvSpPr>
        <p:spPr>
          <a:xfrm>
            <a:off x="4314501" y="3853112"/>
            <a:ext cx="11914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19 signal coils output</a:t>
            </a:r>
            <a:endParaRPr lang="en-SG" sz="9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23112B-0D57-6254-45FA-40CAC8972027}"/>
              </a:ext>
            </a:extLst>
          </p:cNvPr>
          <p:cNvSpPr txBox="1"/>
          <p:nvPr/>
        </p:nvSpPr>
        <p:spPr>
          <a:xfrm>
            <a:off x="6211958" y="4691553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E171B0-4160-3B02-D4DB-8C231FA6A409}"/>
              </a:ext>
            </a:extLst>
          </p:cNvPr>
          <p:cNvSpPr txBox="1"/>
          <p:nvPr/>
        </p:nvSpPr>
        <p:spPr>
          <a:xfrm>
            <a:off x="5386138" y="5320688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7C1CFA-EB2D-064D-4B51-E3CECD31ECE8}"/>
              </a:ext>
            </a:extLst>
          </p:cNvPr>
          <p:cNvSpPr txBox="1"/>
          <p:nvPr/>
        </p:nvSpPr>
        <p:spPr>
          <a:xfrm>
            <a:off x="6907277" y="5315809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59B43E-A249-3764-2336-9402DC6BED9C}"/>
              </a:ext>
            </a:extLst>
          </p:cNvPr>
          <p:cNvSpPr txBox="1"/>
          <p:nvPr/>
        </p:nvSpPr>
        <p:spPr>
          <a:xfrm>
            <a:off x="5395917" y="4424840"/>
            <a:ext cx="124128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Junction Signal control PLC network</a:t>
            </a:r>
            <a:endParaRPr lang="en-SG" sz="1100" b="1" dirty="0">
              <a:solidFill>
                <a:srgbClr val="00206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309E782-62C8-4AAA-C181-0CEBA6259697}"/>
              </a:ext>
            </a:extLst>
          </p:cNvPr>
          <p:cNvSpPr/>
          <p:nvPr/>
        </p:nvSpPr>
        <p:spPr>
          <a:xfrm>
            <a:off x="2134228" y="4629765"/>
            <a:ext cx="2997600" cy="1468299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9FD07E4-4E32-82C1-D89C-923ABB0FB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797" y="4706908"/>
            <a:ext cx="2527544" cy="119868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62ECBEF-9804-2CE8-E55A-AB299EC94262}"/>
              </a:ext>
            </a:extLst>
          </p:cNvPr>
          <p:cNvSpPr txBox="1"/>
          <p:nvPr/>
        </p:nvSpPr>
        <p:spPr>
          <a:xfrm>
            <a:off x="3909767" y="4753231"/>
            <a:ext cx="11914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[Master, Slot-0]</a:t>
            </a:r>
          </a:p>
          <a:p>
            <a:r>
              <a:rPr lang="en-US" sz="1100" b="1" dirty="0"/>
              <a:t>I/O: 8/8</a:t>
            </a:r>
            <a:endParaRPr lang="en-SG" sz="11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B34D95-B1E5-7344-46A2-7A0CDB3ED049}"/>
              </a:ext>
            </a:extLst>
          </p:cNvPr>
          <p:cNvSpPr txBox="1"/>
          <p:nvPr/>
        </p:nvSpPr>
        <p:spPr>
          <a:xfrm>
            <a:off x="2152423" y="5836454"/>
            <a:ext cx="15345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Slot-1] </a:t>
            </a:r>
            <a:r>
              <a:rPr lang="en-SG" sz="1100" b="1" dirty="0"/>
              <a:t>I/O: 8/8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DC2BBC-455C-3FF5-99E0-FAE84B8F4394}"/>
              </a:ext>
            </a:extLst>
          </p:cNvPr>
          <p:cNvSpPr txBox="1"/>
          <p:nvPr/>
        </p:nvSpPr>
        <p:spPr>
          <a:xfrm>
            <a:off x="3686946" y="5836454"/>
            <a:ext cx="15088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Slot-2] I/O: 6/</a:t>
            </a:r>
            <a:r>
              <a:rPr lang="en-SG" sz="1100" b="1" dirty="0"/>
              <a:t>6</a:t>
            </a:r>
            <a:endParaRPr lang="en-US" sz="11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E1CA3D-7F7F-7D20-7A4F-D2A4C7F4ED94}"/>
              </a:ext>
            </a:extLst>
          </p:cNvPr>
          <p:cNvSpPr txBox="1"/>
          <p:nvPr/>
        </p:nvSpPr>
        <p:spPr>
          <a:xfrm>
            <a:off x="2896068" y="4877163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648CB60-097D-3C8D-6000-86EED0E78D4B}"/>
              </a:ext>
            </a:extLst>
          </p:cNvPr>
          <p:cNvSpPr txBox="1"/>
          <p:nvPr/>
        </p:nvSpPr>
        <p:spPr>
          <a:xfrm>
            <a:off x="2070248" y="5506298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572DB7-3D29-50CD-4AA5-A7F5ADDF8096}"/>
              </a:ext>
            </a:extLst>
          </p:cNvPr>
          <p:cNvSpPr txBox="1"/>
          <p:nvPr/>
        </p:nvSpPr>
        <p:spPr>
          <a:xfrm>
            <a:off x="3591387" y="5501419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A5590B-747A-B28E-D235-F6E700AB6BA1}"/>
              </a:ext>
            </a:extLst>
          </p:cNvPr>
          <p:cNvSpPr txBox="1"/>
          <p:nvPr/>
        </p:nvSpPr>
        <p:spPr>
          <a:xfrm>
            <a:off x="2080027" y="4610450"/>
            <a:ext cx="124128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Station Signal control PLC network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A6A1618-41D6-8E10-AB2F-B316565E351C}"/>
              </a:ext>
            </a:extLst>
          </p:cNvPr>
          <p:cNvCxnSpPr>
            <a:cxnSpLocks/>
          </p:cNvCxnSpPr>
          <p:nvPr/>
        </p:nvCxnSpPr>
        <p:spPr>
          <a:xfrm flipV="1">
            <a:off x="3789228" y="4036444"/>
            <a:ext cx="0" cy="531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978EA6D-D35A-8B8C-FB8E-F828D458A504}"/>
              </a:ext>
            </a:extLst>
          </p:cNvPr>
          <p:cNvSpPr txBox="1"/>
          <p:nvPr/>
        </p:nvSpPr>
        <p:spPr>
          <a:xfrm>
            <a:off x="3801392" y="4212998"/>
            <a:ext cx="818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22 station</a:t>
            </a:r>
          </a:p>
          <a:p>
            <a:r>
              <a:rPr lang="en-US" sz="900" dirty="0"/>
              <a:t>Signal output  </a:t>
            </a:r>
            <a:endParaRPr lang="en-SG" sz="9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143464B-74C2-B3E3-EF3D-C3BDA059A9D4}"/>
              </a:ext>
            </a:extLst>
          </p:cNvPr>
          <p:cNvCxnSpPr>
            <a:cxnSpLocks/>
          </p:cNvCxnSpPr>
          <p:nvPr/>
        </p:nvCxnSpPr>
        <p:spPr>
          <a:xfrm>
            <a:off x="3609962" y="4047085"/>
            <a:ext cx="0" cy="535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A8D3AEB-B6C6-BF23-EB8E-04D2EF729A72}"/>
              </a:ext>
            </a:extLst>
          </p:cNvPr>
          <p:cNvSpPr txBox="1"/>
          <p:nvPr/>
        </p:nvSpPr>
        <p:spPr>
          <a:xfrm>
            <a:off x="2791736" y="4146888"/>
            <a:ext cx="818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22 station</a:t>
            </a:r>
          </a:p>
          <a:p>
            <a:r>
              <a:rPr lang="en-US" sz="900" dirty="0"/>
              <a:t>Sensors input</a:t>
            </a:r>
            <a:endParaRPr lang="en-SG" sz="900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509054D-B742-6926-1598-400CD73197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904" y="4830052"/>
            <a:ext cx="818082" cy="46890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03560FE-D92E-99B6-9184-A0963F318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904" y="5543967"/>
            <a:ext cx="818082" cy="468901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35774CC-5768-E9F0-0EB5-CF8A76E1FECC}"/>
              </a:ext>
            </a:extLst>
          </p:cNvPr>
          <p:cNvCxnSpPr>
            <a:stCxn id="54" idx="2"/>
            <a:endCxn id="55" idx="0"/>
          </p:cNvCxnSpPr>
          <p:nvPr/>
        </p:nvCxnSpPr>
        <p:spPr>
          <a:xfrm>
            <a:off x="735945" y="5298953"/>
            <a:ext cx="0" cy="2450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3F03D72A-FA3D-B54A-FEE1-E44DDD5DF15C}"/>
              </a:ext>
            </a:extLst>
          </p:cNvPr>
          <p:cNvSpPr txBox="1"/>
          <p:nvPr/>
        </p:nvSpPr>
        <p:spPr>
          <a:xfrm>
            <a:off x="42974" y="4097582"/>
            <a:ext cx="124128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Train control PLC network [under progress ]</a:t>
            </a:r>
            <a:endParaRPr lang="en-SG" sz="1100" b="1" dirty="0">
              <a:solidFill>
                <a:srgbClr val="00206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CE6EF57-4D16-B781-8566-1EEEF292638B}"/>
              </a:ext>
            </a:extLst>
          </p:cNvPr>
          <p:cNvSpPr txBox="1"/>
          <p:nvPr/>
        </p:nvSpPr>
        <p:spPr>
          <a:xfrm>
            <a:off x="104135" y="4961728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PLC-06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5B86C65-3D2C-04AB-B89F-9E1DE7A5E3B4}"/>
              </a:ext>
            </a:extLst>
          </p:cNvPr>
          <p:cNvSpPr txBox="1"/>
          <p:nvPr/>
        </p:nvSpPr>
        <p:spPr>
          <a:xfrm>
            <a:off x="99186" y="5690260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PLC-07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C7765DB-FBC5-0C70-7141-F4BDADB16A4C}"/>
              </a:ext>
            </a:extLst>
          </p:cNvPr>
          <p:cNvSpPr txBox="1"/>
          <p:nvPr/>
        </p:nvSpPr>
        <p:spPr>
          <a:xfrm>
            <a:off x="1099959" y="5454308"/>
            <a:ext cx="82008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Slot-1] </a:t>
            </a:r>
            <a:r>
              <a:rPr lang="en-SG" sz="1100" b="1" dirty="0"/>
              <a:t>I/O: 0/2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F8FD7DC-48B3-0003-8F0F-DF1D4C33F3F5}"/>
              </a:ext>
            </a:extLst>
          </p:cNvPr>
          <p:cNvSpPr txBox="1"/>
          <p:nvPr/>
        </p:nvSpPr>
        <p:spPr>
          <a:xfrm>
            <a:off x="1089074" y="4783064"/>
            <a:ext cx="71966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[Master, Slot-0]</a:t>
            </a:r>
          </a:p>
          <a:p>
            <a:r>
              <a:rPr lang="en-US" sz="1100" b="1" dirty="0"/>
              <a:t>I/O: 0/8</a:t>
            </a:r>
            <a:endParaRPr lang="en-SG" sz="1100" b="1" dirty="0"/>
          </a:p>
        </p:txBody>
      </p: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FB346BA8-0B3A-65B2-7DE1-B545CB57A11C}"/>
              </a:ext>
            </a:extLst>
          </p:cNvPr>
          <p:cNvCxnSpPr>
            <a:cxnSpLocks/>
            <a:stCxn id="56" idx="0"/>
            <a:endCxn id="7" idx="1"/>
          </p:cNvCxnSpPr>
          <p:nvPr/>
        </p:nvCxnSpPr>
        <p:spPr>
          <a:xfrm rot="5400000" flipH="1" flipV="1">
            <a:off x="965734" y="3807871"/>
            <a:ext cx="812177" cy="7929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BC083930-D947-A40D-3F9B-CCE06AE5B376}"/>
              </a:ext>
            </a:extLst>
          </p:cNvPr>
          <p:cNvSpPr txBox="1"/>
          <p:nvPr/>
        </p:nvSpPr>
        <p:spPr>
          <a:xfrm>
            <a:off x="1116551" y="3782551"/>
            <a:ext cx="5854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10 train throttle </a:t>
            </a:r>
          </a:p>
          <a:p>
            <a:r>
              <a:rPr lang="en-US" sz="900" dirty="0"/>
              <a:t>input</a:t>
            </a:r>
            <a:endParaRPr lang="en-SG" sz="9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24FF374-7FA9-CFF1-F2BD-579C81817C4C}"/>
              </a:ext>
            </a:extLst>
          </p:cNvPr>
          <p:cNvSpPr txBox="1"/>
          <p:nvPr/>
        </p:nvSpPr>
        <p:spPr>
          <a:xfrm>
            <a:off x="1062544" y="4568127"/>
            <a:ext cx="11056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</a:rPr>
              <a:t>10.0.13.10</a:t>
            </a:r>
            <a:endParaRPr lang="en-SG" sz="1100" b="1" dirty="0">
              <a:solidFill>
                <a:srgbClr val="0070C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44892A9-F76C-B544-7D82-7CF855F92E28}"/>
              </a:ext>
            </a:extLst>
          </p:cNvPr>
          <p:cNvSpPr txBox="1"/>
          <p:nvPr/>
        </p:nvSpPr>
        <p:spPr>
          <a:xfrm>
            <a:off x="3846945" y="4556478"/>
            <a:ext cx="10233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</a:rPr>
              <a:t>10.0.12.10</a:t>
            </a:r>
            <a:endParaRPr lang="en-SG" sz="1100" b="1" dirty="0">
              <a:solidFill>
                <a:srgbClr val="0070C0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20DE11E-DDE0-800D-96C3-F7E9C13DD603}"/>
              </a:ext>
            </a:extLst>
          </p:cNvPr>
          <p:cNvSpPr txBox="1"/>
          <p:nvPr/>
        </p:nvSpPr>
        <p:spPr>
          <a:xfrm>
            <a:off x="6792224" y="4363967"/>
            <a:ext cx="13046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</a:rPr>
              <a:t>10.0.11.10</a:t>
            </a:r>
            <a:endParaRPr lang="en-SG" sz="1100" b="1" dirty="0">
              <a:solidFill>
                <a:srgbClr val="0070C0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F57A8E7-910A-6A67-5DE5-A00D6E42B65E}"/>
              </a:ext>
            </a:extLst>
          </p:cNvPr>
          <p:cNvSpPr txBox="1"/>
          <p:nvPr/>
        </p:nvSpPr>
        <p:spPr>
          <a:xfrm>
            <a:off x="6330400" y="167047"/>
            <a:ext cx="2392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Railway SCADA HMIs</a:t>
            </a:r>
            <a:endParaRPr lang="en-SG" sz="1400" b="1" dirty="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8E9B53C-C37D-3060-A405-D2EBA507DBA5}"/>
              </a:ext>
            </a:extLst>
          </p:cNvPr>
          <p:cNvCxnSpPr>
            <a:cxnSpLocks/>
          </p:cNvCxnSpPr>
          <p:nvPr/>
        </p:nvCxnSpPr>
        <p:spPr>
          <a:xfrm>
            <a:off x="326904" y="6464808"/>
            <a:ext cx="11449518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" descr="Router | Cisco Network Topology Icons 3015">
            <a:extLst>
              <a:ext uri="{FF2B5EF4-FFF2-40B4-BE49-F238E27FC236}">
                <a16:creationId xmlns:a16="http://schemas.microsoft.com/office/drawing/2014/main" id="{E2B32C90-C3A9-050B-2EAA-EF81A4311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32" y="4555968"/>
            <a:ext cx="296596" cy="20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" descr="Router | Cisco Network Topology Icons 3015">
            <a:extLst>
              <a:ext uri="{FF2B5EF4-FFF2-40B4-BE49-F238E27FC236}">
                <a16:creationId xmlns:a16="http://schemas.microsoft.com/office/drawing/2014/main" id="{AE571CDD-E939-02E6-1EB0-2D2F403A8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983" y="4559139"/>
            <a:ext cx="296596" cy="20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8" descr="Router | Cisco Network Topology Icons 3015">
            <a:extLst>
              <a:ext uri="{FF2B5EF4-FFF2-40B4-BE49-F238E27FC236}">
                <a16:creationId xmlns:a16="http://schemas.microsoft.com/office/drawing/2014/main" id="{0DF68496-351F-5F78-1E2C-77FEED33D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121" y="4317225"/>
            <a:ext cx="296596" cy="20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DA07F31-0F22-EC4E-6530-6506FC1452F2}"/>
              </a:ext>
            </a:extLst>
          </p:cNvPr>
          <p:cNvCxnSpPr/>
          <p:nvPr/>
        </p:nvCxnSpPr>
        <p:spPr>
          <a:xfrm>
            <a:off x="975331" y="5298953"/>
            <a:ext cx="0" cy="115671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67D4FDB-6FC2-B46D-B0BA-13753C2F8A94}"/>
              </a:ext>
            </a:extLst>
          </p:cNvPr>
          <p:cNvCxnSpPr>
            <a:cxnSpLocks/>
          </p:cNvCxnSpPr>
          <p:nvPr/>
        </p:nvCxnSpPr>
        <p:spPr>
          <a:xfrm>
            <a:off x="3746527" y="5210614"/>
            <a:ext cx="0" cy="124505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72BD46D-4126-2042-CDBD-6C1652F5993F}"/>
              </a:ext>
            </a:extLst>
          </p:cNvPr>
          <p:cNvCxnSpPr>
            <a:cxnSpLocks/>
          </p:cNvCxnSpPr>
          <p:nvPr/>
        </p:nvCxnSpPr>
        <p:spPr>
          <a:xfrm>
            <a:off x="6750087" y="5045556"/>
            <a:ext cx="0" cy="1410108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B99B4C27-AD21-E606-AFD1-6BB67149D8DF}"/>
              </a:ext>
            </a:extLst>
          </p:cNvPr>
          <p:cNvSpPr txBox="1"/>
          <p:nvPr/>
        </p:nvSpPr>
        <p:spPr>
          <a:xfrm>
            <a:off x="-13692" y="6460791"/>
            <a:ext cx="2909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Modbus Network 192.168.100.0/24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404D2FC-7F72-045F-AB4E-153E4525527B}"/>
              </a:ext>
            </a:extLst>
          </p:cNvPr>
          <p:cNvSpPr txBox="1"/>
          <p:nvPr/>
        </p:nvSpPr>
        <p:spPr>
          <a:xfrm>
            <a:off x="-32312" y="6042577"/>
            <a:ext cx="11056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</a:rPr>
              <a:t>Modbus IP: 192.168.100.13</a:t>
            </a:r>
            <a:endParaRPr lang="en-SG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2201851-C55F-279A-85B6-B9C3D7CB6CFD}"/>
              </a:ext>
            </a:extLst>
          </p:cNvPr>
          <p:cNvSpPr txBox="1"/>
          <p:nvPr/>
        </p:nvSpPr>
        <p:spPr>
          <a:xfrm>
            <a:off x="2708456" y="6040166"/>
            <a:ext cx="11056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</a:rPr>
              <a:t>Modbus IP: 192.168.100.12</a:t>
            </a:r>
            <a:endParaRPr lang="en-SG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AF6204F-22DC-BEE5-C395-354406B284DD}"/>
              </a:ext>
            </a:extLst>
          </p:cNvPr>
          <p:cNvSpPr txBox="1"/>
          <p:nvPr/>
        </p:nvSpPr>
        <p:spPr>
          <a:xfrm>
            <a:off x="5681057" y="6032064"/>
            <a:ext cx="11056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</a:rPr>
              <a:t>Modbus IP: 192.168.100.11</a:t>
            </a:r>
            <a:endParaRPr lang="en-SG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" name="Picture 8" descr="Router | Cisco Network Topology Icons 3015">
            <a:extLst>
              <a:ext uri="{FF2B5EF4-FFF2-40B4-BE49-F238E27FC236}">
                <a16:creationId xmlns:a16="http://schemas.microsoft.com/office/drawing/2014/main" id="{7E403F20-638A-A8BB-7053-51DB3DB55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449" y="4963854"/>
            <a:ext cx="473861" cy="32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B94732CB-CAA5-2406-8B81-539B7DC6A0B0}"/>
              </a:ext>
            </a:extLst>
          </p:cNvPr>
          <p:cNvCxnSpPr>
            <a:cxnSpLocks/>
          </p:cNvCxnSpPr>
          <p:nvPr/>
        </p:nvCxnSpPr>
        <p:spPr>
          <a:xfrm>
            <a:off x="8990379" y="5246661"/>
            <a:ext cx="15792" cy="1186912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3B15613-2C51-6774-2490-5F419619167C}"/>
              </a:ext>
            </a:extLst>
          </p:cNvPr>
          <p:cNvCxnSpPr>
            <a:cxnSpLocks/>
          </p:cNvCxnSpPr>
          <p:nvPr/>
        </p:nvCxnSpPr>
        <p:spPr>
          <a:xfrm>
            <a:off x="8850585" y="3412458"/>
            <a:ext cx="0" cy="1544464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C020521E-2EE6-590C-66A4-F7771AFBA96F}"/>
              </a:ext>
            </a:extLst>
          </p:cNvPr>
          <p:cNvSpPr txBox="1"/>
          <p:nvPr/>
        </p:nvSpPr>
        <p:spPr>
          <a:xfrm>
            <a:off x="6889834" y="3412458"/>
            <a:ext cx="23406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</a:rPr>
              <a:t>Master HMI IP: 192.168.10.100</a:t>
            </a:r>
            <a:endParaRPr lang="en-SG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F378BB81-B922-1285-C5B7-69BD667175F3}"/>
              </a:ext>
            </a:extLst>
          </p:cNvPr>
          <p:cNvCxnSpPr>
            <a:cxnSpLocks/>
          </p:cNvCxnSpPr>
          <p:nvPr/>
        </p:nvCxnSpPr>
        <p:spPr>
          <a:xfrm>
            <a:off x="9079992" y="3798273"/>
            <a:ext cx="0" cy="1112259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2F9DA95-2DC7-14CD-8D7C-0E297CA1A5F5}"/>
              </a:ext>
            </a:extLst>
          </p:cNvPr>
          <p:cNvCxnSpPr>
            <a:cxnSpLocks/>
          </p:cNvCxnSpPr>
          <p:nvPr/>
        </p:nvCxnSpPr>
        <p:spPr>
          <a:xfrm flipV="1">
            <a:off x="9079992" y="3798273"/>
            <a:ext cx="2060448" cy="20005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E92CDC90-1B8A-D159-7B10-8CCC5939A080}"/>
              </a:ext>
            </a:extLst>
          </p:cNvPr>
          <p:cNvCxnSpPr/>
          <p:nvPr/>
        </p:nvCxnSpPr>
        <p:spPr>
          <a:xfrm flipV="1">
            <a:off x="11140440" y="3116326"/>
            <a:ext cx="0" cy="68194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1F195F14-4CEC-0A3D-20A8-82FAB8BCFF72}"/>
              </a:ext>
            </a:extLst>
          </p:cNvPr>
          <p:cNvCxnSpPr>
            <a:cxnSpLocks/>
          </p:cNvCxnSpPr>
          <p:nvPr/>
        </p:nvCxnSpPr>
        <p:spPr>
          <a:xfrm flipV="1">
            <a:off x="9610344" y="3524790"/>
            <a:ext cx="0" cy="283485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9C0BDDE0-0C9E-D82A-4E6D-ACA16EFF32B0}"/>
              </a:ext>
            </a:extLst>
          </p:cNvPr>
          <p:cNvCxnSpPr>
            <a:cxnSpLocks/>
          </p:cNvCxnSpPr>
          <p:nvPr/>
        </p:nvCxnSpPr>
        <p:spPr>
          <a:xfrm flipV="1">
            <a:off x="10110216" y="3514788"/>
            <a:ext cx="0" cy="283485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3AC3395F-3CB3-5B6E-8420-A98BA28CC210}"/>
              </a:ext>
            </a:extLst>
          </p:cNvPr>
          <p:cNvSpPr txBox="1"/>
          <p:nvPr/>
        </p:nvSpPr>
        <p:spPr>
          <a:xfrm>
            <a:off x="932098" y="6066034"/>
            <a:ext cx="919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Coils control request </a:t>
            </a:r>
            <a:endParaRPr lang="en-SG" sz="900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B6C3851-21A6-FCAE-6472-4F9B2F09806E}"/>
              </a:ext>
            </a:extLst>
          </p:cNvPr>
          <p:cNvSpPr txBox="1"/>
          <p:nvPr/>
        </p:nvSpPr>
        <p:spPr>
          <a:xfrm>
            <a:off x="3710147" y="6070944"/>
            <a:ext cx="159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Register control request </a:t>
            </a:r>
          </a:p>
          <a:p>
            <a:r>
              <a:rPr lang="en-US" sz="900" dirty="0"/>
              <a:t>Coils control request </a:t>
            </a:r>
            <a:endParaRPr lang="en-SG" sz="900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DE6DEA7-6024-E020-8054-63281E19915D}"/>
              </a:ext>
            </a:extLst>
          </p:cNvPr>
          <p:cNvSpPr txBox="1"/>
          <p:nvPr/>
        </p:nvSpPr>
        <p:spPr>
          <a:xfrm>
            <a:off x="6688051" y="6049167"/>
            <a:ext cx="159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Register control request </a:t>
            </a:r>
          </a:p>
          <a:p>
            <a:r>
              <a:rPr lang="en-US" sz="900" dirty="0"/>
              <a:t>Coils control request </a:t>
            </a:r>
            <a:endParaRPr lang="en-SG" sz="900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7E52008-5AB3-2F21-C57D-0EB49AA477CB}"/>
              </a:ext>
            </a:extLst>
          </p:cNvPr>
          <p:cNvSpPr txBox="1"/>
          <p:nvPr/>
        </p:nvSpPr>
        <p:spPr>
          <a:xfrm>
            <a:off x="10405034" y="2859938"/>
            <a:ext cx="636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Master HMI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B509C43-2C6F-EC65-E3F7-5D00A3466D4E}"/>
              </a:ext>
            </a:extLst>
          </p:cNvPr>
          <p:cNvSpPr txBox="1"/>
          <p:nvPr/>
        </p:nvSpPr>
        <p:spPr>
          <a:xfrm>
            <a:off x="10952861" y="2539360"/>
            <a:ext cx="636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Slave HMI(s)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A56C468-C660-7D00-5A48-A6FACFB0E3D1}"/>
              </a:ext>
            </a:extLst>
          </p:cNvPr>
          <p:cNvSpPr txBox="1"/>
          <p:nvPr/>
        </p:nvSpPr>
        <p:spPr>
          <a:xfrm>
            <a:off x="11098168" y="3116326"/>
            <a:ext cx="10938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</a:rPr>
              <a:t>Slave HMI IP: 192.168.10.10X</a:t>
            </a:r>
            <a:endParaRPr lang="en-SG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EFA15ED-D70D-6AB6-5181-8E75873186AD}"/>
              </a:ext>
            </a:extLst>
          </p:cNvPr>
          <p:cNvSpPr txBox="1"/>
          <p:nvPr/>
        </p:nvSpPr>
        <p:spPr>
          <a:xfrm>
            <a:off x="7891148" y="3789637"/>
            <a:ext cx="1373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Register control</a:t>
            </a:r>
          </a:p>
          <a:p>
            <a:r>
              <a:rPr lang="en-US" sz="900" dirty="0"/>
              <a:t>Coils control </a:t>
            </a:r>
            <a:endParaRPr lang="en-SG" sz="9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0E381E19-7A1F-927B-C45D-46EFB38375DF}"/>
              </a:ext>
            </a:extLst>
          </p:cNvPr>
          <p:cNvSpPr txBox="1"/>
          <p:nvPr/>
        </p:nvSpPr>
        <p:spPr>
          <a:xfrm>
            <a:off x="9454373" y="3813661"/>
            <a:ext cx="1832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Register data fetch</a:t>
            </a:r>
          </a:p>
          <a:p>
            <a:r>
              <a:rPr lang="en-US" sz="900" dirty="0"/>
              <a:t>Coils data fetch </a:t>
            </a:r>
            <a:endParaRPr lang="en-SG" sz="9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B754AC0-1949-987C-602B-D47D4EA811DB}"/>
              </a:ext>
            </a:extLst>
          </p:cNvPr>
          <p:cNvSpPr txBox="1"/>
          <p:nvPr/>
        </p:nvSpPr>
        <p:spPr>
          <a:xfrm>
            <a:off x="9049907" y="4151513"/>
            <a:ext cx="1683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HMI network 192.16.10.x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F8A34179-9A20-C41F-73C6-BC85CC1CD49D}"/>
              </a:ext>
            </a:extLst>
          </p:cNvPr>
          <p:cNvSpPr/>
          <p:nvPr/>
        </p:nvSpPr>
        <p:spPr>
          <a:xfrm>
            <a:off x="10407659" y="4808462"/>
            <a:ext cx="1368763" cy="10722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D1A46456-FD44-A507-70C4-2DBC868D46BB}"/>
              </a:ext>
            </a:extLst>
          </p:cNvPr>
          <p:cNvCxnSpPr>
            <a:cxnSpLocks/>
          </p:cNvCxnSpPr>
          <p:nvPr/>
        </p:nvCxnSpPr>
        <p:spPr>
          <a:xfrm>
            <a:off x="10328507" y="6076762"/>
            <a:ext cx="0" cy="371616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36092415-3230-79B5-F01F-BE321CF06F97}"/>
              </a:ext>
            </a:extLst>
          </p:cNvPr>
          <p:cNvCxnSpPr>
            <a:cxnSpLocks/>
          </p:cNvCxnSpPr>
          <p:nvPr/>
        </p:nvCxnSpPr>
        <p:spPr>
          <a:xfrm>
            <a:off x="11586531" y="5893089"/>
            <a:ext cx="0" cy="57224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602845CD-539A-2905-2665-58D47BB43993}"/>
              </a:ext>
            </a:extLst>
          </p:cNvPr>
          <p:cNvSpPr txBox="1"/>
          <p:nvPr/>
        </p:nvSpPr>
        <p:spPr>
          <a:xfrm>
            <a:off x="9610885" y="4526894"/>
            <a:ext cx="2392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Train Control panel</a:t>
            </a:r>
            <a:endParaRPr lang="en-SG" sz="1400" b="1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6D45C1DA-B19F-96EA-5DD2-850C1799516F}"/>
              </a:ext>
            </a:extLst>
          </p:cNvPr>
          <p:cNvSpPr txBox="1"/>
          <p:nvPr/>
        </p:nvSpPr>
        <p:spPr>
          <a:xfrm>
            <a:off x="10384309" y="6026845"/>
            <a:ext cx="12022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</a:rPr>
              <a:t>Modbus IP: 192.168.100.2xx</a:t>
            </a:r>
            <a:endParaRPr lang="en-SG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023662AF-8192-D5C4-83A9-90FD288FD59B}"/>
              </a:ext>
            </a:extLst>
          </p:cNvPr>
          <p:cNvSpPr txBox="1"/>
          <p:nvPr/>
        </p:nvSpPr>
        <p:spPr>
          <a:xfrm>
            <a:off x="9568878" y="6063815"/>
            <a:ext cx="919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Coils control request </a:t>
            </a:r>
            <a:endParaRPr lang="en-SG" sz="9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7550AB0-2928-A514-E007-B97A27D6A2B8}"/>
              </a:ext>
            </a:extLst>
          </p:cNvPr>
          <p:cNvCxnSpPr>
            <a:cxnSpLocks/>
          </p:cNvCxnSpPr>
          <p:nvPr/>
        </p:nvCxnSpPr>
        <p:spPr>
          <a:xfrm flipH="1">
            <a:off x="4843969" y="6708836"/>
            <a:ext cx="405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630541A-6739-D149-0D83-CA992E46761F}"/>
              </a:ext>
            </a:extLst>
          </p:cNvPr>
          <p:cNvSpPr txBox="1"/>
          <p:nvPr/>
        </p:nvSpPr>
        <p:spPr>
          <a:xfrm>
            <a:off x="3809443" y="6558091"/>
            <a:ext cx="11914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UDP data flow: </a:t>
            </a:r>
            <a:endParaRPr lang="en-SG" sz="11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76CD44-C2B9-C3C6-644F-8B6AA5D9079F}"/>
              </a:ext>
            </a:extLst>
          </p:cNvPr>
          <p:cNvSpPr txBox="1"/>
          <p:nvPr/>
        </p:nvSpPr>
        <p:spPr>
          <a:xfrm>
            <a:off x="5694573" y="6584418"/>
            <a:ext cx="16715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Modbus TCP  data flow: </a:t>
            </a:r>
            <a:endParaRPr lang="en-SG" sz="1100" b="1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487AFE5-6A96-F55E-FC7C-4BD61CC50237}"/>
              </a:ext>
            </a:extLst>
          </p:cNvPr>
          <p:cNvCxnSpPr>
            <a:cxnSpLocks/>
          </p:cNvCxnSpPr>
          <p:nvPr/>
        </p:nvCxnSpPr>
        <p:spPr>
          <a:xfrm>
            <a:off x="7225657" y="6731028"/>
            <a:ext cx="481121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B691F79-4986-D6D9-352A-1596A47D56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153" y="4963423"/>
            <a:ext cx="1940674" cy="10521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D4C34A-B2B7-93F1-AD48-BA190FF660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740" y="551266"/>
            <a:ext cx="4761905" cy="277142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52" name="Picture 51" descr="A logo with text on it&#10;&#10;Description automatically generated">
            <a:extLst>
              <a:ext uri="{FF2B5EF4-FFF2-40B4-BE49-F238E27FC236}">
                <a16:creationId xmlns:a16="http://schemas.microsoft.com/office/drawing/2014/main" id="{54F394F4-A81A-68A5-299D-9917E29F32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286" y="3875175"/>
            <a:ext cx="1052107" cy="815383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2539692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FAA8D99-5949-93E5-3F89-A9D0CC95C9D8}"/>
              </a:ext>
            </a:extLst>
          </p:cNvPr>
          <p:cNvSpPr/>
          <p:nvPr/>
        </p:nvSpPr>
        <p:spPr>
          <a:xfrm>
            <a:off x="235670" y="282730"/>
            <a:ext cx="10765410" cy="641030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8E817C-78B0-7C11-2FB9-0824A70A1152}"/>
              </a:ext>
            </a:extLst>
          </p:cNvPr>
          <p:cNvSpPr txBox="1"/>
          <p:nvPr/>
        </p:nvSpPr>
        <p:spPr>
          <a:xfrm>
            <a:off x="348536" y="284323"/>
            <a:ext cx="3101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System Design Overview</a:t>
            </a:r>
            <a:endParaRPr lang="en-SG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 descr="A diagram of a network diagram&#10;&#10;Description automatically generated">
            <a:extLst>
              <a:ext uri="{FF2B5EF4-FFF2-40B4-BE49-F238E27FC236}">
                <a16:creationId xmlns:a16="http://schemas.microsoft.com/office/drawing/2014/main" id="{56922844-D2A5-4AA4-47F2-6E75CC59F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50" y="592100"/>
            <a:ext cx="3101676" cy="1773970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</p:pic>
      <p:pic>
        <p:nvPicPr>
          <p:cNvPr id="6" name="Picture 5" descr="A diagram of a network&#10;&#10;Description automatically generated">
            <a:extLst>
              <a:ext uri="{FF2B5EF4-FFF2-40B4-BE49-F238E27FC236}">
                <a16:creationId xmlns:a16="http://schemas.microsoft.com/office/drawing/2014/main" id="{BEE9E7E8-F244-1F88-2F5D-75D09F4660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222" y="590507"/>
            <a:ext cx="3204126" cy="1772377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21564D-AB6F-9325-AA72-22E68AC05055}"/>
              </a:ext>
            </a:extLst>
          </p:cNvPr>
          <p:cNvSpPr txBox="1"/>
          <p:nvPr/>
        </p:nvSpPr>
        <p:spPr>
          <a:xfrm>
            <a:off x="3791808" y="282730"/>
            <a:ext cx="32383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Railway Company IT-System Cyber Range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418F78-056D-937C-947B-666659523B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0650" y="590507"/>
            <a:ext cx="3204126" cy="1778290"/>
          </a:xfrm>
          <a:prstGeom prst="rect">
            <a:avLst/>
          </a:prstGeom>
          <a:ln w="9525">
            <a:solidFill>
              <a:schemeClr val="tx1"/>
            </a:solidFill>
            <a:prstDash val="sysDash"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865615-BD24-FD39-0421-296CDC3A61D5}"/>
              </a:ext>
            </a:extLst>
          </p:cNvPr>
          <p:cNvSpPr txBox="1"/>
          <p:nvPr/>
        </p:nvSpPr>
        <p:spPr>
          <a:xfrm>
            <a:off x="3791808" y="2455875"/>
            <a:ext cx="25703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Trains Control System Overview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BE160F-06A9-B017-979D-1ADD9F420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950" y="2779431"/>
            <a:ext cx="3101676" cy="1773970"/>
          </a:xfrm>
          <a:prstGeom prst="rect">
            <a:avLst/>
          </a:prstGeom>
          <a:ln w="9525">
            <a:solidFill>
              <a:schemeClr val="tx1"/>
            </a:solidFill>
            <a:prstDash val="sysDash"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532959-09F7-C33C-4F6E-C0B083C1DD90}"/>
              </a:ext>
            </a:extLst>
          </p:cNvPr>
          <p:cNvSpPr txBox="1"/>
          <p:nvPr/>
        </p:nvSpPr>
        <p:spPr>
          <a:xfrm>
            <a:off x="7412944" y="282730"/>
            <a:ext cx="32383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Track Signaling System Overview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98B2D2C-E8C5-4F68-41C2-94DC3854B4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7222" y="2779430"/>
            <a:ext cx="3204126" cy="1778291"/>
          </a:xfrm>
          <a:prstGeom prst="rect">
            <a:avLst/>
          </a:prstGeom>
          <a:ln w="9525">
            <a:solidFill>
              <a:schemeClr val="tx1"/>
            </a:solidFill>
            <a:prstDash val="sysDash"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C06E79F-19F7-1BC5-0D0E-A27F9F534D23}"/>
              </a:ext>
            </a:extLst>
          </p:cNvPr>
          <p:cNvSpPr txBox="1"/>
          <p:nvPr/>
        </p:nvSpPr>
        <p:spPr>
          <a:xfrm>
            <a:off x="348536" y="2455875"/>
            <a:ext cx="27089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Trains Signaling System Overview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3EAC377-0EE6-B3C4-AF09-494AB3DF5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6628" y="2771541"/>
            <a:ext cx="3252170" cy="1789749"/>
          </a:xfrm>
          <a:prstGeom prst="rect">
            <a:avLst/>
          </a:prstGeom>
          <a:ln w="6350">
            <a:solidFill>
              <a:schemeClr val="tx1"/>
            </a:solidFill>
            <a:prstDash val="sysDash"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2150CB-D3AD-783D-E99A-FF7986AD32D4}"/>
              </a:ext>
            </a:extLst>
          </p:cNvPr>
          <p:cNvSpPr txBox="1"/>
          <p:nvPr/>
        </p:nvSpPr>
        <p:spPr>
          <a:xfrm>
            <a:off x="7406993" y="2412336"/>
            <a:ext cx="25703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PLC and RTU Design Overview</a:t>
            </a:r>
          </a:p>
        </p:txBody>
      </p:sp>
      <p:pic>
        <p:nvPicPr>
          <p:cNvPr id="21" name="Picture 20" descr="A computer screen shot of a computer scheme&#10;&#10;Description automatically generated">
            <a:extLst>
              <a:ext uri="{FF2B5EF4-FFF2-40B4-BE49-F238E27FC236}">
                <a16:creationId xmlns:a16="http://schemas.microsoft.com/office/drawing/2014/main" id="{91F91EE0-AAAD-F08A-2407-38591B15E1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50" y="4929418"/>
            <a:ext cx="3101675" cy="165448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C2145AB0-12ED-B4D5-C3CD-CFC9487C4D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222" y="4929417"/>
            <a:ext cx="3204126" cy="165448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3" name="Picture 22" descr="A screenshot of a computer&#10;&#10;Description automatically generated">
            <a:extLst>
              <a:ext uri="{FF2B5EF4-FFF2-40B4-BE49-F238E27FC236}">
                <a16:creationId xmlns:a16="http://schemas.microsoft.com/office/drawing/2014/main" id="{F2FD2C00-31F1-E112-C341-3B8ADAAC0C7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650" y="4900465"/>
            <a:ext cx="3252170" cy="167480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7A1BD1A-67C5-5DD5-7B3A-76689D798D7B}"/>
              </a:ext>
            </a:extLst>
          </p:cNvPr>
          <p:cNvSpPr txBox="1"/>
          <p:nvPr/>
        </p:nvSpPr>
        <p:spPr>
          <a:xfrm>
            <a:off x="348535" y="4592688"/>
            <a:ext cx="31016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Railway system real world emulation </a:t>
            </a:r>
            <a:endParaRPr lang="en-SG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02DC35-A1DE-5CAD-ADC8-2EFC7D03EBD0}"/>
              </a:ext>
            </a:extLst>
          </p:cNvPr>
          <p:cNvSpPr txBox="1"/>
          <p:nvPr/>
        </p:nvSpPr>
        <p:spPr>
          <a:xfrm>
            <a:off x="3791807" y="4594522"/>
            <a:ext cx="32795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Railway HQ SCADA HMI System </a:t>
            </a:r>
            <a:endParaRPr lang="en-SG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6E04F1-EBA7-DBDC-C8EA-B4607656622C}"/>
              </a:ext>
            </a:extLst>
          </p:cNvPr>
          <p:cNvSpPr txBox="1"/>
          <p:nvPr/>
        </p:nvSpPr>
        <p:spPr>
          <a:xfrm>
            <a:off x="7364897" y="4541942"/>
            <a:ext cx="30328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Railway Train Operator HMI System </a:t>
            </a:r>
            <a:endParaRPr lang="en-SG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675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29FE5E3-ECF9-EA18-63A0-68309EB14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790" y="876693"/>
            <a:ext cx="4363562" cy="24545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Picture 6" descr="A computer network diagram with red lines and blue text&#10;&#10;Description automatically generated with medium confidence">
            <a:extLst>
              <a:ext uri="{FF2B5EF4-FFF2-40B4-BE49-F238E27FC236}">
                <a16:creationId xmlns:a16="http://schemas.microsoft.com/office/drawing/2014/main" id="{E37EACBE-D128-852F-DE82-B67FBFF93F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790" y="3526804"/>
            <a:ext cx="4363562" cy="245450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1A3DD3B-3084-888D-1298-53D8C57BB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89" y="859018"/>
            <a:ext cx="4661230" cy="305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96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EA28FB4-C69C-28C8-6F6D-871B07DD0014}"/>
              </a:ext>
            </a:extLst>
          </p:cNvPr>
          <p:cNvSpPr/>
          <p:nvPr/>
        </p:nvSpPr>
        <p:spPr>
          <a:xfrm>
            <a:off x="2569465" y="1300738"/>
            <a:ext cx="3018790" cy="22402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495D9-43AC-A3B4-70D7-90585F3818BF}"/>
              </a:ext>
            </a:extLst>
          </p:cNvPr>
          <p:cNvSpPr/>
          <p:nvPr/>
        </p:nvSpPr>
        <p:spPr>
          <a:xfrm>
            <a:off x="6612890" y="3614166"/>
            <a:ext cx="4273550" cy="14160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C7B7C0-EE5F-0B5A-8851-DB87484B6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601" y="4319035"/>
            <a:ext cx="304762" cy="30476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F1F04C-A86E-13A8-BD58-3F3AC632D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601" y="3931225"/>
            <a:ext cx="304762" cy="30476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C2B2D2-B19C-00D1-93AE-8747F88D216C}"/>
              </a:ext>
            </a:extLst>
          </p:cNvPr>
          <p:cNvSpPr txBox="1"/>
          <p:nvPr/>
        </p:nvSpPr>
        <p:spPr>
          <a:xfrm>
            <a:off x="7510363" y="3898940"/>
            <a:ext cx="2080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Train Speed Reset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B543D6-28E2-2A9C-DAEB-34B5F7C18AF0}"/>
              </a:ext>
            </a:extLst>
          </p:cNvPr>
          <p:cNvSpPr txBox="1"/>
          <p:nvPr/>
        </p:nvSpPr>
        <p:spPr>
          <a:xfrm>
            <a:off x="7510363" y="425446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rgbClr val="FF0000"/>
                </a:solidFill>
              </a:rPr>
              <a:t>Train Emergency Stop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307DB1-B956-6F07-5F6B-06D4F6E08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571" y="1432773"/>
            <a:ext cx="868658" cy="490981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C97FBD-6C8A-09C4-781A-E60B58264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4189" y="2106771"/>
            <a:ext cx="893040" cy="468625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EA8BBA-4227-C786-41C9-2990E8AF0A9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667" r="22053"/>
          <a:stretch/>
        </p:blipFill>
        <p:spPr>
          <a:xfrm>
            <a:off x="3145224" y="2779498"/>
            <a:ext cx="452005" cy="552381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4BA647-57F8-53D0-70DD-3F16D9E5B22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682" r="19960"/>
          <a:stretch/>
        </p:blipFill>
        <p:spPr>
          <a:xfrm>
            <a:off x="2728571" y="2779498"/>
            <a:ext cx="416653" cy="552381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D445A6-233B-2A14-D532-07136E095AA6}"/>
              </a:ext>
            </a:extLst>
          </p:cNvPr>
          <p:cNvSpPr txBox="1"/>
          <p:nvPr/>
        </p:nvSpPr>
        <p:spPr>
          <a:xfrm>
            <a:off x="3756335" y="1493597"/>
            <a:ext cx="1583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Train Sensor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C976BB-56CD-3D39-306E-F049C5EC9FEF}"/>
              </a:ext>
            </a:extLst>
          </p:cNvPr>
          <p:cNvSpPr txBox="1"/>
          <p:nvPr/>
        </p:nvSpPr>
        <p:spPr>
          <a:xfrm>
            <a:off x="3756334" y="2147973"/>
            <a:ext cx="1583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Train Station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7D2B1A-90A2-88AE-9A0B-229047ECE4E0}"/>
              </a:ext>
            </a:extLst>
          </p:cNvPr>
          <p:cNvSpPr txBox="1"/>
          <p:nvPr/>
        </p:nvSpPr>
        <p:spPr>
          <a:xfrm>
            <a:off x="3598209" y="2664043"/>
            <a:ext cx="2006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Railway Cross Signal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Green: Pass [off]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Red: Block [on]</a:t>
            </a:r>
            <a:endParaRPr lang="en-SG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286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69B3AB3C-63E8-E187-AAF7-C36A421DE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47" y="-282169"/>
            <a:ext cx="9536189" cy="53020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99424E6-FF55-85E4-AF84-68016952D7BB}"/>
              </a:ext>
            </a:extLst>
          </p:cNvPr>
          <p:cNvCxnSpPr>
            <a:cxnSpLocks/>
          </p:cNvCxnSpPr>
          <p:nvPr/>
        </p:nvCxnSpPr>
        <p:spPr>
          <a:xfrm>
            <a:off x="2296725" y="3429000"/>
            <a:ext cx="0" cy="6144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8D2E597-476C-D57B-A245-35F881ED336C}"/>
              </a:ext>
            </a:extLst>
          </p:cNvPr>
          <p:cNvCxnSpPr>
            <a:cxnSpLocks/>
          </p:cNvCxnSpPr>
          <p:nvPr/>
        </p:nvCxnSpPr>
        <p:spPr>
          <a:xfrm flipV="1">
            <a:off x="3223593" y="3429000"/>
            <a:ext cx="0" cy="6144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08763730-247D-929F-0E49-9D30D954DB13}"/>
              </a:ext>
            </a:extLst>
          </p:cNvPr>
          <p:cNvSpPr txBox="1"/>
          <p:nvPr/>
        </p:nvSpPr>
        <p:spPr>
          <a:xfrm>
            <a:off x="828067" y="3564277"/>
            <a:ext cx="14971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Real work sensor data</a:t>
            </a:r>
            <a:endParaRPr lang="en-SG" sz="11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DDB051B-5517-B535-96D1-BA9DCF2003B5}"/>
              </a:ext>
            </a:extLst>
          </p:cNvPr>
          <p:cNvSpPr txBox="1"/>
          <p:nvPr/>
        </p:nvSpPr>
        <p:spPr>
          <a:xfrm>
            <a:off x="3223593" y="3583676"/>
            <a:ext cx="14971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PCL coil output data</a:t>
            </a:r>
            <a:endParaRPr lang="en-SG" sz="1100" dirty="0"/>
          </a:p>
        </p:txBody>
      </p:sp>
      <p:sp>
        <p:nvSpPr>
          <p:cNvPr id="64" name="Cylinder 63">
            <a:extLst>
              <a:ext uri="{FF2B5EF4-FFF2-40B4-BE49-F238E27FC236}">
                <a16:creationId xmlns:a16="http://schemas.microsoft.com/office/drawing/2014/main" id="{513B64FF-E316-7979-D6C1-E2293A255E23}"/>
              </a:ext>
            </a:extLst>
          </p:cNvPr>
          <p:cNvSpPr/>
          <p:nvPr/>
        </p:nvSpPr>
        <p:spPr>
          <a:xfrm>
            <a:off x="2088330" y="4065882"/>
            <a:ext cx="1200834" cy="41864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Database</a:t>
            </a:r>
            <a:endParaRPr lang="en-SG" sz="1400" b="1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D64263F-18D8-B0E1-F418-E66108A1D784}"/>
              </a:ext>
            </a:extLst>
          </p:cNvPr>
          <p:cNvCxnSpPr>
            <a:cxnSpLocks/>
          </p:cNvCxnSpPr>
          <p:nvPr/>
        </p:nvCxnSpPr>
        <p:spPr>
          <a:xfrm>
            <a:off x="3289158" y="4913001"/>
            <a:ext cx="128284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2B946BE7-3DAB-5E1F-0DED-46C5DAD914EF}"/>
              </a:ext>
            </a:extLst>
          </p:cNvPr>
          <p:cNvSpPr/>
          <p:nvPr/>
        </p:nvSpPr>
        <p:spPr>
          <a:xfrm>
            <a:off x="2088330" y="4804212"/>
            <a:ext cx="1200828" cy="416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Communication manager </a:t>
            </a:r>
            <a:endParaRPr lang="en-SG" sz="1200" dirty="0"/>
          </a:p>
        </p:txBody>
      </p:sp>
      <p:sp>
        <p:nvSpPr>
          <p:cNvPr id="67" name="Arrow: Up-Down 66">
            <a:extLst>
              <a:ext uri="{FF2B5EF4-FFF2-40B4-BE49-F238E27FC236}">
                <a16:creationId xmlns:a16="http://schemas.microsoft.com/office/drawing/2014/main" id="{A6B76913-2A02-5219-ABDC-82A825D70420}"/>
              </a:ext>
            </a:extLst>
          </p:cNvPr>
          <p:cNvSpPr/>
          <p:nvPr/>
        </p:nvSpPr>
        <p:spPr>
          <a:xfrm>
            <a:off x="2566930" y="4484523"/>
            <a:ext cx="198299" cy="31968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0" name="Picture 69" descr="A computer screen shot of a device&#10;&#10;Description automatically generated with low confidence">
            <a:extLst>
              <a:ext uri="{FF2B5EF4-FFF2-40B4-BE49-F238E27FC236}">
                <a16:creationId xmlns:a16="http://schemas.microsoft.com/office/drawing/2014/main" id="{D71D8DA8-CC22-83DE-F241-F716B529A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781" y="4804212"/>
            <a:ext cx="1593834" cy="82802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809F6423-57B2-ABB8-77D1-9121CD4054F4}"/>
              </a:ext>
            </a:extLst>
          </p:cNvPr>
          <p:cNvSpPr txBox="1"/>
          <p:nvPr/>
        </p:nvSpPr>
        <p:spPr>
          <a:xfrm>
            <a:off x="3426348" y="4639719"/>
            <a:ext cx="12008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PCL input data</a:t>
            </a:r>
            <a:endParaRPr lang="en-SG" sz="110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448E405-2E54-560B-4102-77ACC1FE0BD2}"/>
              </a:ext>
            </a:extLst>
          </p:cNvPr>
          <p:cNvCxnSpPr>
            <a:cxnSpLocks/>
          </p:cNvCxnSpPr>
          <p:nvPr/>
        </p:nvCxnSpPr>
        <p:spPr>
          <a:xfrm flipH="1">
            <a:off x="3289158" y="5120182"/>
            <a:ext cx="128284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62E4869-EE66-D734-D721-76197B998F56}"/>
              </a:ext>
            </a:extLst>
          </p:cNvPr>
          <p:cNvSpPr txBox="1"/>
          <p:nvPr/>
        </p:nvSpPr>
        <p:spPr>
          <a:xfrm>
            <a:off x="3366291" y="4881549"/>
            <a:ext cx="14971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PCL coil output data</a:t>
            </a:r>
            <a:endParaRPr lang="en-SG" sz="110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900A1CA-DFD2-75DD-987D-55B0436B0F0E}"/>
              </a:ext>
            </a:extLst>
          </p:cNvPr>
          <p:cNvCxnSpPr>
            <a:cxnSpLocks/>
          </p:cNvCxnSpPr>
          <p:nvPr/>
        </p:nvCxnSpPr>
        <p:spPr>
          <a:xfrm>
            <a:off x="6314615" y="5009621"/>
            <a:ext cx="123193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104AA528-64A0-268B-D60C-CC83F851335A}"/>
              </a:ext>
            </a:extLst>
          </p:cNvPr>
          <p:cNvSpPr txBox="1"/>
          <p:nvPr/>
        </p:nvSpPr>
        <p:spPr>
          <a:xfrm>
            <a:off x="6468277" y="4673407"/>
            <a:ext cx="12008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ModBus</a:t>
            </a:r>
            <a:r>
              <a:rPr lang="en-US" sz="1100" dirty="0"/>
              <a:t> TCP</a:t>
            </a:r>
            <a:endParaRPr lang="en-SG" sz="1100" dirty="0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65101916-69F2-D39F-2C46-829C2AE14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216" y="4772050"/>
            <a:ext cx="2842926" cy="1391379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E3849F7E-DF0B-2B27-D43E-68F559085493}"/>
              </a:ext>
            </a:extLst>
          </p:cNvPr>
          <p:cNvSpPr txBox="1"/>
          <p:nvPr/>
        </p:nvSpPr>
        <p:spPr>
          <a:xfrm>
            <a:off x="4720781" y="4452857"/>
            <a:ext cx="19116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SG" sz="1400" b="1" i="0" dirty="0">
                <a:solidFill>
                  <a:srgbClr val="000000"/>
                </a:solidFill>
                <a:effectLst/>
              </a:rPr>
              <a:t>PLC simulator VM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C79C244-1C46-E2AE-4B8A-F5DA8A8DA990}"/>
              </a:ext>
            </a:extLst>
          </p:cNvPr>
          <p:cNvSpPr txBox="1"/>
          <p:nvPr/>
        </p:nvSpPr>
        <p:spPr>
          <a:xfrm>
            <a:off x="7669105" y="4491024"/>
            <a:ext cx="27457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1400" b="1" i="0" dirty="0">
                <a:solidFill>
                  <a:srgbClr val="000000"/>
                </a:solidFill>
                <a:effectLst/>
              </a:rPr>
              <a:t>SCADA HMI data Visualization </a:t>
            </a:r>
            <a:endParaRPr lang="en-SG" sz="1400" b="1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87" name="Picture 86" descr="A computer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2045080-E7EA-9B65-FEBD-11E5B98937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06"/>
          <a:stretch/>
        </p:blipFill>
        <p:spPr>
          <a:xfrm>
            <a:off x="7647081" y="2093206"/>
            <a:ext cx="3900561" cy="2132647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23810D1F-BE91-F086-89B1-665193FCB4A6}"/>
              </a:ext>
            </a:extLst>
          </p:cNvPr>
          <p:cNvSpPr/>
          <p:nvPr/>
        </p:nvSpPr>
        <p:spPr>
          <a:xfrm>
            <a:off x="7700216" y="3736235"/>
            <a:ext cx="1102261" cy="2810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02E113B-6431-864F-D7E8-EAEBDBDBC375}"/>
              </a:ext>
            </a:extLst>
          </p:cNvPr>
          <p:cNvCxnSpPr/>
          <p:nvPr/>
        </p:nvCxnSpPr>
        <p:spPr>
          <a:xfrm flipV="1">
            <a:off x="9397388" y="4275202"/>
            <a:ext cx="0" cy="215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7754923C-E493-7A2D-5711-FF23F7CC8452}"/>
              </a:ext>
            </a:extLst>
          </p:cNvPr>
          <p:cNvSpPr txBox="1"/>
          <p:nvPr/>
        </p:nvSpPr>
        <p:spPr>
          <a:xfrm>
            <a:off x="7647081" y="1736080"/>
            <a:ext cx="27457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1400" b="1" i="0" dirty="0">
                <a:solidFill>
                  <a:srgbClr val="000000"/>
                </a:solidFill>
                <a:effectLst/>
              </a:rPr>
              <a:t>Metro Control HMI</a:t>
            </a:r>
            <a:endParaRPr lang="en-SG" sz="1400" b="1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1767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, line, technical drawing, plan&#10;&#10;Description automatically generated">
            <a:extLst>
              <a:ext uri="{FF2B5EF4-FFF2-40B4-BE49-F238E27FC236}">
                <a16:creationId xmlns:a16="http://schemas.microsoft.com/office/drawing/2014/main" id="{B7E1B1BF-E455-7751-7F30-050D23B3A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87" y="915041"/>
            <a:ext cx="10171483" cy="43840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C3E977-5B9D-CE12-A2B4-61E872D0B14E}"/>
              </a:ext>
            </a:extLst>
          </p:cNvPr>
          <p:cNvSpPr txBox="1"/>
          <p:nvPr/>
        </p:nvSpPr>
        <p:spPr>
          <a:xfrm>
            <a:off x="1070961" y="1707869"/>
            <a:ext cx="1044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Signal Trigger on sensor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DFEA97-1577-BF20-CB93-22DD764ACE6C}"/>
              </a:ext>
            </a:extLst>
          </p:cNvPr>
          <p:cNvSpPr txBox="1"/>
          <p:nvPr/>
        </p:nvSpPr>
        <p:spPr>
          <a:xfrm>
            <a:off x="1070960" y="2967335"/>
            <a:ext cx="1044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Signal Trigger off sensor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497FAA-BF2C-463B-6D69-4AD90A0989F9}"/>
              </a:ext>
            </a:extLst>
          </p:cNvPr>
          <p:cNvSpPr txBox="1"/>
          <p:nvPr/>
        </p:nvSpPr>
        <p:spPr>
          <a:xfrm>
            <a:off x="8836016" y="1762686"/>
            <a:ext cx="1044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Railway control signal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E0E749-3747-25AE-9562-2C94CF0C8BE0}"/>
              </a:ext>
            </a:extLst>
          </p:cNvPr>
          <p:cNvSpPr txBox="1"/>
          <p:nvPr/>
        </p:nvSpPr>
        <p:spPr>
          <a:xfrm>
            <a:off x="2370840" y="915041"/>
            <a:ext cx="5197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/>
              <a:t>Use PLC to create a T Flip – Flop latching relay with signal trigger on has high priority  </a:t>
            </a:r>
          </a:p>
        </p:txBody>
      </p:sp>
    </p:spTree>
    <p:extLst>
      <p:ext uri="{BB962C8B-B14F-4D97-AF65-F5344CB8AC3E}">
        <p14:creationId xmlns:p14="http://schemas.microsoft.com/office/powerpoint/2010/main" val="880892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168F1B-0084-9D8B-A3EA-7F8970EFDA7A}"/>
              </a:ext>
            </a:extLst>
          </p:cNvPr>
          <p:cNvSpPr txBox="1"/>
          <p:nvPr/>
        </p:nvSpPr>
        <p:spPr>
          <a:xfrm>
            <a:off x="0" y="-12557"/>
            <a:ext cx="12191999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SG" sz="2400" dirty="0">
                <a:solidFill>
                  <a:schemeClr val="bg1"/>
                </a:solidFill>
              </a:rPr>
              <a:t>Railway System Emulator [ Program workflow diagram]  </a:t>
            </a:r>
            <a:endParaRPr lang="en-SG" sz="2400" dirty="0">
              <a:solidFill>
                <a:srgbClr val="FF0000"/>
              </a:solidFill>
            </a:endParaRPr>
          </a:p>
        </p:txBody>
      </p:sp>
      <p:pic>
        <p:nvPicPr>
          <p:cNvPr id="5" name="Picture 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FFF30526-4225-DDA5-4385-3819BFBEE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245" y="53310"/>
            <a:ext cx="1598494" cy="3482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1553EA-CE9D-9089-E809-4A7C902431DC}"/>
              </a:ext>
            </a:extLst>
          </p:cNvPr>
          <p:cNvSpPr/>
          <p:nvPr/>
        </p:nvSpPr>
        <p:spPr>
          <a:xfrm>
            <a:off x="1577434" y="1076663"/>
            <a:ext cx="1098033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Program start </a:t>
            </a:r>
            <a:endParaRPr lang="en-SG" sz="12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9B9D09-68A7-EFE1-CCB7-F1A1FDD427AF}"/>
              </a:ext>
            </a:extLst>
          </p:cNvPr>
          <p:cNvCxnSpPr>
            <a:cxnSpLocks/>
          </p:cNvCxnSpPr>
          <p:nvPr/>
        </p:nvCxnSpPr>
        <p:spPr>
          <a:xfrm>
            <a:off x="2126450" y="1423580"/>
            <a:ext cx="0" cy="30362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F38A079-6386-9435-5389-171E25CDD37A}"/>
              </a:ext>
            </a:extLst>
          </p:cNvPr>
          <p:cNvSpPr/>
          <p:nvPr/>
        </p:nvSpPr>
        <p:spPr>
          <a:xfrm>
            <a:off x="1577434" y="1757350"/>
            <a:ext cx="1515721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Loading config files</a:t>
            </a:r>
            <a:endParaRPr lang="en-SG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5352DB-DF01-EF4A-79C1-CF8306757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6243" y="1076663"/>
            <a:ext cx="324555" cy="3720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D0624A-811D-CBC9-2E02-2032F0411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509" y="1076663"/>
            <a:ext cx="324555" cy="3720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EA15CC-BAC5-50F2-9793-99DECEC91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1677" y="1051576"/>
            <a:ext cx="324555" cy="372004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E3A6FB0-9935-35E1-7EC8-ECAB260AC94A}"/>
              </a:ext>
            </a:extLst>
          </p:cNvPr>
          <p:cNvCxnSpPr>
            <a:stCxn id="10" idx="2"/>
          </p:cNvCxnSpPr>
          <p:nvPr/>
        </p:nvCxnSpPr>
        <p:spPr>
          <a:xfrm rot="5400000">
            <a:off x="3241497" y="1300325"/>
            <a:ext cx="308683" cy="6053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8BEFD6C-93EE-749F-7658-1108B72A3E75}"/>
              </a:ext>
            </a:extLst>
          </p:cNvPr>
          <p:cNvSpPr txBox="1"/>
          <p:nvPr/>
        </p:nvSpPr>
        <p:spPr>
          <a:xfrm>
            <a:off x="2903889" y="873970"/>
            <a:ext cx="98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Program system config file</a:t>
            </a:r>
            <a:endParaRPr lang="en-SG" sz="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1BA423-2564-C569-68D9-CD68D9CD2630}"/>
              </a:ext>
            </a:extLst>
          </p:cNvPr>
          <p:cNvSpPr txBox="1"/>
          <p:nvPr/>
        </p:nvSpPr>
        <p:spPr>
          <a:xfrm>
            <a:off x="3940792" y="866910"/>
            <a:ext cx="98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Station config file</a:t>
            </a:r>
            <a:endParaRPr lang="en-SG" sz="9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D56673-73C3-ED31-99A8-6C96237C3295}"/>
              </a:ext>
            </a:extLst>
          </p:cNvPr>
          <p:cNvSpPr txBox="1"/>
          <p:nvPr/>
        </p:nvSpPr>
        <p:spPr>
          <a:xfrm>
            <a:off x="4721574" y="866910"/>
            <a:ext cx="98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Scenario config file</a:t>
            </a:r>
            <a:endParaRPr lang="en-SG" sz="900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0C2D29B-D70E-E082-4DCE-AE322E08AC7D}"/>
              </a:ext>
            </a:extLst>
          </p:cNvPr>
          <p:cNvCxnSpPr>
            <a:stCxn id="11" idx="2"/>
            <a:endCxn id="9" idx="3"/>
          </p:cNvCxnSpPr>
          <p:nvPr/>
        </p:nvCxnSpPr>
        <p:spPr>
          <a:xfrm rot="5400000">
            <a:off x="3501900" y="1039922"/>
            <a:ext cx="482142" cy="12996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EF708DA4-3E1F-810C-76FA-1177CCA85348}"/>
              </a:ext>
            </a:extLst>
          </p:cNvPr>
          <p:cNvCxnSpPr>
            <a:stCxn id="12" idx="2"/>
            <a:endCxn id="9" idx="3"/>
          </p:cNvCxnSpPr>
          <p:nvPr/>
        </p:nvCxnSpPr>
        <p:spPr>
          <a:xfrm rot="5400000">
            <a:off x="3763212" y="753523"/>
            <a:ext cx="680687" cy="20208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21D7EA0-095D-202F-1FFF-A3C5CEC63E32}"/>
              </a:ext>
            </a:extLst>
          </p:cNvPr>
          <p:cNvCxnSpPr>
            <a:cxnSpLocks/>
          </p:cNvCxnSpPr>
          <p:nvPr/>
        </p:nvCxnSpPr>
        <p:spPr>
          <a:xfrm>
            <a:off x="2126450" y="2104267"/>
            <a:ext cx="0" cy="30362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91162E7-0416-28EA-979C-FD3B1BF6BF90}"/>
              </a:ext>
            </a:extLst>
          </p:cNvPr>
          <p:cNvSpPr/>
          <p:nvPr/>
        </p:nvSpPr>
        <p:spPr>
          <a:xfrm>
            <a:off x="1578401" y="2451184"/>
            <a:ext cx="1098033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Init main UI (main thread)</a:t>
            </a:r>
            <a:endParaRPr lang="en-SG" sz="1200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0D607DA-3A1E-3F69-5680-B5CC73CE11E1}"/>
              </a:ext>
            </a:extLst>
          </p:cNvPr>
          <p:cNvSpPr/>
          <p:nvPr/>
        </p:nvSpPr>
        <p:spPr>
          <a:xfrm>
            <a:off x="4230509" y="2451184"/>
            <a:ext cx="1573657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Init PLC request handler  (sub thread )</a:t>
            </a:r>
            <a:endParaRPr lang="en-SG" sz="1200" b="1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814A09E0-2623-2BE5-4E25-87A121360FFD}"/>
              </a:ext>
            </a:extLst>
          </p:cNvPr>
          <p:cNvCxnSpPr>
            <a:cxnSpLocks/>
          </p:cNvCxnSpPr>
          <p:nvPr/>
        </p:nvCxnSpPr>
        <p:spPr>
          <a:xfrm>
            <a:off x="2145764" y="2239492"/>
            <a:ext cx="3001747" cy="201854"/>
          </a:xfrm>
          <a:prstGeom prst="bentConnector2">
            <a:avLst/>
          </a:prstGeom>
          <a:ln w="19050"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A27B4C-9716-1645-7F32-1C1ABFDB553A}"/>
              </a:ext>
            </a:extLst>
          </p:cNvPr>
          <p:cNvCxnSpPr>
            <a:cxnSpLocks/>
          </p:cNvCxnSpPr>
          <p:nvPr/>
        </p:nvCxnSpPr>
        <p:spPr>
          <a:xfrm>
            <a:off x="2412200" y="2798101"/>
            <a:ext cx="0" cy="30362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FD232A68-079C-8ECA-42F0-216EFF822FB7}"/>
              </a:ext>
            </a:extLst>
          </p:cNvPr>
          <p:cNvSpPr/>
          <p:nvPr/>
        </p:nvSpPr>
        <p:spPr>
          <a:xfrm>
            <a:off x="2154583" y="3141815"/>
            <a:ext cx="1381655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UI data controller (map manager) </a:t>
            </a:r>
            <a:endParaRPr lang="en-SG" sz="1200" b="1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1A1A77F-6B3B-0464-B598-06728CE6BED0}"/>
              </a:ext>
            </a:extLst>
          </p:cNvPr>
          <p:cNvCxnSpPr>
            <a:cxnSpLocks/>
          </p:cNvCxnSpPr>
          <p:nvPr/>
        </p:nvCxnSpPr>
        <p:spPr>
          <a:xfrm>
            <a:off x="2050250" y="2825241"/>
            <a:ext cx="0" cy="952755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7CD8CA3-37E5-0265-27B2-FE09068017A2}"/>
              </a:ext>
            </a:extLst>
          </p:cNvPr>
          <p:cNvSpPr/>
          <p:nvPr/>
        </p:nvSpPr>
        <p:spPr>
          <a:xfrm>
            <a:off x="1947708" y="3787801"/>
            <a:ext cx="928984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Display UI map panel </a:t>
            </a:r>
            <a:endParaRPr lang="en-SG" sz="1200" b="1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D2C0BE-7094-4F94-31D3-B11FF35BCCDD}"/>
              </a:ext>
            </a:extLst>
          </p:cNvPr>
          <p:cNvCxnSpPr>
            <a:cxnSpLocks/>
          </p:cNvCxnSpPr>
          <p:nvPr/>
        </p:nvCxnSpPr>
        <p:spPr>
          <a:xfrm>
            <a:off x="1716875" y="2825241"/>
            <a:ext cx="0" cy="1542605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34BFFE4D-F326-5EBC-6D8F-4D80DC5DB09D}"/>
              </a:ext>
            </a:extLst>
          </p:cNvPr>
          <p:cNvSpPr/>
          <p:nvPr/>
        </p:nvSpPr>
        <p:spPr>
          <a:xfrm>
            <a:off x="1585757" y="4404511"/>
            <a:ext cx="1089707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Train power control panels </a:t>
            </a:r>
            <a:endParaRPr lang="en-SG" sz="1200" b="1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CF374E1-DB81-D93C-CDC1-335ECE32A651}"/>
              </a:ext>
            </a:extLst>
          </p:cNvPr>
          <p:cNvSpPr/>
          <p:nvPr/>
        </p:nvSpPr>
        <p:spPr>
          <a:xfrm>
            <a:off x="1974904" y="5015968"/>
            <a:ext cx="996895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Display UI refresh loop</a:t>
            </a:r>
            <a:endParaRPr lang="en-SG" sz="1200" b="1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9808142-466E-522B-F7B4-1340B98D1660}"/>
              </a:ext>
            </a:extLst>
          </p:cNvPr>
          <p:cNvCxnSpPr>
            <a:cxnSpLocks/>
          </p:cNvCxnSpPr>
          <p:nvPr/>
        </p:nvCxnSpPr>
        <p:spPr>
          <a:xfrm>
            <a:off x="2842940" y="4134718"/>
            <a:ext cx="2470" cy="88125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9492DD69-134C-9BC0-ACC6-6DD07878159A}"/>
              </a:ext>
            </a:extLst>
          </p:cNvPr>
          <p:cNvCxnSpPr>
            <a:cxnSpLocks/>
            <a:endCxn id="42" idx="3"/>
          </p:cNvCxnSpPr>
          <p:nvPr/>
        </p:nvCxnSpPr>
        <p:spPr>
          <a:xfrm rot="5400000">
            <a:off x="2289138" y="4211489"/>
            <a:ext cx="1660600" cy="2952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3C171D0-B13A-9FF6-49D6-437C3DD4B074}"/>
              </a:ext>
            </a:extLst>
          </p:cNvPr>
          <p:cNvSpPr txBox="1"/>
          <p:nvPr/>
        </p:nvSpPr>
        <p:spPr>
          <a:xfrm>
            <a:off x="3012532" y="4636666"/>
            <a:ext cx="97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Components state data </a:t>
            </a:r>
            <a:endParaRPr lang="en-SG" sz="900" dirty="0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E05B12D-DD5C-5AF9-8F27-D0BA2F3D49E4}"/>
              </a:ext>
            </a:extLst>
          </p:cNvPr>
          <p:cNvCxnSpPr>
            <a:cxnSpLocks/>
            <a:stCxn id="91" idx="1"/>
            <a:endCxn id="42" idx="1"/>
          </p:cNvCxnSpPr>
          <p:nvPr/>
        </p:nvCxnSpPr>
        <p:spPr>
          <a:xfrm rot="10800000">
            <a:off x="1974904" y="5189427"/>
            <a:ext cx="6860" cy="591910"/>
          </a:xfrm>
          <a:prstGeom prst="bentConnector3">
            <a:avLst>
              <a:gd name="adj1" fmla="val 3432362"/>
            </a:avLst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2A70CD72-6F28-A9F0-76AA-83AB23E8C07D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2675464" y="3547428"/>
            <a:ext cx="417691" cy="10305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B071DA5-FA11-C016-0978-0D81C776FBA5}"/>
              </a:ext>
            </a:extLst>
          </p:cNvPr>
          <p:cNvSpPr txBox="1"/>
          <p:nvPr/>
        </p:nvSpPr>
        <p:spPr>
          <a:xfrm>
            <a:off x="2816479" y="3633116"/>
            <a:ext cx="70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Control event</a:t>
            </a:r>
            <a:endParaRPr lang="en-SG" sz="9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5CABA0D-9D2F-485D-68E9-051A8731C2D6}"/>
              </a:ext>
            </a:extLst>
          </p:cNvPr>
          <p:cNvSpPr/>
          <p:nvPr/>
        </p:nvSpPr>
        <p:spPr>
          <a:xfrm>
            <a:off x="4030746" y="3101721"/>
            <a:ext cx="1381655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PLC data controller (data manager) </a:t>
            </a:r>
            <a:endParaRPr lang="en-SG" sz="1200" b="1" dirty="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A64919E-3833-3968-2C62-33E085747340}"/>
              </a:ext>
            </a:extLst>
          </p:cNvPr>
          <p:cNvCxnSpPr>
            <a:cxnSpLocks/>
          </p:cNvCxnSpPr>
          <p:nvPr/>
        </p:nvCxnSpPr>
        <p:spPr>
          <a:xfrm>
            <a:off x="4555064" y="2825241"/>
            <a:ext cx="0" cy="303620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DCC1F01-8A4C-4F40-0683-40D12643817D}"/>
              </a:ext>
            </a:extLst>
          </p:cNvPr>
          <p:cNvCxnSpPr>
            <a:cxnSpLocks/>
          </p:cNvCxnSpPr>
          <p:nvPr/>
        </p:nvCxnSpPr>
        <p:spPr>
          <a:xfrm>
            <a:off x="3568773" y="3160865"/>
            <a:ext cx="4429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6D30C18-DE05-7760-C6CC-385003244263}"/>
              </a:ext>
            </a:extLst>
          </p:cNvPr>
          <p:cNvSpPr txBox="1"/>
          <p:nvPr/>
        </p:nvSpPr>
        <p:spPr>
          <a:xfrm>
            <a:off x="3434202" y="2752436"/>
            <a:ext cx="85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Holding register data</a:t>
            </a:r>
            <a:endParaRPr lang="en-SG" sz="900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7A9A20D-3CDD-CCB9-D0D1-06BE811D0BA7}"/>
              </a:ext>
            </a:extLst>
          </p:cNvPr>
          <p:cNvCxnSpPr>
            <a:cxnSpLocks/>
          </p:cNvCxnSpPr>
          <p:nvPr/>
        </p:nvCxnSpPr>
        <p:spPr>
          <a:xfrm flipH="1">
            <a:off x="3601990" y="3391768"/>
            <a:ext cx="3764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F94A045-C6C0-3A2D-7749-696569897326}"/>
              </a:ext>
            </a:extLst>
          </p:cNvPr>
          <p:cNvSpPr txBox="1"/>
          <p:nvPr/>
        </p:nvSpPr>
        <p:spPr>
          <a:xfrm>
            <a:off x="3455878" y="3448046"/>
            <a:ext cx="85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Coil state change data</a:t>
            </a:r>
            <a:endParaRPr lang="en-SG" sz="900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EF988A3-E6B8-7B20-E1BE-FB9DFBDEDEA4}"/>
              </a:ext>
            </a:extLst>
          </p:cNvPr>
          <p:cNvCxnSpPr>
            <a:cxnSpLocks/>
          </p:cNvCxnSpPr>
          <p:nvPr/>
        </p:nvCxnSpPr>
        <p:spPr>
          <a:xfrm>
            <a:off x="5631389" y="2818148"/>
            <a:ext cx="0" cy="1143111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3FB41436-8C1C-D664-1591-D3192C58AB3E}"/>
              </a:ext>
            </a:extLst>
          </p:cNvPr>
          <p:cNvSpPr/>
          <p:nvPr/>
        </p:nvSpPr>
        <p:spPr>
          <a:xfrm>
            <a:off x="4714344" y="3961259"/>
            <a:ext cx="1381655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PLC Connector (UDP server)</a:t>
            </a:r>
            <a:endParaRPr lang="en-SG" sz="1200" b="1" dirty="0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60FCC65-490E-8AD7-7CAA-280B2F21497C}"/>
              </a:ext>
            </a:extLst>
          </p:cNvPr>
          <p:cNvCxnSpPr/>
          <p:nvPr/>
        </p:nvCxnSpPr>
        <p:spPr>
          <a:xfrm>
            <a:off x="4924689" y="3448046"/>
            <a:ext cx="0" cy="51321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AAC8D10-BF53-A818-F599-FC0E7099407C}"/>
              </a:ext>
            </a:extLst>
          </p:cNvPr>
          <p:cNvSpPr txBox="1"/>
          <p:nvPr/>
        </p:nvSpPr>
        <p:spPr>
          <a:xfrm>
            <a:off x="4902813" y="3495204"/>
            <a:ext cx="73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PLC state data</a:t>
            </a:r>
            <a:endParaRPr lang="en-SG" sz="900" dirty="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A038507-28F1-3735-D3FF-0F754CF767F6}"/>
              </a:ext>
            </a:extLst>
          </p:cNvPr>
          <p:cNvCxnSpPr/>
          <p:nvPr/>
        </p:nvCxnSpPr>
        <p:spPr>
          <a:xfrm>
            <a:off x="6551087" y="660552"/>
            <a:ext cx="0" cy="500062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B924238B-68DC-A4FF-5A1E-C87B6A91D42A}"/>
              </a:ext>
            </a:extLst>
          </p:cNvPr>
          <p:cNvSpPr txBox="1"/>
          <p:nvPr/>
        </p:nvSpPr>
        <p:spPr>
          <a:xfrm>
            <a:off x="6194375" y="721031"/>
            <a:ext cx="983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Network </a:t>
            </a:r>
            <a:endParaRPr lang="en-SG" sz="1400" b="1" dirty="0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CB71CB2-3C19-B958-FE86-24D444325C87}"/>
              </a:ext>
            </a:extLst>
          </p:cNvPr>
          <p:cNvCxnSpPr>
            <a:stCxn id="68" idx="3"/>
          </p:cNvCxnSpPr>
          <p:nvPr/>
        </p:nvCxnSpPr>
        <p:spPr>
          <a:xfrm flipV="1">
            <a:off x="6095999" y="3596543"/>
            <a:ext cx="1181101" cy="5381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8075E1F-3A6E-73F7-5D88-EFC9857CE208}"/>
              </a:ext>
            </a:extLst>
          </p:cNvPr>
          <p:cNvCxnSpPr>
            <a:cxnSpLocks/>
          </p:cNvCxnSpPr>
          <p:nvPr/>
        </p:nvCxnSpPr>
        <p:spPr>
          <a:xfrm>
            <a:off x="6117875" y="4176243"/>
            <a:ext cx="132423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FC58F0A-123D-3CB8-8E6C-3336F796E3D3}"/>
              </a:ext>
            </a:extLst>
          </p:cNvPr>
          <p:cNvCxnSpPr>
            <a:cxnSpLocks/>
          </p:cNvCxnSpPr>
          <p:nvPr/>
        </p:nvCxnSpPr>
        <p:spPr>
          <a:xfrm>
            <a:off x="6095999" y="4238272"/>
            <a:ext cx="1169118" cy="5131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417BD74-E749-9473-2B4B-038ADAB90EA6}"/>
              </a:ext>
            </a:extLst>
          </p:cNvPr>
          <p:cNvSpPr/>
          <p:nvPr/>
        </p:nvSpPr>
        <p:spPr>
          <a:xfrm>
            <a:off x="7442112" y="3429000"/>
            <a:ext cx="1098033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Other PLC modules  </a:t>
            </a:r>
            <a:endParaRPr lang="en-SG" sz="1200" b="1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A835A89-E880-BCBE-F9C0-3DB01D308C23}"/>
              </a:ext>
            </a:extLst>
          </p:cNvPr>
          <p:cNvSpPr/>
          <p:nvPr/>
        </p:nvSpPr>
        <p:spPr>
          <a:xfrm>
            <a:off x="7470785" y="3998209"/>
            <a:ext cx="1098033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Other PLC modules  </a:t>
            </a:r>
            <a:endParaRPr lang="en-SG" sz="1200" b="1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3A9551B-21D5-CB88-F25D-E5A9AB1CCDAA}"/>
              </a:ext>
            </a:extLst>
          </p:cNvPr>
          <p:cNvSpPr/>
          <p:nvPr/>
        </p:nvSpPr>
        <p:spPr>
          <a:xfrm>
            <a:off x="7470785" y="4647873"/>
            <a:ext cx="1098033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Other PLC modules  </a:t>
            </a:r>
            <a:endParaRPr lang="en-SG" sz="1200" b="1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3A31CB3-74F0-C794-EFD7-B953B23A718D}"/>
              </a:ext>
            </a:extLst>
          </p:cNvPr>
          <p:cNvSpPr txBox="1"/>
          <p:nvPr/>
        </p:nvSpPr>
        <p:spPr>
          <a:xfrm>
            <a:off x="6188611" y="2965827"/>
            <a:ext cx="851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Use UDP to simulate the real-word electrical system wires connection </a:t>
            </a:r>
            <a:endParaRPr lang="en-SG" sz="900" dirty="0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199D3DA-CE13-F347-19B2-03BD12BD26AA}"/>
              </a:ext>
            </a:extLst>
          </p:cNvPr>
          <p:cNvCxnSpPr>
            <a:cxnSpLocks/>
          </p:cNvCxnSpPr>
          <p:nvPr/>
        </p:nvCxnSpPr>
        <p:spPr>
          <a:xfrm>
            <a:off x="2473351" y="5357557"/>
            <a:ext cx="0" cy="22324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1DD6BD71-4BA9-29FB-32E6-3FF5A28159CF}"/>
              </a:ext>
            </a:extLst>
          </p:cNvPr>
          <p:cNvSpPr/>
          <p:nvPr/>
        </p:nvSpPr>
        <p:spPr>
          <a:xfrm>
            <a:off x="1981764" y="5607878"/>
            <a:ext cx="1669430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System auto controller ( if test mode )</a:t>
            </a:r>
            <a:endParaRPr lang="en-SG" sz="1200" b="1" dirty="0"/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399F8DBE-E71E-45B0-C7BA-581E3906C729}"/>
              </a:ext>
            </a:extLst>
          </p:cNvPr>
          <p:cNvCxnSpPr>
            <a:cxnSpLocks/>
            <a:endCxn id="91" idx="3"/>
          </p:cNvCxnSpPr>
          <p:nvPr/>
        </p:nvCxnSpPr>
        <p:spPr>
          <a:xfrm rot="5400000">
            <a:off x="2793179" y="4335893"/>
            <a:ext cx="2303459" cy="5874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05C4E519-7DAE-0EF3-9F46-A371208D9689}"/>
              </a:ext>
            </a:extLst>
          </p:cNvPr>
          <p:cNvSpPr txBox="1"/>
          <p:nvPr/>
        </p:nvSpPr>
        <p:spPr>
          <a:xfrm>
            <a:off x="3853534" y="5015968"/>
            <a:ext cx="10258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All Plc connection and data update state</a:t>
            </a:r>
            <a:endParaRPr lang="en-SG" sz="900" dirty="0"/>
          </a:p>
        </p:txBody>
      </p:sp>
    </p:spTree>
    <p:extLst>
      <p:ext uri="{BB962C8B-B14F-4D97-AF65-F5344CB8AC3E}">
        <p14:creationId xmlns:p14="http://schemas.microsoft.com/office/powerpoint/2010/main" val="1293274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creen shot of a computer scheme&#10;&#10;Description automatically generated">
            <a:extLst>
              <a:ext uri="{FF2B5EF4-FFF2-40B4-BE49-F238E27FC236}">
                <a16:creationId xmlns:a16="http://schemas.microsoft.com/office/drawing/2014/main" id="{893165AA-58B4-3D36-B377-97A9A64EF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152" y="1063005"/>
            <a:ext cx="9169304" cy="525207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CB3D098-07C7-10BA-ECE3-071E354C47AF}"/>
              </a:ext>
            </a:extLst>
          </p:cNvPr>
          <p:cNvCxnSpPr>
            <a:cxnSpLocks/>
          </p:cNvCxnSpPr>
          <p:nvPr/>
        </p:nvCxnSpPr>
        <p:spPr>
          <a:xfrm>
            <a:off x="5715000" y="817639"/>
            <a:ext cx="0" cy="11159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054190B-C4C6-430C-EBC7-D17605EE64B8}"/>
              </a:ext>
            </a:extLst>
          </p:cNvPr>
          <p:cNvSpPr txBox="1"/>
          <p:nvPr/>
        </p:nvSpPr>
        <p:spPr>
          <a:xfrm>
            <a:off x="5445100" y="571500"/>
            <a:ext cx="574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</a:t>
            </a:r>
            <a:endParaRPr lang="en-SG" sz="1200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D3A907-83B6-1078-36B9-78E3EBFE2591}"/>
              </a:ext>
            </a:extLst>
          </p:cNvPr>
          <p:cNvCxnSpPr>
            <a:cxnSpLocks/>
          </p:cNvCxnSpPr>
          <p:nvPr/>
        </p:nvCxnSpPr>
        <p:spPr>
          <a:xfrm>
            <a:off x="1819275" y="817639"/>
            <a:ext cx="0" cy="4286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0457DA5-FDB0-354A-AB86-EDC7C126AE0F}"/>
              </a:ext>
            </a:extLst>
          </p:cNvPr>
          <p:cNvSpPr txBox="1"/>
          <p:nvPr/>
        </p:nvSpPr>
        <p:spPr>
          <a:xfrm>
            <a:off x="1620151" y="561975"/>
            <a:ext cx="2523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Scenario load drop down menu</a:t>
            </a:r>
            <a:endParaRPr lang="en-SG" sz="1200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F48815-D504-3547-02F4-93ECFD626AE6}"/>
              </a:ext>
            </a:extLst>
          </p:cNvPr>
          <p:cNvCxnSpPr>
            <a:cxnSpLocks/>
          </p:cNvCxnSpPr>
          <p:nvPr/>
        </p:nvCxnSpPr>
        <p:spPr>
          <a:xfrm>
            <a:off x="9420225" y="733425"/>
            <a:ext cx="0" cy="94448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88EEE0B-2BD8-3117-3B53-70AC5E5E6508}"/>
              </a:ext>
            </a:extLst>
          </p:cNvPr>
          <p:cNvSpPr txBox="1"/>
          <p:nvPr/>
        </p:nvSpPr>
        <p:spPr>
          <a:xfrm>
            <a:off x="9132874" y="535491"/>
            <a:ext cx="1239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Date and Time</a:t>
            </a:r>
            <a:endParaRPr lang="en-SG" sz="1200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90806DF-FEF5-3650-0C65-CBEF88BB00D2}"/>
              </a:ext>
            </a:extLst>
          </p:cNvPr>
          <p:cNvCxnSpPr>
            <a:cxnSpLocks/>
          </p:cNvCxnSpPr>
          <p:nvPr/>
        </p:nvCxnSpPr>
        <p:spPr>
          <a:xfrm>
            <a:off x="7877175" y="848499"/>
            <a:ext cx="0" cy="7964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D70F0DD-A05D-9AF8-AC4A-6E72EE198A20}"/>
              </a:ext>
            </a:extLst>
          </p:cNvPr>
          <p:cNvSpPr txBox="1"/>
          <p:nvPr/>
        </p:nvSpPr>
        <p:spPr>
          <a:xfrm>
            <a:off x="7589825" y="594925"/>
            <a:ext cx="64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Station </a:t>
            </a:r>
            <a:endParaRPr lang="en-SG" sz="1200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EFAB1F6-AD8B-A9B0-2A1A-0C711C1F1519}"/>
              </a:ext>
            </a:extLst>
          </p:cNvPr>
          <p:cNvCxnSpPr>
            <a:cxnSpLocks/>
          </p:cNvCxnSpPr>
          <p:nvPr/>
        </p:nvCxnSpPr>
        <p:spPr>
          <a:xfrm>
            <a:off x="1219200" y="5340660"/>
            <a:ext cx="141922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A56C3EB-5D46-A28D-175E-8828A66084B8}"/>
              </a:ext>
            </a:extLst>
          </p:cNvPr>
          <p:cNvSpPr txBox="1"/>
          <p:nvPr/>
        </p:nvSpPr>
        <p:spPr>
          <a:xfrm>
            <a:off x="553599" y="5011660"/>
            <a:ext cx="1265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PLC connection state</a:t>
            </a:r>
            <a:endParaRPr lang="en-SG" sz="1200" b="1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5C8F1B6-9790-373F-A7C3-955C344E6E9D}"/>
              </a:ext>
            </a:extLst>
          </p:cNvPr>
          <p:cNvCxnSpPr>
            <a:cxnSpLocks/>
          </p:cNvCxnSpPr>
          <p:nvPr/>
        </p:nvCxnSpPr>
        <p:spPr>
          <a:xfrm>
            <a:off x="1115326" y="1933575"/>
            <a:ext cx="58964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7448658-9832-6C73-E949-6F36AB797373}"/>
              </a:ext>
            </a:extLst>
          </p:cNvPr>
          <p:cNvSpPr txBox="1"/>
          <p:nvPr/>
        </p:nvSpPr>
        <p:spPr>
          <a:xfrm>
            <a:off x="553599" y="1471910"/>
            <a:ext cx="1265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Trains power control panels</a:t>
            </a:r>
            <a:endParaRPr lang="en-SG" sz="1200" b="1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15B117-C002-05B4-5F26-49D3851F8216}"/>
              </a:ext>
            </a:extLst>
          </p:cNvPr>
          <p:cNvCxnSpPr>
            <a:cxnSpLocks/>
          </p:cNvCxnSpPr>
          <p:nvPr/>
        </p:nvCxnSpPr>
        <p:spPr>
          <a:xfrm>
            <a:off x="1115326" y="6153150"/>
            <a:ext cx="58964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28DD013-DB57-6F3B-2297-8B5F978598DB}"/>
              </a:ext>
            </a:extLst>
          </p:cNvPr>
          <p:cNvSpPr txBox="1"/>
          <p:nvPr/>
        </p:nvSpPr>
        <p:spPr>
          <a:xfrm>
            <a:off x="464464" y="5669661"/>
            <a:ext cx="1265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Trains collision auto avoidance control</a:t>
            </a:r>
            <a:endParaRPr lang="en-SG" sz="1200" b="1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6B4AB96-2492-82D2-DB1F-34B176FEF97E}"/>
              </a:ext>
            </a:extLst>
          </p:cNvPr>
          <p:cNvCxnSpPr>
            <a:cxnSpLocks/>
          </p:cNvCxnSpPr>
          <p:nvPr/>
        </p:nvCxnSpPr>
        <p:spPr>
          <a:xfrm flipV="1">
            <a:off x="4857750" y="5105400"/>
            <a:ext cx="0" cy="14007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D9FBBF6-4D95-9C16-A9E0-954A9EB5F493}"/>
              </a:ext>
            </a:extLst>
          </p:cNvPr>
          <p:cNvCxnSpPr>
            <a:cxnSpLocks/>
          </p:cNvCxnSpPr>
          <p:nvPr/>
        </p:nvCxnSpPr>
        <p:spPr>
          <a:xfrm flipV="1">
            <a:off x="4962525" y="5443828"/>
            <a:ext cx="647700" cy="10623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BD78447-9620-87B2-90CC-FF60BE08D028}"/>
              </a:ext>
            </a:extLst>
          </p:cNvPr>
          <p:cNvSpPr txBox="1"/>
          <p:nvPr/>
        </p:nvSpPr>
        <p:spPr>
          <a:xfrm>
            <a:off x="4425716" y="6427090"/>
            <a:ext cx="1889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 position sensors</a:t>
            </a:r>
            <a:endParaRPr lang="en-SG" sz="1200" b="1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074C1D8-5F23-882A-9AA7-ED11D16BB237}"/>
              </a:ext>
            </a:extLst>
          </p:cNvPr>
          <p:cNvCxnSpPr>
            <a:cxnSpLocks/>
          </p:cNvCxnSpPr>
          <p:nvPr/>
        </p:nvCxnSpPr>
        <p:spPr>
          <a:xfrm flipV="1">
            <a:off x="7608875" y="5053303"/>
            <a:ext cx="0" cy="14007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A68F54D-A475-9916-4C7B-0E3C5B36056E}"/>
              </a:ext>
            </a:extLst>
          </p:cNvPr>
          <p:cNvCxnSpPr>
            <a:cxnSpLocks/>
          </p:cNvCxnSpPr>
          <p:nvPr/>
        </p:nvCxnSpPr>
        <p:spPr>
          <a:xfrm flipH="1" flipV="1">
            <a:off x="7086600" y="5303333"/>
            <a:ext cx="407975" cy="11507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A635281-DA41-7298-D174-1D051D8DC366}"/>
              </a:ext>
            </a:extLst>
          </p:cNvPr>
          <p:cNvSpPr txBox="1"/>
          <p:nvPr/>
        </p:nvSpPr>
        <p:spPr>
          <a:xfrm>
            <a:off x="6969343" y="6400606"/>
            <a:ext cx="1889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Railway track signals</a:t>
            </a:r>
            <a:endParaRPr lang="en-SG" sz="1200" b="1" dirty="0"/>
          </a:p>
        </p:txBody>
      </p:sp>
    </p:spTree>
    <p:extLst>
      <p:ext uri="{BB962C8B-B14F-4D97-AF65-F5344CB8AC3E}">
        <p14:creationId xmlns:p14="http://schemas.microsoft.com/office/powerpoint/2010/main" val="2851521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Rectangle 1185">
            <a:extLst>
              <a:ext uri="{FF2B5EF4-FFF2-40B4-BE49-F238E27FC236}">
                <a16:creationId xmlns:a16="http://schemas.microsoft.com/office/drawing/2014/main" id="{A1C878C5-1561-7942-8802-6FE5CF4FC098}"/>
              </a:ext>
            </a:extLst>
          </p:cNvPr>
          <p:cNvSpPr/>
          <p:nvPr/>
        </p:nvSpPr>
        <p:spPr>
          <a:xfrm>
            <a:off x="571283" y="182880"/>
            <a:ext cx="10045876" cy="59470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134" name="Rectangle: Rounded Corners 1133">
            <a:extLst>
              <a:ext uri="{FF2B5EF4-FFF2-40B4-BE49-F238E27FC236}">
                <a16:creationId xmlns:a16="http://schemas.microsoft.com/office/drawing/2014/main" id="{5D400A27-EDB7-5C51-56F1-C547FCDCB759}"/>
              </a:ext>
            </a:extLst>
          </p:cNvPr>
          <p:cNvSpPr/>
          <p:nvPr/>
        </p:nvSpPr>
        <p:spPr>
          <a:xfrm>
            <a:off x="794611" y="1091644"/>
            <a:ext cx="5156165" cy="701774"/>
          </a:xfrm>
          <a:prstGeom prst="roundRect">
            <a:avLst/>
          </a:prstGeom>
          <a:solidFill>
            <a:srgbClr val="30AF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109" name="Rectangle: Rounded Corners 1108">
            <a:extLst>
              <a:ext uri="{FF2B5EF4-FFF2-40B4-BE49-F238E27FC236}">
                <a16:creationId xmlns:a16="http://schemas.microsoft.com/office/drawing/2014/main" id="{F3A3FE49-76A1-302F-92AA-09267BCBE27D}"/>
              </a:ext>
            </a:extLst>
          </p:cNvPr>
          <p:cNvSpPr/>
          <p:nvPr/>
        </p:nvSpPr>
        <p:spPr>
          <a:xfrm>
            <a:off x="804154" y="1943630"/>
            <a:ext cx="7113685" cy="70177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E34563B-4B8E-8204-3300-F8A8494FF496}"/>
              </a:ext>
            </a:extLst>
          </p:cNvPr>
          <p:cNvSpPr/>
          <p:nvPr/>
        </p:nvSpPr>
        <p:spPr>
          <a:xfrm>
            <a:off x="847151" y="5322223"/>
            <a:ext cx="5516270" cy="708529"/>
          </a:xfrm>
          <a:prstGeom prst="roundRect">
            <a:avLst/>
          </a:prstGeom>
          <a:solidFill>
            <a:srgbClr val="38A3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670DB2-796E-77D5-4D21-0A58FB34809C}"/>
              </a:ext>
            </a:extLst>
          </p:cNvPr>
          <p:cNvSpPr txBox="1"/>
          <p:nvPr/>
        </p:nvSpPr>
        <p:spPr>
          <a:xfrm>
            <a:off x="860462" y="5360141"/>
            <a:ext cx="11396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Level 0</a:t>
            </a:r>
          </a:p>
          <a:p>
            <a:r>
              <a:rPr lang="en-US" sz="1100" dirty="0">
                <a:solidFill>
                  <a:schemeClr val="bg1"/>
                </a:solidFill>
              </a:rPr>
              <a:t>Physical Process</a:t>
            </a:r>
          </a:p>
          <a:p>
            <a:r>
              <a:rPr lang="en-US" sz="1100" dirty="0">
                <a:solidFill>
                  <a:schemeClr val="bg1"/>
                </a:solidFill>
              </a:rPr>
              <a:t>Field I/O device 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7B0103-000E-D884-D82B-6861D521F216}"/>
              </a:ext>
            </a:extLst>
          </p:cNvPr>
          <p:cNvSpPr/>
          <p:nvPr/>
        </p:nvSpPr>
        <p:spPr>
          <a:xfrm>
            <a:off x="4785672" y="5381707"/>
            <a:ext cx="525941" cy="2947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chemeClr val="tx1"/>
                </a:solidFill>
              </a:rPr>
              <a:t>Train Power</a:t>
            </a:r>
            <a:endParaRPr lang="en-SG" sz="1000" b="1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DA433AA-43FB-8750-BF01-2C9651EEEFC9}"/>
              </a:ext>
            </a:extLst>
          </p:cNvPr>
          <p:cNvSpPr/>
          <p:nvPr/>
        </p:nvSpPr>
        <p:spPr>
          <a:xfrm>
            <a:off x="847151" y="4507046"/>
            <a:ext cx="5516270" cy="721889"/>
          </a:xfrm>
          <a:prstGeom prst="roundRect">
            <a:avLst/>
          </a:prstGeom>
          <a:solidFill>
            <a:srgbClr val="F4C5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9B32DD-70D5-783A-A9F3-FDE1CE545FA2}"/>
              </a:ext>
            </a:extLst>
          </p:cNvPr>
          <p:cNvSpPr txBox="1"/>
          <p:nvPr/>
        </p:nvSpPr>
        <p:spPr>
          <a:xfrm>
            <a:off x="946301" y="4593510"/>
            <a:ext cx="10243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Level 1</a:t>
            </a:r>
          </a:p>
          <a:p>
            <a:r>
              <a:rPr lang="en-US" sz="1100" dirty="0"/>
              <a:t>OT System Controller LAN </a:t>
            </a:r>
            <a:endParaRPr lang="en-SG" sz="11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662F044-8FE8-1152-9ACA-23513CEC9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364" y="4799924"/>
            <a:ext cx="490976" cy="31881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174B07-8672-BA15-9514-721DBD1E6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242" y="4766607"/>
            <a:ext cx="487141" cy="34641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7" name="Picture 16" descr="TM221CE16R Schneider Electric Modicon M221 PLC CPU Mini USB Interface –  Ralakde Automation">
            <a:extLst>
              <a:ext uri="{FF2B5EF4-FFF2-40B4-BE49-F238E27FC236}">
                <a16:creationId xmlns:a16="http://schemas.microsoft.com/office/drawing/2014/main" id="{86A62323-1893-2A44-E31A-500A7AE71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908" y="4780134"/>
            <a:ext cx="353441" cy="387476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1154381-5E81-C02C-7A39-EBFFD50C3174}"/>
              </a:ext>
            </a:extLst>
          </p:cNvPr>
          <p:cNvSpPr txBox="1"/>
          <p:nvPr/>
        </p:nvSpPr>
        <p:spPr>
          <a:xfrm>
            <a:off x="1796732" y="4505531"/>
            <a:ext cx="15782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Junction and Block  PLC</a:t>
            </a:r>
            <a:endParaRPr lang="en-SG" sz="11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78A6CA7-BC7C-A2AD-8A1E-273F67297E69}"/>
              </a:ext>
            </a:extLst>
          </p:cNvPr>
          <p:cNvSpPr txBox="1"/>
          <p:nvPr/>
        </p:nvSpPr>
        <p:spPr>
          <a:xfrm>
            <a:off x="5829142" y="4712754"/>
            <a:ext cx="6285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Train RTU</a:t>
            </a:r>
            <a:endParaRPr lang="en-SG" sz="11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BEB39A8-7F63-3990-6B76-1172C8811636}"/>
              </a:ext>
            </a:extLst>
          </p:cNvPr>
          <p:cNvSpPr txBox="1"/>
          <p:nvPr/>
        </p:nvSpPr>
        <p:spPr>
          <a:xfrm>
            <a:off x="4905366" y="4723243"/>
            <a:ext cx="6725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Train PLC</a:t>
            </a:r>
            <a:endParaRPr lang="en-SG" sz="1100" b="1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485626E-31DC-F276-5A63-CE519FEA04B4}"/>
              </a:ext>
            </a:extLst>
          </p:cNvPr>
          <p:cNvSpPr/>
          <p:nvPr/>
        </p:nvSpPr>
        <p:spPr>
          <a:xfrm>
            <a:off x="843735" y="3747805"/>
            <a:ext cx="5929012" cy="621014"/>
          </a:xfrm>
          <a:prstGeom prst="roundRect">
            <a:avLst/>
          </a:prstGeom>
          <a:solidFill>
            <a:srgbClr val="D67A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FA0D33-2DD1-53A8-D239-A20309226850}"/>
              </a:ext>
            </a:extLst>
          </p:cNvPr>
          <p:cNvSpPr txBox="1"/>
          <p:nvPr/>
        </p:nvSpPr>
        <p:spPr>
          <a:xfrm>
            <a:off x="966268" y="3758230"/>
            <a:ext cx="139155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Level 2</a:t>
            </a:r>
          </a:p>
          <a:p>
            <a:r>
              <a:rPr lang="en-US" sz="1100" dirty="0">
                <a:solidFill>
                  <a:schemeClr val="bg1"/>
                </a:solidFill>
              </a:rPr>
              <a:t>Control Center (HQ) Processing LAN</a:t>
            </a: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708D49CE-FD8F-FB30-4172-C58A239BA7F8}"/>
              </a:ext>
            </a:extLst>
          </p:cNvPr>
          <p:cNvSpPr txBox="1"/>
          <p:nvPr/>
        </p:nvSpPr>
        <p:spPr>
          <a:xfrm>
            <a:off x="3742678" y="3868144"/>
            <a:ext cx="9471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HQ Signal Monitor HMI</a:t>
            </a:r>
            <a:endParaRPr lang="en-SG" sz="1100" dirty="0">
              <a:solidFill>
                <a:schemeClr val="bg1"/>
              </a:solidFill>
            </a:endParaRPr>
          </a:p>
        </p:txBody>
      </p:sp>
      <p:cxnSp>
        <p:nvCxnSpPr>
          <p:cNvPr id="1039" name="Connector: Elbow 1038">
            <a:extLst>
              <a:ext uri="{FF2B5EF4-FFF2-40B4-BE49-F238E27FC236}">
                <a16:creationId xmlns:a16="http://schemas.microsoft.com/office/drawing/2014/main" id="{DD0D8DA8-D7CE-18E8-616C-361AFB6B2AF5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5529960" y="4411502"/>
            <a:ext cx="444958" cy="265253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Connector: Elbow 1041">
            <a:extLst>
              <a:ext uri="{FF2B5EF4-FFF2-40B4-BE49-F238E27FC236}">
                <a16:creationId xmlns:a16="http://schemas.microsoft.com/office/drawing/2014/main" id="{2775E1AA-FCCD-A2A2-BD43-5E926AA246E7}"/>
              </a:ext>
            </a:extLst>
          </p:cNvPr>
          <p:cNvCxnSpPr>
            <a:cxnSpLocks/>
            <a:stCxn id="14" idx="0"/>
            <a:endCxn id="1072" idx="2"/>
          </p:cNvCxnSpPr>
          <p:nvPr/>
        </p:nvCxnSpPr>
        <p:spPr>
          <a:xfrm rot="5400000" flipH="1" flipV="1">
            <a:off x="5095202" y="3904990"/>
            <a:ext cx="489584" cy="1300285"/>
          </a:xfrm>
          <a:prstGeom prst="bentConnector3">
            <a:avLst>
              <a:gd name="adj1" fmla="val 26305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TextBox 1044">
            <a:extLst>
              <a:ext uri="{FF2B5EF4-FFF2-40B4-BE49-F238E27FC236}">
                <a16:creationId xmlns:a16="http://schemas.microsoft.com/office/drawing/2014/main" id="{C5E5B2C7-E758-EBFC-87E5-9A092A38001F}"/>
              </a:ext>
            </a:extLst>
          </p:cNvPr>
          <p:cNvSpPr txBox="1"/>
          <p:nvPr/>
        </p:nvSpPr>
        <p:spPr>
          <a:xfrm>
            <a:off x="6145016" y="3752592"/>
            <a:ext cx="6066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Train </a:t>
            </a:r>
          </a:p>
          <a:p>
            <a:r>
              <a:rPr lang="en-US" sz="1100" dirty="0">
                <a:solidFill>
                  <a:schemeClr val="bg1"/>
                </a:solidFill>
              </a:rPr>
              <a:t>Control </a:t>
            </a:r>
          </a:p>
          <a:p>
            <a:r>
              <a:rPr lang="en-US" sz="1100" dirty="0">
                <a:solidFill>
                  <a:schemeClr val="bg1"/>
                </a:solidFill>
              </a:rPr>
              <a:t>HMI</a:t>
            </a:r>
            <a:endParaRPr lang="en-SG" sz="1100" dirty="0">
              <a:solidFill>
                <a:schemeClr val="bg1"/>
              </a:solidFill>
            </a:endParaRPr>
          </a:p>
        </p:txBody>
      </p: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514523CF-F535-A874-70AC-D9B00DCA5895}"/>
              </a:ext>
            </a:extLst>
          </p:cNvPr>
          <p:cNvCxnSpPr>
            <a:cxnSpLocks/>
          </p:cNvCxnSpPr>
          <p:nvPr/>
        </p:nvCxnSpPr>
        <p:spPr>
          <a:xfrm>
            <a:off x="3196367" y="4085920"/>
            <a:ext cx="177923" cy="3593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Connector: Elbow 1049">
            <a:extLst>
              <a:ext uri="{FF2B5EF4-FFF2-40B4-BE49-F238E27FC236}">
                <a16:creationId xmlns:a16="http://schemas.microsoft.com/office/drawing/2014/main" id="{79EF782C-4E66-5E55-8B10-35C1F88AD1E8}"/>
              </a:ext>
            </a:extLst>
          </p:cNvPr>
          <p:cNvCxnSpPr>
            <a:cxnSpLocks/>
            <a:stCxn id="1067" idx="3"/>
            <a:endCxn id="1072" idx="0"/>
          </p:cNvCxnSpPr>
          <p:nvPr/>
        </p:nvCxnSpPr>
        <p:spPr>
          <a:xfrm flipV="1">
            <a:off x="2877418" y="3881558"/>
            <a:ext cx="3112719" cy="207864"/>
          </a:xfrm>
          <a:prstGeom prst="bentConnector4">
            <a:avLst>
              <a:gd name="adj1" fmla="val 10603"/>
              <a:gd name="adj2" fmla="val 138570"/>
            </a:avLst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7" name="Graphic 1066" descr="Computer with solid fill">
            <a:extLst>
              <a:ext uri="{FF2B5EF4-FFF2-40B4-BE49-F238E27FC236}">
                <a16:creationId xmlns:a16="http://schemas.microsoft.com/office/drawing/2014/main" id="{2A2F7788-846A-2498-75B5-7917A9FB5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30997" y="3866211"/>
            <a:ext cx="446421" cy="446421"/>
          </a:xfrm>
          <a:prstGeom prst="rect">
            <a:avLst/>
          </a:prstGeom>
        </p:spPr>
      </p:pic>
      <p:pic>
        <p:nvPicPr>
          <p:cNvPr id="1071" name="Graphic 1070" descr="Ui Ux with solid fill">
            <a:extLst>
              <a:ext uri="{FF2B5EF4-FFF2-40B4-BE49-F238E27FC236}">
                <a16:creationId xmlns:a16="http://schemas.microsoft.com/office/drawing/2014/main" id="{724A207D-6425-2AF0-54CD-188748E03C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74945" y="3904020"/>
            <a:ext cx="428782" cy="428782"/>
          </a:xfrm>
          <a:prstGeom prst="rect">
            <a:avLst/>
          </a:prstGeom>
        </p:spPr>
      </p:pic>
      <p:pic>
        <p:nvPicPr>
          <p:cNvPr id="1072" name="Graphic 1071" descr="Ui Ux with solid fill">
            <a:extLst>
              <a:ext uri="{FF2B5EF4-FFF2-40B4-BE49-F238E27FC236}">
                <a16:creationId xmlns:a16="http://schemas.microsoft.com/office/drawing/2014/main" id="{5B15DE57-A8FE-52B0-BFF1-BB754CF31D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75746" y="3881558"/>
            <a:ext cx="428782" cy="428782"/>
          </a:xfrm>
          <a:prstGeom prst="rect">
            <a:avLst/>
          </a:prstGeom>
        </p:spPr>
      </p:pic>
      <p:sp>
        <p:nvSpPr>
          <p:cNvPr id="1073" name="Rectangle: Rounded Corners 1072">
            <a:extLst>
              <a:ext uri="{FF2B5EF4-FFF2-40B4-BE49-F238E27FC236}">
                <a16:creationId xmlns:a16="http://schemas.microsoft.com/office/drawing/2014/main" id="{914357B2-86CF-631A-5913-25692EE3E089}"/>
              </a:ext>
            </a:extLst>
          </p:cNvPr>
          <p:cNvSpPr/>
          <p:nvPr/>
        </p:nvSpPr>
        <p:spPr>
          <a:xfrm>
            <a:off x="794611" y="2752906"/>
            <a:ext cx="7132773" cy="825418"/>
          </a:xfrm>
          <a:prstGeom prst="roundRect">
            <a:avLst/>
          </a:prstGeom>
          <a:solidFill>
            <a:srgbClr val="6458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074" name="TextBox 1073">
            <a:extLst>
              <a:ext uri="{FF2B5EF4-FFF2-40B4-BE49-F238E27FC236}">
                <a16:creationId xmlns:a16="http://schemas.microsoft.com/office/drawing/2014/main" id="{22CF85FF-5D49-D805-A061-C8498C40474D}"/>
              </a:ext>
            </a:extLst>
          </p:cNvPr>
          <p:cNvSpPr txBox="1"/>
          <p:nvPr/>
        </p:nvSpPr>
        <p:spPr>
          <a:xfrm>
            <a:off x="923357" y="2821111"/>
            <a:ext cx="13121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Level 3</a:t>
            </a:r>
          </a:p>
          <a:p>
            <a:r>
              <a:rPr lang="en-US" sz="1100" dirty="0">
                <a:solidFill>
                  <a:schemeClr val="bg1"/>
                </a:solidFill>
              </a:rPr>
              <a:t>Operations Management Zone </a:t>
            </a:r>
          </a:p>
        </p:txBody>
      </p:sp>
      <p:pic>
        <p:nvPicPr>
          <p:cNvPr id="1076" name="Graphic 1075" descr="Full Brick Wall with solid fill">
            <a:extLst>
              <a:ext uri="{FF2B5EF4-FFF2-40B4-BE49-F238E27FC236}">
                <a16:creationId xmlns:a16="http://schemas.microsoft.com/office/drawing/2014/main" id="{8B94EF13-072D-CCF8-6A42-BA9A13AECD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47628" y="3303086"/>
            <a:ext cx="418359" cy="418359"/>
          </a:xfrm>
          <a:prstGeom prst="rect">
            <a:avLst/>
          </a:prstGeom>
        </p:spPr>
      </p:pic>
      <p:pic>
        <p:nvPicPr>
          <p:cNvPr id="1078" name="Graphic 1077" descr="Ui Ux with solid fill">
            <a:extLst>
              <a:ext uri="{FF2B5EF4-FFF2-40B4-BE49-F238E27FC236}">
                <a16:creationId xmlns:a16="http://schemas.microsoft.com/office/drawing/2014/main" id="{41868FD4-2C3E-94CF-BFF6-99B06DC056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74995" y="2846810"/>
            <a:ext cx="428782" cy="428782"/>
          </a:xfrm>
          <a:prstGeom prst="rect">
            <a:avLst/>
          </a:prstGeom>
        </p:spPr>
      </p:pic>
      <p:sp>
        <p:nvSpPr>
          <p:cNvPr id="1079" name="TextBox 1078">
            <a:extLst>
              <a:ext uri="{FF2B5EF4-FFF2-40B4-BE49-F238E27FC236}">
                <a16:creationId xmlns:a16="http://schemas.microsoft.com/office/drawing/2014/main" id="{22EC80E6-44A6-FC03-6874-533B6B05F0AB}"/>
              </a:ext>
            </a:extLst>
          </p:cNvPr>
          <p:cNvSpPr txBox="1"/>
          <p:nvPr/>
        </p:nvSpPr>
        <p:spPr>
          <a:xfrm>
            <a:off x="2946683" y="3176469"/>
            <a:ext cx="9660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Management HMI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080" name="TextBox 1079">
            <a:extLst>
              <a:ext uri="{FF2B5EF4-FFF2-40B4-BE49-F238E27FC236}">
                <a16:creationId xmlns:a16="http://schemas.microsoft.com/office/drawing/2014/main" id="{7BC5915C-F6B5-F29B-1923-49FF773CB471}"/>
              </a:ext>
            </a:extLst>
          </p:cNvPr>
          <p:cNvSpPr txBox="1"/>
          <p:nvPr/>
        </p:nvSpPr>
        <p:spPr>
          <a:xfrm>
            <a:off x="3972137" y="3176467"/>
            <a:ext cx="9660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Application Server </a:t>
            </a:r>
            <a:endParaRPr lang="en-SG" sz="1100" dirty="0">
              <a:solidFill>
                <a:schemeClr val="bg1"/>
              </a:solidFill>
            </a:endParaRPr>
          </a:p>
        </p:txBody>
      </p:sp>
      <p:pic>
        <p:nvPicPr>
          <p:cNvPr id="1081" name="Graphic 1080" descr="Computer with solid fill">
            <a:extLst>
              <a:ext uri="{FF2B5EF4-FFF2-40B4-BE49-F238E27FC236}">
                <a16:creationId xmlns:a16="http://schemas.microsoft.com/office/drawing/2014/main" id="{AC181E2B-5E63-F135-D614-E63DE3E3AF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3443" y="2763979"/>
            <a:ext cx="481208" cy="481208"/>
          </a:xfrm>
          <a:prstGeom prst="rect">
            <a:avLst/>
          </a:prstGeom>
        </p:spPr>
      </p:pic>
      <p:sp>
        <p:nvSpPr>
          <p:cNvPr id="1082" name="TextBox 1081">
            <a:extLst>
              <a:ext uri="{FF2B5EF4-FFF2-40B4-BE49-F238E27FC236}">
                <a16:creationId xmlns:a16="http://schemas.microsoft.com/office/drawing/2014/main" id="{71EA90D7-C945-7165-BDAB-7B05C6BC7DAD}"/>
              </a:ext>
            </a:extLst>
          </p:cNvPr>
          <p:cNvSpPr txBox="1"/>
          <p:nvPr/>
        </p:nvSpPr>
        <p:spPr>
          <a:xfrm>
            <a:off x="4892348" y="3155370"/>
            <a:ext cx="9660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Data Base Server </a:t>
            </a:r>
            <a:endParaRPr lang="en-SG" sz="1100" dirty="0">
              <a:solidFill>
                <a:schemeClr val="bg1"/>
              </a:solidFill>
            </a:endParaRPr>
          </a:p>
        </p:txBody>
      </p:sp>
      <p:pic>
        <p:nvPicPr>
          <p:cNvPr id="1084" name="Graphic 1083" descr="Server with solid fill">
            <a:extLst>
              <a:ext uri="{FF2B5EF4-FFF2-40B4-BE49-F238E27FC236}">
                <a16:creationId xmlns:a16="http://schemas.microsoft.com/office/drawing/2014/main" id="{0EA5F216-35B3-58B8-4678-1120BC950E2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81478" y="2802713"/>
            <a:ext cx="446421" cy="446421"/>
          </a:xfrm>
          <a:prstGeom prst="rect">
            <a:avLst/>
          </a:prstGeom>
        </p:spPr>
      </p:pic>
      <p:pic>
        <p:nvPicPr>
          <p:cNvPr id="1086" name="Graphic 1085" descr="Database with solid fill">
            <a:extLst>
              <a:ext uri="{FF2B5EF4-FFF2-40B4-BE49-F238E27FC236}">
                <a16:creationId xmlns:a16="http://schemas.microsoft.com/office/drawing/2014/main" id="{99F08A30-6709-79C6-9E7F-CD83A656E1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05674" y="2780140"/>
            <a:ext cx="481208" cy="481208"/>
          </a:xfrm>
          <a:prstGeom prst="rect">
            <a:avLst/>
          </a:prstGeom>
        </p:spPr>
      </p:pic>
      <p:pic>
        <p:nvPicPr>
          <p:cNvPr id="1087" name="Graphic 1086" descr="Database with solid fill">
            <a:extLst>
              <a:ext uri="{FF2B5EF4-FFF2-40B4-BE49-F238E27FC236}">
                <a16:creationId xmlns:a16="http://schemas.microsoft.com/office/drawing/2014/main" id="{302206FE-61E3-8309-CCF1-CC5ED1EB6EA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844861" y="2787685"/>
            <a:ext cx="481208" cy="481208"/>
          </a:xfrm>
          <a:prstGeom prst="rect">
            <a:avLst/>
          </a:prstGeom>
        </p:spPr>
      </p:pic>
      <p:sp>
        <p:nvSpPr>
          <p:cNvPr id="1088" name="TextBox 1087">
            <a:extLst>
              <a:ext uri="{FF2B5EF4-FFF2-40B4-BE49-F238E27FC236}">
                <a16:creationId xmlns:a16="http://schemas.microsoft.com/office/drawing/2014/main" id="{0DB50CC0-3075-E20E-44BF-07CECAE7D5EE}"/>
              </a:ext>
            </a:extLst>
          </p:cNvPr>
          <p:cNvSpPr txBox="1"/>
          <p:nvPr/>
        </p:nvSpPr>
        <p:spPr>
          <a:xfrm>
            <a:off x="5806678" y="3184576"/>
            <a:ext cx="9660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Historian Server 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089" name="TextBox 1088">
            <a:extLst>
              <a:ext uri="{FF2B5EF4-FFF2-40B4-BE49-F238E27FC236}">
                <a16:creationId xmlns:a16="http://schemas.microsoft.com/office/drawing/2014/main" id="{29EFB4D8-076F-4B5B-F99D-9F8943438435}"/>
              </a:ext>
            </a:extLst>
          </p:cNvPr>
          <p:cNvSpPr txBox="1"/>
          <p:nvPr/>
        </p:nvSpPr>
        <p:spPr>
          <a:xfrm>
            <a:off x="6882049" y="3175881"/>
            <a:ext cx="12117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Engineer workstations</a:t>
            </a:r>
            <a:endParaRPr lang="en-SG" sz="1100" dirty="0">
              <a:solidFill>
                <a:schemeClr val="bg1"/>
              </a:solidFill>
            </a:endParaRPr>
          </a:p>
        </p:txBody>
      </p: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B0407D7C-547F-62CD-D8AF-DA4F7D0ED12D}"/>
              </a:ext>
            </a:extLst>
          </p:cNvPr>
          <p:cNvCxnSpPr/>
          <p:nvPr/>
        </p:nvCxnSpPr>
        <p:spPr>
          <a:xfrm>
            <a:off x="3503777" y="3033342"/>
            <a:ext cx="6391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D08FAC4E-162A-A2F2-4A8B-747B18B452F8}"/>
              </a:ext>
            </a:extLst>
          </p:cNvPr>
          <p:cNvCxnSpPr/>
          <p:nvPr/>
        </p:nvCxnSpPr>
        <p:spPr>
          <a:xfrm>
            <a:off x="4448004" y="3034667"/>
            <a:ext cx="6391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6222A198-A579-FB84-6E4C-420706FDA77E}"/>
              </a:ext>
            </a:extLst>
          </p:cNvPr>
          <p:cNvCxnSpPr/>
          <p:nvPr/>
        </p:nvCxnSpPr>
        <p:spPr>
          <a:xfrm>
            <a:off x="5311613" y="3033342"/>
            <a:ext cx="6391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23BFCB02-A338-081F-BA8A-E2273BAF2FF2}"/>
              </a:ext>
            </a:extLst>
          </p:cNvPr>
          <p:cNvCxnSpPr>
            <a:cxnSpLocks/>
          </p:cNvCxnSpPr>
          <p:nvPr/>
        </p:nvCxnSpPr>
        <p:spPr>
          <a:xfrm>
            <a:off x="6242886" y="3033342"/>
            <a:ext cx="6391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22069877-8361-629C-A14C-E8B89795F45D}"/>
              </a:ext>
            </a:extLst>
          </p:cNvPr>
          <p:cNvCxnSpPr>
            <a:cxnSpLocks/>
          </p:cNvCxnSpPr>
          <p:nvPr/>
        </p:nvCxnSpPr>
        <p:spPr>
          <a:xfrm>
            <a:off x="6612497" y="2814049"/>
            <a:ext cx="0" cy="73669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72FA3453-63B2-8FC4-329E-F8FD6202089E}"/>
              </a:ext>
            </a:extLst>
          </p:cNvPr>
          <p:cNvCxnSpPr>
            <a:cxnSpLocks/>
          </p:cNvCxnSpPr>
          <p:nvPr/>
        </p:nvCxnSpPr>
        <p:spPr>
          <a:xfrm>
            <a:off x="2556807" y="2484702"/>
            <a:ext cx="0" cy="87231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C16F48B1-718D-355D-E8C9-0FF5777EF7D2}"/>
              </a:ext>
            </a:extLst>
          </p:cNvPr>
          <p:cNvCxnSpPr>
            <a:cxnSpLocks/>
          </p:cNvCxnSpPr>
          <p:nvPr/>
        </p:nvCxnSpPr>
        <p:spPr>
          <a:xfrm flipV="1">
            <a:off x="2568123" y="3034667"/>
            <a:ext cx="46741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D9B3248B-51B1-CBDA-FF09-632068B624C9}"/>
              </a:ext>
            </a:extLst>
          </p:cNvPr>
          <p:cNvCxnSpPr>
            <a:cxnSpLocks/>
            <a:stCxn id="1076" idx="2"/>
          </p:cNvCxnSpPr>
          <p:nvPr/>
        </p:nvCxnSpPr>
        <p:spPr>
          <a:xfrm flipH="1">
            <a:off x="2556807" y="3721445"/>
            <a:ext cx="1" cy="22710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0" name="Graphic 1109" descr="Full Brick Wall with solid fill">
            <a:extLst>
              <a:ext uri="{FF2B5EF4-FFF2-40B4-BE49-F238E27FC236}">
                <a16:creationId xmlns:a16="http://schemas.microsoft.com/office/drawing/2014/main" id="{3E9B246E-A534-888D-AB32-BD4FB90442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49756" y="2133467"/>
            <a:ext cx="418359" cy="418359"/>
          </a:xfrm>
          <a:prstGeom prst="rect">
            <a:avLst/>
          </a:prstGeom>
        </p:spPr>
      </p:pic>
      <p:pic>
        <p:nvPicPr>
          <p:cNvPr id="1112" name="Graphic 1111" descr="Server with solid fill">
            <a:extLst>
              <a:ext uri="{FF2B5EF4-FFF2-40B4-BE49-F238E27FC236}">
                <a16:creationId xmlns:a16="http://schemas.microsoft.com/office/drawing/2014/main" id="{70F8BC10-C7E5-9F6E-015E-6D28532093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02792" y="2054441"/>
            <a:ext cx="418360" cy="418360"/>
          </a:xfrm>
          <a:prstGeom prst="rect">
            <a:avLst/>
          </a:prstGeom>
        </p:spPr>
      </p:pic>
      <p:pic>
        <p:nvPicPr>
          <p:cNvPr id="1114" name="Graphic 1113" descr="Syncing cloud with solid fill">
            <a:extLst>
              <a:ext uri="{FF2B5EF4-FFF2-40B4-BE49-F238E27FC236}">
                <a16:creationId xmlns:a16="http://schemas.microsoft.com/office/drawing/2014/main" id="{1325A67F-30B2-B0FE-E6BF-3B4D264AFCF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310900" y="1105029"/>
            <a:ext cx="491684" cy="491684"/>
          </a:xfrm>
          <a:prstGeom prst="rect">
            <a:avLst/>
          </a:prstGeom>
        </p:spPr>
      </p:pic>
      <p:pic>
        <p:nvPicPr>
          <p:cNvPr id="1116" name="Graphic 1115" descr="Envelope with solid fill">
            <a:extLst>
              <a:ext uri="{FF2B5EF4-FFF2-40B4-BE49-F238E27FC236}">
                <a16:creationId xmlns:a16="http://schemas.microsoft.com/office/drawing/2014/main" id="{074946F4-A2AF-8D4C-EFEA-B79A2B37623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891997" y="1105770"/>
            <a:ext cx="587241" cy="587241"/>
          </a:xfrm>
          <a:prstGeom prst="rect">
            <a:avLst/>
          </a:prstGeom>
        </p:spPr>
      </p:pic>
      <p:pic>
        <p:nvPicPr>
          <p:cNvPr id="1117" name="Graphic 1116" descr="Server with solid fill">
            <a:extLst>
              <a:ext uri="{FF2B5EF4-FFF2-40B4-BE49-F238E27FC236}">
                <a16:creationId xmlns:a16="http://schemas.microsoft.com/office/drawing/2014/main" id="{64FF1BEF-4377-1F9A-61FD-5546B9CDDC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07698" y="2062824"/>
            <a:ext cx="418360" cy="418360"/>
          </a:xfrm>
          <a:prstGeom prst="rect">
            <a:avLst/>
          </a:prstGeom>
        </p:spPr>
      </p:pic>
      <p:pic>
        <p:nvPicPr>
          <p:cNvPr id="1118" name="Graphic 1117" descr="Server with solid fill">
            <a:extLst>
              <a:ext uri="{FF2B5EF4-FFF2-40B4-BE49-F238E27FC236}">
                <a16:creationId xmlns:a16="http://schemas.microsoft.com/office/drawing/2014/main" id="{8F421C18-8E62-5647-EA8C-B5C0C7174F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71777" y="2062824"/>
            <a:ext cx="418360" cy="418360"/>
          </a:xfrm>
          <a:prstGeom prst="rect">
            <a:avLst/>
          </a:prstGeom>
        </p:spPr>
      </p:pic>
      <p:pic>
        <p:nvPicPr>
          <p:cNvPr id="1120" name="Graphic 1119" descr="Laptop with solid fill">
            <a:extLst>
              <a:ext uri="{FF2B5EF4-FFF2-40B4-BE49-F238E27FC236}">
                <a16:creationId xmlns:a16="http://schemas.microsoft.com/office/drawing/2014/main" id="{5A10507F-25C6-7E02-E11D-F3D9D9D5129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659821" y="2053313"/>
            <a:ext cx="482408" cy="482408"/>
          </a:xfrm>
          <a:prstGeom prst="rect">
            <a:avLst/>
          </a:prstGeom>
        </p:spPr>
      </p:pic>
      <p:sp>
        <p:nvSpPr>
          <p:cNvPr id="1121" name="TextBox 1120">
            <a:extLst>
              <a:ext uri="{FF2B5EF4-FFF2-40B4-BE49-F238E27FC236}">
                <a16:creationId xmlns:a16="http://schemas.microsoft.com/office/drawing/2014/main" id="{DD9B6DF5-628A-6FB6-E901-9C7E42C950EB}"/>
              </a:ext>
            </a:extLst>
          </p:cNvPr>
          <p:cNvSpPr txBox="1"/>
          <p:nvPr/>
        </p:nvSpPr>
        <p:spPr>
          <a:xfrm>
            <a:off x="2877418" y="2422486"/>
            <a:ext cx="1262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Domain Controller 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122" name="TextBox 1121">
            <a:extLst>
              <a:ext uri="{FF2B5EF4-FFF2-40B4-BE49-F238E27FC236}">
                <a16:creationId xmlns:a16="http://schemas.microsoft.com/office/drawing/2014/main" id="{F1EE0E2E-894D-F473-936C-99D8EB6C663B}"/>
              </a:ext>
            </a:extLst>
          </p:cNvPr>
          <p:cNvSpPr txBox="1"/>
          <p:nvPr/>
        </p:nvSpPr>
        <p:spPr>
          <a:xfrm>
            <a:off x="4052417" y="2411292"/>
            <a:ext cx="14604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Internal Web-Server 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123" name="TextBox 1122">
            <a:extLst>
              <a:ext uri="{FF2B5EF4-FFF2-40B4-BE49-F238E27FC236}">
                <a16:creationId xmlns:a16="http://schemas.microsoft.com/office/drawing/2014/main" id="{9B21C9B5-C6F0-6A42-ACDA-A2F2920AD3C0}"/>
              </a:ext>
            </a:extLst>
          </p:cNvPr>
          <p:cNvSpPr txBox="1"/>
          <p:nvPr/>
        </p:nvSpPr>
        <p:spPr>
          <a:xfrm>
            <a:off x="5383633" y="2404787"/>
            <a:ext cx="1111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Business Server 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124" name="TextBox 1123">
            <a:extLst>
              <a:ext uri="{FF2B5EF4-FFF2-40B4-BE49-F238E27FC236}">
                <a16:creationId xmlns:a16="http://schemas.microsoft.com/office/drawing/2014/main" id="{A08FE2D6-7A49-E741-91CE-8281B9B68221}"/>
              </a:ext>
            </a:extLst>
          </p:cNvPr>
          <p:cNvSpPr txBox="1"/>
          <p:nvPr/>
        </p:nvSpPr>
        <p:spPr>
          <a:xfrm>
            <a:off x="6381142" y="2404787"/>
            <a:ext cx="1460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Staff laptop/Desktops</a:t>
            </a:r>
            <a:endParaRPr lang="en-SG" sz="1100" dirty="0">
              <a:solidFill>
                <a:schemeClr val="bg1"/>
              </a:solidFill>
            </a:endParaRPr>
          </a:p>
        </p:txBody>
      </p: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EBAA5112-7011-B4BD-1C71-7DD655517F5B}"/>
              </a:ext>
            </a:extLst>
          </p:cNvPr>
          <p:cNvCxnSpPr>
            <a:cxnSpLocks/>
          </p:cNvCxnSpPr>
          <p:nvPr/>
        </p:nvCxnSpPr>
        <p:spPr>
          <a:xfrm>
            <a:off x="2723173" y="2328327"/>
            <a:ext cx="5796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104B64B9-F083-A355-B7C6-4B068ACC395D}"/>
              </a:ext>
            </a:extLst>
          </p:cNvPr>
          <p:cNvCxnSpPr>
            <a:cxnSpLocks/>
          </p:cNvCxnSpPr>
          <p:nvPr/>
        </p:nvCxnSpPr>
        <p:spPr>
          <a:xfrm>
            <a:off x="3682327" y="2316400"/>
            <a:ext cx="7253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FF8E5D62-3A3A-3038-3D50-D932C9A93AE0}"/>
              </a:ext>
            </a:extLst>
          </p:cNvPr>
          <p:cNvCxnSpPr>
            <a:cxnSpLocks/>
          </p:cNvCxnSpPr>
          <p:nvPr/>
        </p:nvCxnSpPr>
        <p:spPr>
          <a:xfrm>
            <a:off x="4756517" y="2316400"/>
            <a:ext cx="84027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2FF1CE86-F83A-C26B-EE5E-A7541EA5BE2A}"/>
              </a:ext>
            </a:extLst>
          </p:cNvPr>
          <p:cNvCxnSpPr>
            <a:cxnSpLocks/>
          </p:cNvCxnSpPr>
          <p:nvPr/>
        </p:nvCxnSpPr>
        <p:spPr>
          <a:xfrm>
            <a:off x="5982145" y="2316400"/>
            <a:ext cx="6776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3" name="TextBox 1132">
            <a:extLst>
              <a:ext uri="{FF2B5EF4-FFF2-40B4-BE49-F238E27FC236}">
                <a16:creationId xmlns:a16="http://schemas.microsoft.com/office/drawing/2014/main" id="{5354713B-2803-5197-EAFA-D31AF53F2782}"/>
              </a:ext>
            </a:extLst>
          </p:cNvPr>
          <p:cNvSpPr txBox="1"/>
          <p:nvPr/>
        </p:nvSpPr>
        <p:spPr>
          <a:xfrm>
            <a:off x="965102" y="1986408"/>
            <a:ext cx="13121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Level 4</a:t>
            </a:r>
          </a:p>
          <a:p>
            <a:r>
              <a:rPr lang="en-US" sz="1100" dirty="0">
                <a:solidFill>
                  <a:schemeClr val="bg1"/>
                </a:solidFill>
              </a:rPr>
              <a:t>Enterprise </a:t>
            </a:r>
          </a:p>
          <a:p>
            <a:r>
              <a:rPr lang="en-US" sz="1100" dirty="0">
                <a:solidFill>
                  <a:schemeClr val="bg1"/>
                </a:solidFill>
              </a:rPr>
              <a:t>Zone </a:t>
            </a:r>
          </a:p>
        </p:txBody>
      </p:sp>
      <p:pic>
        <p:nvPicPr>
          <p:cNvPr id="1135" name="Graphic 1134" descr="Full Brick Wall with solid fill">
            <a:extLst>
              <a:ext uri="{FF2B5EF4-FFF2-40B4-BE49-F238E27FC236}">
                <a16:creationId xmlns:a16="http://schemas.microsoft.com/office/drawing/2014/main" id="{B4E0EBF9-4273-CD11-3D78-80A3F30EFD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47628" y="1244531"/>
            <a:ext cx="418359" cy="418359"/>
          </a:xfrm>
          <a:prstGeom prst="rect">
            <a:avLst/>
          </a:prstGeom>
        </p:spPr>
      </p:pic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136219E2-889A-E0C4-5937-34BF476F8E7D}"/>
              </a:ext>
            </a:extLst>
          </p:cNvPr>
          <p:cNvCxnSpPr>
            <a:cxnSpLocks/>
          </p:cNvCxnSpPr>
          <p:nvPr/>
        </p:nvCxnSpPr>
        <p:spPr>
          <a:xfrm>
            <a:off x="2568123" y="1649770"/>
            <a:ext cx="0" cy="5877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1E8F6560-E964-964E-A087-DB626211BB3E}"/>
              </a:ext>
            </a:extLst>
          </p:cNvPr>
          <p:cNvCxnSpPr>
            <a:cxnSpLocks/>
          </p:cNvCxnSpPr>
          <p:nvPr/>
        </p:nvCxnSpPr>
        <p:spPr>
          <a:xfrm>
            <a:off x="2709767" y="1442760"/>
            <a:ext cx="579619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9" name="TextBox 1138">
            <a:extLst>
              <a:ext uri="{FF2B5EF4-FFF2-40B4-BE49-F238E27FC236}">
                <a16:creationId xmlns:a16="http://schemas.microsoft.com/office/drawing/2014/main" id="{1E321A5C-206D-8DEC-8C63-EFA567971E83}"/>
              </a:ext>
            </a:extLst>
          </p:cNvPr>
          <p:cNvSpPr txBox="1"/>
          <p:nvPr/>
        </p:nvSpPr>
        <p:spPr>
          <a:xfrm>
            <a:off x="3104501" y="1564279"/>
            <a:ext cx="14604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External Web-Server </a:t>
            </a:r>
            <a:endParaRPr lang="en-SG" sz="1100" dirty="0"/>
          </a:p>
        </p:txBody>
      </p: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4C61B754-8DF7-863D-CFDB-2A98826EEEFF}"/>
              </a:ext>
            </a:extLst>
          </p:cNvPr>
          <p:cNvCxnSpPr>
            <a:cxnSpLocks/>
          </p:cNvCxnSpPr>
          <p:nvPr/>
        </p:nvCxnSpPr>
        <p:spPr>
          <a:xfrm flipV="1">
            <a:off x="3912752" y="1431195"/>
            <a:ext cx="979245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2" name="TextBox 1141">
            <a:extLst>
              <a:ext uri="{FF2B5EF4-FFF2-40B4-BE49-F238E27FC236}">
                <a16:creationId xmlns:a16="http://schemas.microsoft.com/office/drawing/2014/main" id="{9EADED95-0DCD-5800-FF92-B75D599320DD}"/>
              </a:ext>
            </a:extLst>
          </p:cNvPr>
          <p:cNvSpPr txBox="1"/>
          <p:nvPr/>
        </p:nvSpPr>
        <p:spPr>
          <a:xfrm>
            <a:off x="4757925" y="1558857"/>
            <a:ext cx="14604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Email Server </a:t>
            </a:r>
            <a:endParaRPr lang="en-SG" sz="1100" dirty="0"/>
          </a:p>
        </p:txBody>
      </p:sp>
      <p:sp>
        <p:nvSpPr>
          <p:cNvPr id="1143" name="TextBox 1142">
            <a:extLst>
              <a:ext uri="{FF2B5EF4-FFF2-40B4-BE49-F238E27FC236}">
                <a16:creationId xmlns:a16="http://schemas.microsoft.com/office/drawing/2014/main" id="{B271E23B-44B4-8D12-07D2-83BEEC97DFA2}"/>
              </a:ext>
            </a:extLst>
          </p:cNvPr>
          <p:cNvSpPr txBox="1"/>
          <p:nvPr/>
        </p:nvSpPr>
        <p:spPr>
          <a:xfrm>
            <a:off x="985341" y="1153628"/>
            <a:ext cx="13121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Level 5</a:t>
            </a:r>
          </a:p>
          <a:p>
            <a:r>
              <a:rPr lang="en-US" sz="1100" dirty="0"/>
              <a:t>Internet DMZ </a:t>
            </a:r>
          </a:p>
          <a:p>
            <a:r>
              <a:rPr lang="en-US" sz="1100" dirty="0"/>
              <a:t>Zone</a:t>
            </a:r>
          </a:p>
        </p:txBody>
      </p:sp>
      <p:pic>
        <p:nvPicPr>
          <p:cNvPr id="1146" name="Picture 1145" descr="A screenshot of a computer&#10;&#10;Description automatically generated">
            <a:extLst>
              <a:ext uri="{FF2B5EF4-FFF2-40B4-BE49-F238E27FC236}">
                <a16:creationId xmlns:a16="http://schemas.microsoft.com/office/drawing/2014/main" id="{3FF93690-E12A-A0D4-CAF8-8FED23F522A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234" y="2010451"/>
            <a:ext cx="1991877" cy="1140924"/>
          </a:xfrm>
          <a:prstGeom prst="rect">
            <a:avLst/>
          </a:prstGeom>
          <a:ln w="9525">
            <a:solidFill>
              <a:srgbClr val="D67A3B"/>
            </a:solidFill>
          </a:ln>
        </p:spPr>
      </p:pic>
      <p:pic>
        <p:nvPicPr>
          <p:cNvPr id="1147" name="Picture 1146" descr="A screenshot of a computer&#10;&#10;Description automatically generated">
            <a:extLst>
              <a:ext uri="{FF2B5EF4-FFF2-40B4-BE49-F238E27FC236}">
                <a16:creationId xmlns:a16="http://schemas.microsoft.com/office/drawing/2014/main" id="{E7DB02E8-BF09-7C0D-900E-A370FBB82DD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244" y="3409471"/>
            <a:ext cx="1946867" cy="1116685"/>
          </a:xfrm>
          <a:prstGeom prst="rect">
            <a:avLst/>
          </a:prstGeom>
          <a:ln>
            <a:solidFill>
              <a:srgbClr val="D67A3B"/>
            </a:solidFill>
          </a:ln>
        </p:spPr>
      </p:pic>
      <p:cxnSp>
        <p:nvCxnSpPr>
          <p:cNvPr id="1149" name="Connector: Elbow 1148">
            <a:extLst>
              <a:ext uri="{FF2B5EF4-FFF2-40B4-BE49-F238E27FC236}">
                <a16:creationId xmlns:a16="http://schemas.microsoft.com/office/drawing/2014/main" id="{D3FE8455-0096-1418-39AC-241C075A8818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6772747" y="2455460"/>
            <a:ext cx="1578809" cy="1602852"/>
          </a:xfrm>
          <a:prstGeom prst="bentConnector3">
            <a:avLst>
              <a:gd name="adj1" fmla="val 79935"/>
            </a:avLst>
          </a:prstGeom>
          <a:ln w="28575">
            <a:solidFill>
              <a:srgbClr val="D67A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7" name="Straight Arrow Connector 1156">
            <a:extLst>
              <a:ext uri="{FF2B5EF4-FFF2-40B4-BE49-F238E27FC236}">
                <a16:creationId xmlns:a16="http://schemas.microsoft.com/office/drawing/2014/main" id="{2B7BE792-CB1E-B6F1-534F-28004CF2852A}"/>
              </a:ext>
            </a:extLst>
          </p:cNvPr>
          <p:cNvCxnSpPr/>
          <p:nvPr/>
        </p:nvCxnSpPr>
        <p:spPr>
          <a:xfrm>
            <a:off x="8032167" y="4058312"/>
            <a:ext cx="341895" cy="0"/>
          </a:xfrm>
          <a:prstGeom prst="straightConnector1">
            <a:avLst/>
          </a:prstGeom>
          <a:ln w="28575">
            <a:solidFill>
              <a:srgbClr val="D67A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9" name="Straight Arrow Connector 1158">
            <a:extLst>
              <a:ext uri="{FF2B5EF4-FFF2-40B4-BE49-F238E27FC236}">
                <a16:creationId xmlns:a16="http://schemas.microsoft.com/office/drawing/2014/main" id="{22D4E56E-60FD-0B39-94AA-D74425630DF4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363421" y="5676488"/>
            <a:ext cx="1907108" cy="0"/>
          </a:xfrm>
          <a:prstGeom prst="straightConnector1">
            <a:avLst/>
          </a:prstGeom>
          <a:ln w="28575">
            <a:solidFill>
              <a:srgbClr val="38A3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1" name="TextBox 1160">
            <a:extLst>
              <a:ext uri="{FF2B5EF4-FFF2-40B4-BE49-F238E27FC236}">
                <a16:creationId xmlns:a16="http://schemas.microsoft.com/office/drawing/2014/main" id="{766AA693-3FFC-BD95-92E9-CA31B79395EF}"/>
              </a:ext>
            </a:extLst>
          </p:cNvPr>
          <p:cNvSpPr txBox="1"/>
          <p:nvPr/>
        </p:nvSpPr>
        <p:spPr>
          <a:xfrm>
            <a:off x="8270530" y="1742871"/>
            <a:ext cx="2198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D67A3B"/>
                </a:solidFill>
              </a:rPr>
              <a:t>HQ Signal System Monitor HMI</a:t>
            </a:r>
            <a:endParaRPr lang="en-SG" sz="1100" b="1" dirty="0">
              <a:solidFill>
                <a:srgbClr val="D67A3B"/>
              </a:solidFill>
            </a:endParaRPr>
          </a:p>
        </p:txBody>
      </p:sp>
      <p:sp>
        <p:nvSpPr>
          <p:cNvPr id="1162" name="TextBox 1161">
            <a:extLst>
              <a:ext uri="{FF2B5EF4-FFF2-40B4-BE49-F238E27FC236}">
                <a16:creationId xmlns:a16="http://schemas.microsoft.com/office/drawing/2014/main" id="{44D4C952-D69D-F641-3AEE-8FE8BC18FC19}"/>
              </a:ext>
            </a:extLst>
          </p:cNvPr>
          <p:cNvSpPr txBox="1"/>
          <p:nvPr/>
        </p:nvSpPr>
        <p:spPr>
          <a:xfrm>
            <a:off x="8315687" y="3159665"/>
            <a:ext cx="20425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D67A3B"/>
                </a:solidFill>
              </a:rPr>
              <a:t>HQ Railway Train Control HMI</a:t>
            </a:r>
            <a:endParaRPr lang="en-SG" sz="1100" b="1" dirty="0">
              <a:solidFill>
                <a:srgbClr val="D67A3B"/>
              </a:solidFill>
            </a:endParaRPr>
          </a:p>
        </p:txBody>
      </p:sp>
      <p:sp>
        <p:nvSpPr>
          <p:cNvPr id="1163" name="TextBox 1162">
            <a:extLst>
              <a:ext uri="{FF2B5EF4-FFF2-40B4-BE49-F238E27FC236}">
                <a16:creationId xmlns:a16="http://schemas.microsoft.com/office/drawing/2014/main" id="{8F325A1C-089F-C202-E668-1297F8794159}"/>
              </a:ext>
            </a:extLst>
          </p:cNvPr>
          <p:cNvSpPr txBox="1"/>
          <p:nvPr/>
        </p:nvSpPr>
        <p:spPr>
          <a:xfrm>
            <a:off x="8300404" y="4526156"/>
            <a:ext cx="2428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38A36F"/>
                </a:solidFill>
              </a:rPr>
              <a:t>Railway Physical World Simulator </a:t>
            </a:r>
            <a:endParaRPr lang="en-SG" sz="1100" b="1" dirty="0">
              <a:solidFill>
                <a:srgbClr val="38A36F"/>
              </a:solidFill>
            </a:endParaRPr>
          </a:p>
        </p:txBody>
      </p:sp>
      <p:pic>
        <p:nvPicPr>
          <p:cNvPr id="1165" name="Graphic 1164" descr="Web design with solid fill">
            <a:extLst>
              <a:ext uri="{FF2B5EF4-FFF2-40B4-BE49-F238E27FC236}">
                <a16:creationId xmlns:a16="http://schemas.microsoft.com/office/drawing/2014/main" id="{029E5853-9937-C5E3-F958-B82854AF468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904553" y="4407151"/>
            <a:ext cx="488553" cy="477935"/>
          </a:xfrm>
          <a:prstGeom prst="rect">
            <a:avLst/>
          </a:prstGeom>
        </p:spPr>
      </p:pic>
      <p:pic>
        <p:nvPicPr>
          <p:cNvPr id="1166" name="Graphic 1165" descr="Web design with solid fill">
            <a:extLst>
              <a:ext uri="{FF2B5EF4-FFF2-40B4-BE49-F238E27FC236}">
                <a16:creationId xmlns:a16="http://schemas.microsoft.com/office/drawing/2014/main" id="{69AC7C2F-2570-FDB0-7EC3-65B0348636A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953443" y="4987051"/>
            <a:ext cx="440455" cy="430882"/>
          </a:xfrm>
          <a:prstGeom prst="rect">
            <a:avLst/>
          </a:prstGeom>
        </p:spPr>
      </p:pic>
      <p:cxnSp>
        <p:nvCxnSpPr>
          <p:cNvPr id="1180" name="Connector: Elbow 1179">
            <a:extLst>
              <a:ext uri="{FF2B5EF4-FFF2-40B4-BE49-F238E27FC236}">
                <a16:creationId xmlns:a16="http://schemas.microsoft.com/office/drawing/2014/main" id="{3226EE06-31F0-33AF-877F-6A3B70466DC9}"/>
              </a:ext>
            </a:extLst>
          </p:cNvPr>
          <p:cNvCxnSpPr>
            <a:cxnSpLocks/>
            <a:stCxn id="12" idx="3"/>
            <a:endCxn id="1165" idx="1"/>
          </p:cNvCxnSpPr>
          <p:nvPr/>
        </p:nvCxnSpPr>
        <p:spPr>
          <a:xfrm flipV="1">
            <a:off x="6363421" y="4646119"/>
            <a:ext cx="541132" cy="221872"/>
          </a:xfrm>
          <a:prstGeom prst="bentConnector3">
            <a:avLst/>
          </a:prstGeom>
          <a:ln w="19050">
            <a:solidFill>
              <a:srgbClr val="F4C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2" name="Connector: Elbow 1181">
            <a:extLst>
              <a:ext uri="{FF2B5EF4-FFF2-40B4-BE49-F238E27FC236}">
                <a16:creationId xmlns:a16="http://schemas.microsoft.com/office/drawing/2014/main" id="{32029F42-611E-3C90-37B2-57B7EFAF3A00}"/>
              </a:ext>
            </a:extLst>
          </p:cNvPr>
          <p:cNvCxnSpPr>
            <a:cxnSpLocks/>
            <a:stCxn id="12" idx="3"/>
            <a:endCxn id="1166" idx="1"/>
          </p:cNvCxnSpPr>
          <p:nvPr/>
        </p:nvCxnSpPr>
        <p:spPr>
          <a:xfrm>
            <a:off x="6363421" y="4867991"/>
            <a:ext cx="590022" cy="334501"/>
          </a:xfrm>
          <a:prstGeom prst="bentConnector3">
            <a:avLst>
              <a:gd name="adj1" fmla="val 46530"/>
            </a:avLst>
          </a:prstGeom>
          <a:ln w="19050">
            <a:solidFill>
              <a:srgbClr val="F4C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7" name="TextBox 1186">
            <a:extLst>
              <a:ext uri="{FF2B5EF4-FFF2-40B4-BE49-F238E27FC236}">
                <a16:creationId xmlns:a16="http://schemas.microsoft.com/office/drawing/2014/main" id="{73C6C84A-22C4-B40D-9CB0-3DB9B6C76D90}"/>
              </a:ext>
            </a:extLst>
          </p:cNvPr>
          <p:cNvSpPr txBox="1"/>
          <p:nvPr/>
        </p:nvSpPr>
        <p:spPr>
          <a:xfrm>
            <a:off x="7329776" y="4398325"/>
            <a:ext cx="7911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4C54F"/>
                </a:solidFill>
              </a:rPr>
              <a:t>PLC Simulator </a:t>
            </a:r>
            <a:endParaRPr lang="en-SG" sz="1100" b="1" dirty="0">
              <a:solidFill>
                <a:srgbClr val="F4C54F"/>
              </a:solidFill>
            </a:endParaRPr>
          </a:p>
        </p:txBody>
      </p:sp>
      <p:sp>
        <p:nvSpPr>
          <p:cNvPr id="1188" name="TextBox 1187">
            <a:extLst>
              <a:ext uri="{FF2B5EF4-FFF2-40B4-BE49-F238E27FC236}">
                <a16:creationId xmlns:a16="http://schemas.microsoft.com/office/drawing/2014/main" id="{D77CFE89-BD10-08AD-D8AA-32FD15CC7271}"/>
              </a:ext>
            </a:extLst>
          </p:cNvPr>
          <p:cNvSpPr txBox="1"/>
          <p:nvPr/>
        </p:nvSpPr>
        <p:spPr>
          <a:xfrm>
            <a:off x="7371707" y="4962607"/>
            <a:ext cx="7911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4C54F"/>
                </a:solidFill>
              </a:rPr>
              <a:t>RTU Simulator </a:t>
            </a:r>
            <a:endParaRPr lang="en-SG" sz="1100" b="1" dirty="0">
              <a:solidFill>
                <a:srgbClr val="F4C54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DAD05D-6BAE-5E6C-6BE4-C407433BBE5F}"/>
              </a:ext>
            </a:extLst>
          </p:cNvPr>
          <p:cNvSpPr txBox="1"/>
          <p:nvPr/>
        </p:nvSpPr>
        <p:spPr>
          <a:xfrm>
            <a:off x="700940" y="333739"/>
            <a:ext cx="5662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Mini Land Based Railway Cyber Range </a:t>
            </a:r>
          </a:p>
          <a:p>
            <a:r>
              <a:rPr lang="en-US" b="1" dirty="0">
                <a:solidFill>
                  <a:schemeClr val="bg1"/>
                </a:solidFill>
              </a:rPr>
              <a:t>(Railway IT-OT System Cyber Security Test Platform)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480C4C-780B-9C6B-FD33-4D4266B95444}"/>
              </a:ext>
            </a:extLst>
          </p:cNvPr>
          <p:cNvSpPr/>
          <p:nvPr/>
        </p:nvSpPr>
        <p:spPr>
          <a:xfrm>
            <a:off x="2070890" y="5816970"/>
            <a:ext cx="1069230" cy="16402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chemeClr val="tx1"/>
                </a:solidFill>
              </a:rPr>
              <a:t>3</a:t>
            </a:r>
            <a:r>
              <a:rPr lang="en-US" sz="1000" b="1" baseline="30000" dirty="0">
                <a:solidFill>
                  <a:schemeClr val="tx1"/>
                </a:solidFill>
              </a:rPr>
              <a:t>rd</a:t>
            </a:r>
            <a:r>
              <a:rPr lang="en-US" sz="1000" b="1" dirty="0">
                <a:solidFill>
                  <a:schemeClr val="tx1"/>
                </a:solidFill>
              </a:rPr>
              <a:t> Track Power</a:t>
            </a:r>
            <a:endParaRPr lang="en-SG" sz="1000" b="1" dirty="0">
              <a:solidFill>
                <a:schemeClr val="tx1"/>
              </a:solidFill>
            </a:endParaRPr>
          </a:p>
        </p:txBody>
      </p:sp>
      <p:pic>
        <p:nvPicPr>
          <p:cNvPr id="25" name="Picture 24" descr="TM221CE16R Schneider Electric Modicon M221 PLC CPU Mini USB Interface –  Ralakde Automation">
            <a:extLst>
              <a:ext uri="{FF2B5EF4-FFF2-40B4-BE49-F238E27FC236}">
                <a16:creationId xmlns:a16="http://schemas.microsoft.com/office/drawing/2014/main" id="{13DAC408-2295-F04D-4AFD-E8EC714B5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79" y="4772985"/>
            <a:ext cx="353441" cy="387476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 descr="TM221CE16R Schneider Electric Modicon M221 PLC CPU Mini USB Interface –  Ralakde Automation">
            <a:extLst>
              <a:ext uri="{FF2B5EF4-FFF2-40B4-BE49-F238E27FC236}">
                <a16:creationId xmlns:a16="http://schemas.microsoft.com/office/drawing/2014/main" id="{213CC615-0B04-8A45-D5AD-034B414D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472" y="4772985"/>
            <a:ext cx="353441" cy="387476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8F282D7-AC3E-15AE-3A05-41D9D6226565}"/>
              </a:ext>
            </a:extLst>
          </p:cNvPr>
          <p:cNvSpPr txBox="1"/>
          <p:nvPr/>
        </p:nvSpPr>
        <p:spPr>
          <a:xfrm>
            <a:off x="3755454" y="4736723"/>
            <a:ext cx="6099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Station PLC</a:t>
            </a:r>
            <a:endParaRPr lang="en-SG" sz="1100" b="1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E0DCEE1-59A4-4A93-835D-76035226D6CF}"/>
              </a:ext>
            </a:extLst>
          </p:cNvPr>
          <p:cNvSpPr/>
          <p:nvPr/>
        </p:nvSpPr>
        <p:spPr>
          <a:xfrm>
            <a:off x="3364661" y="5349255"/>
            <a:ext cx="1063397" cy="18565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chemeClr val="tx1"/>
                </a:solidFill>
              </a:rPr>
              <a:t>Station Sensors </a:t>
            </a:r>
            <a:endParaRPr lang="en-SG" sz="1000" b="1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B37B08-D9D6-3A67-F25F-3F7DA22E11B2}"/>
              </a:ext>
            </a:extLst>
          </p:cNvPr>
          <p:cNvSpPr/>
          <p:nvPr/>
        </p:nvSpPr>
        <p:spPr>
          <a:xfrm>
            <a:off x="3355426" y="5579109"/>
            <a:ext cx="1063397" cy="18565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chemeClr val="tx1"/>
                </a:solidFill>
              </a:rPr>
              <a:t>Station Signals</a:t>
            </a:r>
            <a:endParaRPr lang="en-SG" sz="1000" b="1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1D1CC7-D427-D682-232F-6E872A23A59B}"/>
              </a:ext>
            </a:extLst>
          </p:cNvPr>
          <p:cNvSpPr/>
          <p:nvPr/>
        </p:nvSpPr>
        <p:spPr>
          <a:xfrm>
            <a:off x="4785672" y="5705644"/>
            <a:ext cx="525941" cy="2947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chemeClr val="tx1"/>
                </a:solidFill>
              </a:rPr>
              <a:t>Train Motor</a:t>
            </a:r>
            <a:endParaRPr lang="en-SG" sz="1000" b="1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5D2148-DB36-A998-6459-AFA06764E450}"/>
              </a:ext>
            </a:extLst>
          </p:cNvPr>
          <p:cNvSpPr/>
          <p:nvPr/>
        </p:nvSpPr>
        <p:spPr>
          <a:xfrm>
            <a:off x="5541344" y="5367162"/>
            <a:ext cx="687444" cy="2947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chemeClr val="tx1"/>
                </a:solidFill>
              </a:rPr>
              <a:t>Train Hydraulic</a:t>
            </a:r>
            <a:endParaRPr lang="en-SG" sz="1000" b="1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87861DE-AA8E-B21F-7E0F-AA501611A690}"/>
              </a:ext>
            </a:extLst>
          </p:cNvPr>
          <p:cNvSpPr/>
          <p:nvPr/>
        </p:nvSpPr>
        <p:spPr>
          <a:xfrm>
            <a:off x="5535086" y="5712664"/>
            <a:ext cx="701825" cy="2947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chemeClr val="tx1"/>
                </a:solidFill>
              </a:rPr>
              <a:t>Train Sensors</a:t>
            </a:r>
            <a:endParaRPr lang="en-SG" sz="1000" b="1" dirty="0">
              <a:solidFill>
                <a:schemeClr val="tx1"/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1C15458-C60A-9671-B12C-8BF4B4E7A50A}"/>
              </a:ext>
            </a:extLst>
          </p:cNvPr>
          <p:cNvCxnSpPr>
            <a:endCxn id="17" idx="2"/>
          </p:cNvCxnSpPr>
          <p:nvPr/>
        </p:nvCxnSpPr>
        <p:spPr>
          <a:xfrm flipV="1">
            <a:off x="2273719" y="5167610"/>
            <a:ext cx="2910" cy="6493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BA6F40E-6CDC-3142-B355-A8948EAC2FD9}"/>
              </a:ext>
            </a:extLst>
          </p:cNvPr>
          <p:cNvSpPr/>
          <p:nvPr/>
        </p:nvSpPr>
        <p:spPr>
          <a:xfrm>
            <a:off x="2083444" y="5367248"/>
            <a:ext cx="922015" cy="17325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chemeClr val="tx1"/>
                </a:solidFill>
              </a:rPr>
              <a:t>Track Sensors </a:t>
            </a:r>
            <a:endParaRPr lang="en-SG" sz="1000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0A57BB-C6A9-7506-30DD-A6481CF6B5E4}"/>
              </a:ext>
            </a:extLst>
          </p:cNvPr>
          <p:cNvSpPr/>
          <p:nvPr/>
        </p:nvSpPr>
        <p:spPr>
          <a:xfrm>
            <a:off x="2086792" y="5602268"/>
            <a:ext cx="922015" cy="16402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chemeClr val="tx1"/>
                </a:solidFill>
              </a:rPr>
              <a:t>Track Signals</a:t>
            </a:r>
            <a:endParaRPr lang="en-SG" sz="1000" b="1" dirty="0">
              <a:solidFill>
                <a:schemeClr val="tx1"/>
              </a:solidFill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4D86B87-78E4-8041-6033-8FEE600B3FF3}"/>
              </a:ext>
            </a:extLst>
          </p:cNvPr>
          <p:cNvCxnSpPr/>
          <p:nvPr/>
        </p:nvCxnSpPr>
        <p:spPr>
          <a:xfrm>
            <a:off x="3104501" y="4967409"/>
            <a:ext cx="0" cy="84517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ACE91C7-5B2F-AE2B-8AE4-FFE4640E2397}"/>
              </a:ext>
            </a:extLst>
          </p:cNvPr>
          <p:cNvCxnSpPr>
            <a:cxnSpLocks/>
          </p:cNvCxnSpPr>
          <p:nvPr/>
        </p:nvCxnSpPr>
        <p:spPr>
          <a:xfrm flipH="1">
            <a:off x="2962957" y="4973547"/>
            <a:ext cx="141544" cy="19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C06F6D2-DF1C-E3E7-E68C-04249AABA8FC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005459" y="5453875"/>
            <a:ext cx="10353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ABFA442-CC65-65FD-468C-F71FA349F447}"/>
              </a:ext>
            </a:extLst>
          </p:cNvPr>
          <p:cNvCxnSpPr>
            <a:cxnSpLocks/>
          </p:cNvCxnSpPr>
          <p:nvPr/>
        </p:nvCxnSpPr>
        <p:spPr>
          <a:xfrm>
            <a:off x="3000907" y="5660867"/>
            <a:ext cx="10353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4D63553-496D-6037-5C44-6AEE5D82B416}"/>
              </a:ext>
            </a:extLst>
          </p:cNvPr>
          <p:cNvCxnSpPr>
            <a:cxnSpLocks/>
          </p:cNvCxnSpPr>
          <p:nvPr/>
        </p:nvCxnSpPr>
        <p:spPr>
          <a:xfrm>
            <a:off x="3259388" y="4975536"/>
            <a:ext cx="0" cy="88694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EE18F0FB-0E2E-93B1-19DA-C444CEFF7B8B}"/>
              </a:ext>
            </a:extLst>
          </p:cNvPr>
          <p:cNvCxnSpPr>
            <a:cxnSpLocks/>
          </p:cNvCxnSpPr>
          <p:nvPr/>
        </p:nvCxnSpPr>
        <p:spPr>
          <a:xfrm>
            <a:off x="3255667" y="5677561"/>
            <a:ext cx="10353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B9F7A774-6A7E-0DF0-EC04-1D9354DAD131}"/>
              </a:ext>
            </a:extLst>
          </p:cNvPr>
          <p:cNvCxnSpPr>
            <a:cxnSpLocks/>
          </p:cNvCxnSpPr>
          <p:nvPr/>
        </p:nvCxnSpPr>
        <p:spPr>
          <a:xfrm>
            <a:off x="3255667" y="5447199"/>
            <a:ext cx="10353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7" name="Straight Arrow Connector 1026">
            <a:extLst>
              <a:ext uri="{FF2B5EF4-FFF2-40B4-BE49-F238E27FC236}">
                <a16:creationId xmlns:a16="http://schemas.microsoft.com/office/drawing/2014/main" id="{4B20EB5E-4A2C-2E6C-43E7-F84F7141F0B8}"/>
              </a:ext>
            </a:extLst>
          </p:cNvPr>
          <p:cNvCxnSpPr>
            <a:cxnSpLocks/>
          </p:cNvCxnSpPr>
          <p:nvPr/>
        </p:nvCxnSpPr>
        <p:spPr>
          <a:xfrm flipV="1">
            <a:off x="3254091" y="4973547"/>
            <a:ext cx="187557" cy="122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3" name="Straight Arrow Connector 1032">
            <a:extLst>
              <a:ext uri="{FF2B5EF4-FFF2-40B4-BE49-F238E27FC236}">
                <a16:creationId xmlns:a16="http://schemas.microsoft.com/office/drawing/2014/main" id="{0F8560E7-4FB2-5430-D1DF-2A53A53887EB}"/>
              </a:ext>
            </a:extLst>
          </p:cNvPr>
          <p:cNvCxnSpPr>
            <a:cxnSpLocks/>
          </p:cNvCxnSpPr>
          <p:nvPr/>
        </p:nvCxnSpPr>
        <p:spPr>
          <a:xfrm flipV="1">
            <a:off x="4623897" y="5109721"/>
            <a:ext cx="0" cy="75681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346E0432-7B23-98D5-A0AF-E143F58F2D94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621818" y="5529098"/>
            <a:ext cx="16385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B6689150-8FDE-6E09-8B49-2CC2EA29289A}"/>
              </a:ext>
            </a:extLst>
          </p:cNvPr>
          <p:cNvCxnSpPr>
            <a:cxnSpLocks/>
          </p:cNvCxnSpPr>
          <p:nvPr/>
        </p:nvCxnSpPr>
        <p:spPr>
          <a:xfrm>
            <a:off x="4616878" y="5866532"/>
            <a:ext cx="16385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3" name="Straight Arrow Connector 1042">
            <a:extLst>
              <a:ext uri="{FF2B5EF4-FFF2-40B4-BE49-F238E27FC236}">
                <a16:creationId xmlns:a16="http://schemas.microsoft.com/office/drawing/2014/main" id="{69D364CF-E9FD-C2C2-629F-91AC1241FC0D}"/>
              </a:ext>
            </a:extLst>
          </p:cNvPr>
          <p:cNvCxnSpPr>
            <a:cxnSpLocks/>
          </p:cNvCxnSpPr>
          <p:nvPr/>
        </p:nvCxnSpPr>
        <p:spPr>
          <a:xfrm flipV="1">
            <a:off x="5445118" y="5109721"/>
            <a:ext cx="0" cy="75681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67D42712-5EB1-92AA-9FD2-9E84305D5F71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5451942" y="5514553"/>
            <a:ext cx="8940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3ECC8F3C-84FA-24FF-BEE3-87C3605F64EA}"/>
              </a:ext>
            </a:extLst>
          </p:cNvPr>
          <p:cNvCxnSpPr>
            <a:cxnSpLocks/>
          </p:cNvCxnSpPr>
          <p:nvPr/>
        </p:nvCxnSpPr>
        <p:spPr>
          <a:xfrm flipV="1">
            <a:off x="5440566" y="5864849"/>
            <a:ext cx="8940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52" name="Picture 1051">
            <a:extLst>
              <a:ext uri="{FF2B5EF4-FFF2-40B4-BE49-F238E27FC236}">
                <a16:creationId xmlns:a16="http://schemas.microsoft.com/office/drawing/2014/main" id="{037888C9-58E8-AA15-2214-730765CFE69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301371" y="4784252"/>
            <a:ext cx="2167709" cy="1241013"/>
          </a:xfrm>
          <a:prstGeom prst="rect">
            <a:avLst/>
          </a:prstGeom>
        </p:spPr>
      </p:pic>
      <p:pic>
        <p:nvPicPr>
          <p:cNvPr id="1057" name="Graphic 1056" descr="Ui Ux with solid fill">
            <a:extLst>
              <a:ext uri="{FF2B5EF4-FFF2-40B4-BE49-F238E27FC236}">
                <a16:creationId xmlns:a16="http://schemas.microsoft.com/office/drawing/2014/main" id="{40B165B4-5007-9F4A-AB63-CC7A240EF6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73820" y="3887680"/>
            <a:ext cx="428782" cy="428782"/>
          </a:xfrm>
          <a:prstGeom prst="rect">
            <a:avLst/>
          </a:prstGeom>
        </p:spPr>
      </p:pic>
      <p:sp>
        <p:nvSpPr>
          <p:cNvPr id="1062" name="TextBox 1061">
            <a:extLst>
              <a:ext uri="{FF2B5EF4-FFF2-40B4-BE49-F238E27FC236}">
                <a16:creationId xmlns:a16="http://schemas.microsoft.com/office/drawing/2014/main" id="{A78DAF2A-4190-D5A1-A8FC-FD531380252B}"/>
              </a:ext>
            </a:extLst>
          </p:cNvPr>
          <p:cNvSpPr txBox="1"/>
          <p:nvPr/>
        </p:nvSpPr>
        <p:spPr>
          <a:xfrm>
            <a:off x="5037049" y="3776051"/>
            <a:ext cx="9471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Track Block Control </a:t>
            </a:r>
          </a:p>
          <a:p>
            <a:r>
              <a:rPr lang="en-US" sz="1100" dirty="0">
                <a:solidFill>
                  <a:schemeClr val="bg1"/>
                </a:solidFill>
              </a:rPr>
              <a:t>HMI</a:t>
            </a:r>
            <a:endParaRPr lang="en-SG" sz="1100" dirty="0">
              <a:solidFill>
                <a:schemeClr val="bg1"/>
              </a:solidFill>
            </a:endParaRPr>
          </a:p>
        </p:txBody>
      </p: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257E08A8-224D-47B4-5485-DB5A235A4040}"/>
              </a:ext>
            </a:extLst>
          </p:cNvPr>
          <p:cNvCxnSpPr>
            <a:cxnSpLocks/>
          </p:cNvCxnSpPr>
          <p:nvPr/>
        </p:nvCxnSpPr>
        <p:spPr>
          <a:xfrm>
            <a:off x="4878193" y="3799191"/>
            <a:ext cx="0" cy="175425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Connector: Elbow 1076">
            <a:extLst>
              <a:ext uri="{FF2B5EF4-FFF2-40B4-BE49-F238E27FC236}">
                <a16:creationId xmlns:a16="http://schemas.microsoft.com/office/drawing/2014/main" id="{4EA8AE11-5148-A1B4-B53A-A50A6013609E}"/>
              </a:ext>
            </a:extLst>
          </p:cNvPr>
          <p:cNvCxnSpPr>
            <a:cxnSpLocks/>
            <a:stCxn id="17" idx="0"/>
            <a:endCxn id="1071" idx="2"/>
          </p:cNvCxnSpPr>
          <p:nvPr/>
        </p:nvCxnSpPr>
        <p:spPr>
          <a:xfrm rot="5400000" flipH="1" flipV="1">
            <a:off x="2709316" y="3900115"/>
            <a:ext cx="447332" cy="1312707"/>
          </a:xfrm>
          <a:prstGeom prst="bentConnector3">
            <a:avLst>
              <a:gd name="adj1" fmla="val 14914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Connector: Elbow 1089">
            <a:extLst>
              <a:ext uri="{FF2B5EF4-FFF2-40B4-BE49-F238E27FC236}">
                <a16:creationId xmlns:a16="http://schemas.microsoft.com/office/drawing/2014/main" id="{0A9656A2-4DE7-038A-5E53-D52C84624386}"/>
              </a:ext>
            </a:extLst>
          </p:cNvPr>
          <p:cNvCxnSpPr>
            <a:cxnSpLocks/>
            <a:stCxn id="25" idx="0"/>
            <a:endCxn id="1057" idx="2"/>
          </p:cNvCxnSpPr>
          <p:nvPr/>
        </p:nvCxnSpPr>
        <p:spPr>
          <a:xfrm rot="5400000" flipH="1" flipV="1">
            <a:off x="3604194" y="3488969"/>
            <a:ext cx="456523" cy="2111511"/>
          </a:xfrm>
          <a:prstGeom prst="bentConnector3">
            <a:avLst>
              <a:gd name="adj1" fmla="val 45516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Arrow Connector 1136">
            <a:extLst>
              <a:ext uri="{FF2B5EF4-FFF2-40B4-BE49-F238E27FC236}">
                <a16:creationId xmlns:a16="http://schemas.microsoft.com/office/drawing/2014/main" id="{A0A9E639-1A9A-4F62-EA50-5A33D77A84BA}"/>
              </a:ext>
            </a:extLst>
          </p:cNvPr>
          <p:cNvCxnSpPr>
            <a:cxnSpLocks/>
          </p:cNvCxnSpPr>
          <p:nvPr/>
        </p:nvCxnSpPr>
        <p:spPr>
          <a:xfrm flipH="1" flipV="1">
            <a:off x="3682327" y="4332802"/>
            <a:ext cx="0" cy="415842"/>
          </a:xfrm>
          <a:prstGeom prst="straightConnector1">
            <a:avLst/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8" name="Picture 1157">
            <a:extLst>
              <a:ext uri="{FF2B5EF4-FFF2-40B4-BE49-F238E27FC236}">
                <a16:creationId xmlns:a16="http://schemas.microsoft.com/office/drawing/2014/main" id="{57FAE96D-EB43-5013-CEFC-4C20617067E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345549" y="533613"/>
            <a:ext cx="2028369" cy="1162932"/>
          </a:xfrm>
          <a:prstGeom prst="rect">
            <a:avLst/>
          </a:prstGeom>
          <a:ln w="12700">
            <a:solidFill>
              <a:srgbClr val="D67A3B"/>
            </a:solidFill>
          </a:ln>
        </p:spPr>
      </p:pic>
      <p:sp>
        <p:nvSpPr>
          <p:cNvPr id="1164" name="TextBox 1163">
            <a:extLst>
              <a:ext uri="{FF2B5EF4-FFF2-40B4-BE49-F238E27FC236}">
                <a16:creationId xmlns:a16="http://schemas.microsoft.com/office/drawing/2014/main" id="{8A26A291-3B08-D73C-A24A-B5A5A567CD0C}"/>
              </a:ext>
            </a:extLst>
          </p:cNvPr>
          <p:cNvSpPr txBox="1"/>
          <p:nvPr/>
        </p:nvSpPr>
        <p:spPr>
          <a:xfrm>
            <a:off x="8261044" y="240612"/>
            <a:ext cx="21048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D67A3B"/>
                </a:solidFill>
              </a:rPr>
              <a:t>HQ Railway Block Control HMI</a:t>
            </a:r>
            <a:endParaRPr lang="en-SG" sz="1100" b="1" dirty="0">
              <a:solidFill>
                <a:srgbClr val="D67A3B"/>
              </a:solidFill>
            </a:endParaRPr>
          </a:p>
        </p:txBody>
      </p:sp>
      <p:cxnSp>
        <p:nvCxnSpPr>
          <p:cNvPr id="1167" name="Connector: Elbow 1166">
            <a:extLst>
              <a:ext uri="{FF2B5EF4-FFF2-40B4-BE49-F238E27FC236}">
                <a16:creationId xmlns:a16="http://schemas.microsoft.com/office/drawing/2014/main" id="{C0F71B55-549D-CEB0-C3AA-E0A936C17A0A}"/>
              </a:ext>
            </a:extLst>
          </p:cNvPr>
          <p:cNvCxnSpPr>
            <a:cxnSpLocks/>
            <a:endCxn id="1158" idx="1"/>
          </p:cNvCxnSpPr>
          <p:nvPr/>
        </p:nvCxnSpPr>
        <p:spPr>
          <a:xfrm rot="5400000" flipH="1" flipV="1">
            <a:off x="7520973" y="1626273"/>
            <a:ext cx="1335770" cy="313382"/>
          </a:xfrm>
          <a:prstGeom prst="bentConnector2">
            <a:avLst/>
          </a:prstGeom>
          <a:ln w="28575">
            <a:solidFill>
              <a:srgbClr val="D67A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logo of a train&#10;&#10;Description automatically generated">
            <a:extLst>
              <a:ext uri="{FF2B5EF4-FFF2-40B4-BE49-F238E27FC236}">
                <a16:creationId xmlns:a16="http://schemas.microsoft.com/office/drawing/2014/main" id="{908FED50-0468-4CB1-A6BB-2309E414F06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672" y="285568"/>
            <a:ext cx="1567944" cy="16114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70F5E41-BDCB-6CDE-E7BE-FE19A512BF24}"/>
              </a:ext>
            </a:extLst>
          </p:cNvPr>
          <p:cNvSpPr/>
          <p:nvPr/>
        </p:nvSpPr>
        <p:spPr>
          <a:xfrm>
            <a:off x="3361099" y="5808223"/>
            <a:ext cx="1063397" cy="18565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chemeClr val="tx1"/>
                </a:solidFill>
              </a:rPr>
              <a:t>Platform equips </a:t>
            </a:r>
            <a:endParaRPr lang="en-SG" sz="1000" b="1" dirty="0">
              <a:solidFill>
                <a:schemeClr val="tx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DE59D1D-CD84-C46A-5BB3-EFB94C2FCEC7}"/>
              </a:ext>
            </a:extLst>
          </p:cNvPr>
          <p:cNvCxnSpPr>
            <a:cxnSpLocks/>
          </p:cNvCxnSpPr>
          <p:nvPr/>
        </p:nvCxnSpPr>
        <p:spPr>
          <a:xfrm>
            <a:off x="3251026" y="5874206"/>
            <a:ext cx="10353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3046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CD5D62-6980-44A6-51A4-FBFE78EB7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62" y="619214"/>
            <a:ext cx="1990476" cy="142857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D886FA-FA2A-22FD-048F-2385E0BB63AC}"/>
              </a:ext>
            </a:extLst>
          </p:cNvPr>
          <p:cNvSpPr txBox="1"/>
          <p:nvPr/>
        </p:nvSpPr>
        <p:spPr>
          <a:xfrm>
            <a:off x="498425" y="225731"/>
            <a:ext cx="1720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Train control panel</a:t>
            </a:r>
            <a:endParaRPr lang="en-SG" sz="1400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9BA7B9-9468-EC00-B43B-4A201824EED2}"/>
              </a:ext>
            </a:extLst>
          </p:cNvPr>
          <p:cNvCxnSpPr>
            <a:cxnSpLocks/>
          </p:cNvCxnSpPr>
          <p:nvPr/>
        </p:nvCxnSpPr>
        <p:spPr>
          <a:xfrm flipV="1">
            <a:off x="828675" y="1828800"/>
            <a:ext cx="0" cy="11942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1A7ABD-6EC7-6C0B-CA85-0A396669D187}"/>
              </a:ext>
            </a:extLst>
          </p:cNvPr>
          <p:cNvCxnSpPr>
            <a:cxnSpLocks/>
          </p:cNvCxnSpPr>
          <p:nvPr/>
        </p:nvCxnSpPr>
        <p:spPr>
          <a:xfrm flipV="1">
            <a:off x="1238250" y="1909373"/>
            <a:ext cx="0" cy="6695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CF7660D-4EB1-849D-0853-3C7C4F94146B}"/>
              </a:ext>
            </a:extLst>
          </p:cNvPr>
          <p:cNvSpPr txBox="1"/>
          <p:nvPr/>
        </p:nvSpPr>
        <p:spPr>
          <a:xfrm>
            <a:off x="549323" y="3019390"/>
            <a:ext cx="1765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 power on Button </a:t>
            </a:r>
            <a:endParaRPr lang="en-SG" sz="1200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92EE6D-9302-EE92-5F17-76CB640D4A73}"/>
              </a:ext>
            </a:extLst>
          </p:cNvPr>
          <p:cNvCxnSpPr>
            <a:cxnSpLocks/>
          </p:cNvCxnSpPr>
          <p:nvPr/>
        </p:nvCxnSpPr>
        <p:spPr>
          <a:xfrm flipV="1">
            <a:off x="1609725" y="1928618"/>
            <a:ext cx="0" cy="40957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F6A3795-C82F-8DBD-4111-E352DBD92424}"/>
              </a:ext>
            </a:extLst>
          </p:cNvPr>
          <p:cNvSpPr txBox="1"/>
          <p:nvPr/>
        </p:nvSpPr>
        <p:spPr>
          <a:xfrm>
            <a:off x="1358875" y="2321130"/>
            <a:ext cx="191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 position reset button</a:t>
            </a:r>
            <a:endParaRPr lang="en-SG" sz="1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38F998-E831-C666-47B3-5A45BB65AE16}"/>
              </a:ext>
            </a:extLst>
          </p:cNvPr>
          <p:cNvSpPr txBox="1"/>
          <p:nvPr/>
        </p:nvSpPr>
        <p:spPr>
          <a:xfrm>
            <a:off x="939848" y="2561379"/>
            <a:ext cx="1765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Emergency Stop button (power cut off)</a:t>
            </a:r>
            <a:endParaRPr lang="en-SG" sz="1200" b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1CFB718-CC41-2C63-92DF-CE0E04A9A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44" y="4365534"/>
            <a:ext cx="1552381" cy="158095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DBC63A2-16F4-E804-C655-1BD989C771DE}"/>
              </a:ext>
            </a:extLst>
          </p:cNvPr>
          <p:cNvCxnSpPr>
            <a:cxnSpLocks/>
          </p:cNvCxnSpPr>
          <p:nvPr/>
        </p:nvCxnSpPr>
        <p:spPr>
          <a:xfrm flipV="1">
            <a:off x="857250" y="5798654"/>
            <a:ext cx="0" cy="40957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F498FE0-B720-B71D-A197-60B35890A602}"/>
              </a:ext>
            </a:extLst>
          </p:cNvPr>
          <p:cNvSpPr txBox="1"/>
          <p:nvPr/>
        </p:nvSpPr>
        <p:spPr>
          <a:xfrm>
            <a:off x="666944" y="6163413"/>
            <a:ext cx="1765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 auto collision avoidance on/off control</a:t>
            </a:r>
            <a:endParaRPr lang="en-SG" sz="1200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E9E5FC6-0559-217F-65DB-AB651CC31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1176" y="5532039"/>
            <a:ext cx="2380952" cy="67619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796455C-FE43-944A-3EED-BAF81A5D25DB}"/>
              </a:ext>
            </a:extLst>
          </p:cNvPr>
          <p:cNvSpPr txBox="1"/>
          <p:nvPr/>
        </p:nvSpPr>
        <p:spPr>
          <a:xfrm>
            <a:off x="6401285" y="4354486"/>
            <a:ext cx="3086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 auto collision avoidance </a:t>
            </a:r>
            <a:r>
              <a:rPr lang="en-US" sz="1200" b="1" dirty="0">
                <a:solidFill>
                  <a:srgbClr val="FF0000"/>
                </a:solidFill>
              </a:rPr>
              <a:t>OFF</a:t>
            </a:r>
            <a:r>
              <a:rPr lang="en-US" sz="1200" b="1" dirty="0"/>
              <a:t>: </a:t>
            </a:r>
          </a:p>
          <a:p>
            <a:r>
              <a:rPr lang="en-US" sz="1200" dirty="0"/>
              <a:t>Behind train will “hit” the front stopped train directly and stop. An accident indicator will flash at the accident position </a:t>
            </a:r>
          </a:p>
          <a:p>
            <a:endParaRPr lang="en-SG" sz="1200" dirty="0"/>
          </a:p>
          <a:p>
            <a:r>
              <a:rPr lang="en-SG" sz="1200" dirty="0"/>
              <a:t>UI scenario :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1FB1324-7F15-57BF-89B8-998C873E2B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903" b="15079"/>
          <a:stretch/>
        </p:blipFill>
        <p:spPr>
          <a:xfrm>
            <a:off x="6525110" y="5525341"/>
            <a:ext cx="2685714" cy="68288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27A5ADB-0FD8-76F0-CF1B-F9D28457D0EC}"/>
              </a:ext>
            </a:extLst>
          </p:cNvPr>
          <p:cNvSpPr txBox="1"/>
          <p:nvPr/>
        </p:nvSpPr>
        <p:spPr>
          <a:xfrm>
            <a:off x="2857369" y="4365534"/>
            <a:ext cx="3086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 auto collision avoidance 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ON</a:t>
            </a:r>
            <a:r>
              <a:rPr lang="en-US" sz="1200" b="1" dirty="0"/>
              <a:t>: </a:t>
            </a:r>
          </a:p>
          <a:p>
            <a:r>
              <a:rPr lang="en-US" sz="1200" dirty="0"/>
              <a:t>Behind train will change speed to 0 to wait the front train if the train’s sensor detects a train in it front in the safety threshold distance. </a:t>
            </a:r>
          </a:p>
          <a:p>
            <a:endParaRPr lang="en-SG" sz="1200" dirty="0"/>
          </a:p>
          <a:p>
            <a:r>
              <a:rPr lang="en-SG" sz="1200" dirty="0"/>
              <a:t>UI scenario :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0E088EF-9559-1FF0-DFAA-06C556598D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857" y="809621"/>
            <a:ext cx="4114286" cy="3057143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BDD4261-A65C-DE81-47F1-AB87A860D9F5}"/>
              </a:ext>
            </a:extLst>
          </p:cNvPr>
          <p:cNvCxnSpPr>
            <a:cxnSpLocks/>
          </p:cNvCxnSpPr>
          <p:nvPr/>
        </p:nvCxnSpPr>
        <p:spPr>
          <a:xfrm flipH="1">
            <a:off x="4504136" y="1171575"/>
            <a:ext cx="379429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5CE139F-60B1-9102-6771-B945DE24C9EC}"/>
              </a:ext>
            </a:extLst>
          </p:cNvPr>
          <p:cNvSpPr txBox="1"/>
          <p:nvPr/>
        </p:nvSpPr>
        <p:spPr>
          <a:xfrm>
            <a:off x="8328198" y="848409"/>
            <a:ext cx="1644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Step 1: click config dropdown menu and select “load scenario”</a:t>
            </a:r>
            <a:endParaRPr lang="en-SG" sz="1200" b="1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F435BF-8698-C9B0-CFAB-0FA1FBD72E66}"/>
              </a:ext>
            </a:extLst>
          </p:cNvPr>
          <p:cNvCxnSpPr>
            <a:cxnSpLocks/>
          </p:cNvCxnSpPr>
          <p:nvPr/>
        </p:nvCxnSpPr>
        <p:spPr>
          <a:xfrm flipH="1">
            <a:off x="7294704" y="2338193"/>
            <a:ext cx="1033494" cy="38376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CC2338C-EF8D-A162-E347-F0452CDD99F0}"/>
              </a:ext>
            </a:extLst>
          </p:cNvPr>
          <p:cNvSpPr txBox="1"/>
          <p:nvPr/>
        </p:nvSpPr>
        <p:spPr>
          <a:xfrm>
            <a:off x="8406236" y="1706291"/>
            <a:ext cx="1488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Step 2:When the Scenario selection window pop-up,</a:t>
            </a:r>
          </a:p>
          <a:p>
            <a:r>
              <a:rPr lang="en-US" sz="1200" b="1" dirty="0"/>
              <a:t>Click the Scenario you want to load </a:t>
            </a:r>
            <a:endParaRPr lang="en-SG" sz="1200" b="1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EE0849A-80B4-1070-0AC4-BB7EF448A592}"/>
              </a:ext>
            </a:extLst>
          </p:cNvPr>
          <p:cNvCxnSpPr>
            <a:cxnSpLocks/>
          </p:cNvCxnSpPr>
          <p:nvPr/>
        </p:nvCxnSpPr>
        <p:spPr>
          <a:xfrm flipH="1">
            <a:off x="6910916" y="3558504"/>
            <a:ext cx="138751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3336306-03A6-E676-317A-B53B4721AF95}"/>
              </a:ext>
            </a:extLst>
          </p:cNvPr>
          <p:cNvSpPr txBox="1"/>
          <p:nvPr/>
        </p:nvSpPr>
        <p:spPr>
          <a:xfrm>
            <a:off x="8388585" y="3220433"/>
            <a:ext cx="1488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Step 3: Click “OK” to load to the real-world simulator</a:t>
            </a:r>
            <a:endParaRPr lang="en-SG" sz="1200" b="1" dirty="0"/>
          </a:p>
        </p:txBody>
      </p:sp>
    </p:spTree>
    <p:extLst>
      <p:ext uri="{BB962C8B-B14F-4D97-AF65-F5344CB8AC3E}">
        <p14:creationId xmlns:p14="http://schemas.microsoft.com/office/powerpoint/2010/main" val="1561693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>
            <a:extLst>
              <a:ext uri="{FF2B5EF4-FFF2-40B4-BE49-F238E27FC236}">
                <a16:creationId xmlns:a16="http://schemas.microsoft.com/office/drawing/2014/main" id="{23CB8242-88DF-D897-BEFD-5F82065E4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319" y="4204883"/>
            <a:ext cx="2495238" cy="24036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A83580-3C00-8153-960D-85948B88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385" y="1164903"/>
            <a:ext cx="2685215" cy="2769566"/>
          </a:xfrm>
          <a:prstGeom prst="rect">
            <a:avLst/>
          </a:prstGeom>
        </p:spPr>
      </p:pic>
      <p:pic>
        <p:nvPicPr>
          <p:cNvPr id="12" name="Picture 11" descr="A picture containing diagram, line, technical drawing, plan&#10;&#10;Description automatically generated">
            <a:extLst>
              <a:ext uri="{FF2B5EF4-FFF2-40B4-BE49-F238E27FC236}">
                <a16:creationId xmlns:a16="http://schemas.microsoft.com/office/drawing/2014/main" id="{82DD5637-B5C2-5C9E-4E67-B18ABE7C78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" t="11389" r="23941" b="14276"/>
          <a:stretch/>
        </p:blipFill>
        <p:spPr>
          <a:xfrm>
            <a:off x="3199296" y="4352142"/>
            <a:ext cx="4797778" cy="211102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82AD9AC-FA03-B6C6-0143-4479F45DD81F}"/>
              </a:ext>
            </a:extLst>
          </p:cNvPr>
          <p:cNvSpPr/>
          <p:nvPr/>
        </p:nvSpPr>
        <p:spPr>
          <a:xfrm>
            <a:off x="2489851" y="3278752"/>
            <a:ext cx="237067" cy="25964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F1D8D6-6F72-7375-61C5-830C8DFA02DF}"/>
              </a:ext>
            </a:extLst>
          </p:cNvPr>
          <p:cNvSpPr/>
          <p:nvPr/>
        </p:nvSpPr>
        <p:spPr>
          <a:xfrm>
            <a:off x="2489851" y="1882840"/>
            <a:ext cx="237067" cy="25964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E03FD8-5062-AF9A-916D-24A44C72FB9F}"/>
              </a:ext>
            </a:extLst>
          </p:cNvPr>
          <p:cNvSpPr/>
          <p:nvPr/>
        </p:nvSpPr>
        <p:spPr>
          <a:xfrm>
            <a:off x="3302990" y="4996207"/>
            <a:ext cx="90658" cy="1414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D89138-2529-C414-322C-4AE599895F6F}"/>
              </a:ext>
            </a:extLst>
          </p:cNvPr>
          <p:cNvSpPr/>
          <p:nvPr/>
        </p:nvSpPr>
        <p:spPr>
          <a:xfrm>
            <a:off x="3302990" y="5905200"/>
            <a:ext cx="90658" cy="1414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65C80E58-831C-F385-CEC3-30391118B76F}"/>
              </a:ext>
            </a:extLst>
          </p:cNvPr>
          <p:cNvCxnSpPr>
            <a:cxnSpLocks/>
            <a:stCxn id="14" idx="1"/>
            <a:endCxn id="18" idx="0"/>
          </p:cNvCxnSpPr>
          <p:nvPr/>
        </p:nvCxnSpPr>
        <p:spPr>
          <a:xfrm rot="10800000" flipH="1" flipV="1">
            <a:off x="2489851" y="2012663"/>
            <a:ext cx="858468" cy="2983544"/>
          </a:xfrm>
          <a:prstGeom prst="bentConnector4">
            <a:avLst>
              <a:gd name="adj1" fmla="val -191343"/>
              <a:gd name="adj2" fmla="val 102098"/>
            </a:avLst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B2D368F-198E-DD4D-8CCA-E5BDA3347DB8}"/>
              </a:ext>
            </a:extLst>
          </p:cNvPr>
          <p:cNvCxnSpPr>
            <a:cxnSpLocks/>
            <a:stCxn id="13" idx="1"/>
            <a:endCxn id="19" idx="1"/>
          </p:cNvCxnSpPr>
          <p:nvPr/>
        </p:nvCxnSpPr>
        <p:spPr>
          <a:xfrm rot="10800000" flipH="1" flipV="1">
            <a:off x="2489850" y="3408575"/>
            <a:ext cx="813139" cy="2567326"/>
          </a:xfrm>
          <a:prstGeom prst="bentConnector3">
            <a:avLst>
              <a:gd name="adj1" fmla="val -28113"/>
            </a:avLst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997A3667-F12B-AE0A-4A68-0C2893F12497}"/>
              </a:ext>
            </a:extLst>
          </p:cNvPr>
          <p:cNvSpPr/>
          <p:nvPr/>
        </p:nvSpPr>
        <p:spPr>
          <a:xfrm>
            <a:off x="3085312" y="2025811"/>
            <a:ext cx="217678" cy="61517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7819E80-57BB-B27C-4BF9-9E1DE345CB78}"/>
              </a:ext>
            </a:extLst>
          </p:cNvPr>
          <p:cNvSpPr/>
          <p:nvPr/>
        </p:nvSpPr>
        <p:spPr>
          <a:xfrm>
            <a:off x="7906416" y="4996207"/>
            <a:ext cx="90658" cy="1414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E1AF81A5-6E0C-28BF-6E94-2D3CF014CFFD}"/>
              </a:ext>
            </a:extLst>
          </p:cNvPr>
          <p:cNvCxnSpPr>
            <a:cxnSpLocks/>
            <a:stCxn id="28" idx="2"/>
            <a:endCxn id="31" idx="0"/>
          </p:cNvCxnSpPr>
          <p:nvPr/>
        </p:nvCxnSpPr>
        <p:spPr>
          <a:xfrm rot="16200000" flipH="1">
            <a:off x="4395337" y="1439798"/>
            <a:ext cx="2355223" cy="4757594"/>
          </a:xfrm>
          <a:prstGeom prst="bentConnector3">
            <a:avLst>
              <a:gd name="adj1" fmla="val 29587"/>
            </a:avLst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13C1A5D-B133-1B60-2395-76DC567577C5}"/>
              </a:ext>
            </a:extLst>
          </p:cNvPr>
          <p:cNvCxnSpPr/>
          <p:nvPr/>
        </p:nvCxnSpPr>
        <p:spPr>
          <a:xfrm flipH="1">
            <a:off x="2773108" y="1458798"/>
            <a:ext cx="1583703" cy="5892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884D934-C57D-44AD-3C13-8C629DC5BCC2}"/>
              </a:ext>
            </a:extLst>
          </p:cNvPr>
          <p:cNvSpPr txBox="1"/>
          <p:nvPr/>
        </p:nvSpPr>
        <p:spPr>
          <a:xfrm>
            <a:off x="4397204" y="1172579"/>
            <a:ext cx="1630533" cy="52322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Junction  entrance block sensor</a:t>
            </a:r>
            <a:endParaRPr lang="en-SG" sz="1400" b="1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6443ADF-8C4D-FE2D-2CC3-A6E5901F2EAB}"/>
              </a:ext>
            </a:extLst>
          </p:cNvPr>
          <p:cNvCxnSpPr>
            <a:cxnSpLocks/>
          </p:cNvCxnSpPr>
          <p:nvPr/>
        </p:nvCxnSpPr>
        <p:spPr>
          <a:xfrm flipH="1" flipV="1">
            <a:off x="2750397" y="2565114"/>
            <a:ext cx="1646807" cy="4257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4DDB2C2-85F9-55F8-836F-300C4803D6B8}"/>
              </a:ext>
            </a:extLst>
          </p:cNvPr>
          <p:cNvSpPr txBox="1"/>
          <p:nvPr/>
        </p:nvSpPr>
        <p:spPr>
          <a:xfrm>
            <a:off x="4403001" y="2788662"/>
            <a:ext cx="1366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Junction Area</a:t>
            </a:r>
            <a:endParaRPr lang="en-SG" sz="1400" b="1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89977FC-3F0E-14F3-20FD-A6DFCAE63E95}"/>
              </a:ext>
            </a:extLst>
          </p:cNvPr>
          <p:cNvCxnSpPr>
            <a:cxnSpLocks/>
          </p:cNvCxnSpPr>
          <p:nvPr/>
        </p:nvCxnSpPr>
        <p:spPr>
          <a:xfrm flipH="1" flipV="1">
            <a:off x="2777950" y="3428374"/>
            <a:ext cx="1716810" cy="3515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2BB02A9-4A31-93A9-4A69-7195A765384C}"/>
              </a:ext>
            </a:extLst>
          </p:cNvPr>
          <p:cNvSpPr txBox="1"/>
          <p:nvPr/>
        </p:nvSpPr>
        <p:spPr>
          <a:xfrm>
            <a:off x="4545792" y="3618652"/>
            <a:ext cx="1628764" cy="52322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Junction entrance  release sensor</a:t>
            </a:r>
            <a:endParaRPr lang="en-SG" sz="14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C557B9B-3DD1-6311-F408-527B3E56B016}"/>
              </a:ext>
            </a:extLst>
          </p:cNvPr>
          <p:cNvSpPr txBox="1"/>
          <p:nvPr/>
        </p:nvSpPr>
        <p:spPr>
          <a:xfrm>
            <a:off x="3194151" y="6262297"/>
            <a:ext cx="504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T-flip-flop latching relay implemented by PLC ladder logic </a:t>
            </a:r>
            <a:endParaRPr lang="en-SG" sz="1400" b="1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E06BFB2-0F21-86F6-0A56-A6D0F7712850}"/>
              </a:ext>
            </a:extLst>
          </p:cNvPr>
          <p:cNvCxnSpPr>
            <a:cxnSpLocks/>
          </p:cNvCxnSpPr>
          <p:nvPr/>
        </p:nvCxnSpPr>
        <p:spPr>
          <a:xfrm flipH="1">
            <a:off x="3322380" y="2103303"/>
            <a:ext cx="1914050" cy="22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C89E920B-E65A-B987-FC89-29CCBE514CAF}"/>
              </a:ext>
            </a:extLst>
          </p:cNvPr>
          <p:cNvSpPr txBox="1"/>
          <p:nvPr/>
        </p:nvSpPr>
        <p:spPr>
          <a:xfrm>
            <a:off x="5255820" y="1926875"/>
            <a:ext cx="228527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Train entrance block signal </a:t>
            </a:r>
            <a:endParaRPr lang="en-SG" sz="1400" b="1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8D31F8E-2FD1-A296-B22A-175FA286E4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5319" y="922972"/>
            <a:ext cx="2495238" cy="2523809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2D43B9C-47CD-5EDD-E485-5CC44EE01B13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6027737" y="1434189"/>
            <a:ext cx="4289864" cy="5784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7F414778-B773-CAF4-4604-E7E3CB5F8EC4}"/>
              </a:ext>
            </a:extLst>
          </p:cNvPr>
          <p:cNvSpPr txBox="1"/>
          <p:nvPr/>
        </p:nvSpPr>
        <p:spPr>
          <a:xfrm>
            <a:off x="6620714" y="697954"/>
            <a:ext cx="2285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5">
                    <a:lumMod val="50000"/>
                  </a:schemeClr>
                </a:solidFill>
              </a:rPr>
              <a:t>Step 1: When a train is entering the junction and trigger the entrance block sensor (sensor color change from grey to blue ) </a:t>
            </a:r>
            <a:endParaRPr lang="en-SG" sz="1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2641522-385D-2B04-3552-E4B793057250}"/>
              </a:ext>
            </a:extLst>
          </p:cNvPr>
          <p:cNvSpPr txBox="1"/>
          <p:nvPr/>
        </p:nvSpPr>
        <p:spPr>
          <a:xfrm>
            <a:off x="9015319" y="399752"/>
            <a:ext cx="2604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Operation Scenario 1: Junction block when train pass through</a:t>
            </a:r>
            <a:endParaRPr lang="en-SG" sz="1400" b="1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9B451DA-F587-791D-68EA-B79A7D5B0C9D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7541099" y="2080764"/>
            <a:ext cx="3196031" cy="1262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DB58AB6C-94D9-8D72-78CF-6971FDBCAE4A}"/>
              </a:ext>
            </a:extLst>
          </p:cNvPr>
          <p:cNvSpPr txBox="1"/>
          <p:nvPr/>
        </p:nvSpPr>
        <p:spPr>
          <a:xfrm>
            <a:off x="7521709" y="1837467"/>
            <a:ext cx="16903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5">
                    <a:lumMod val="50000"/>
                  </a:schemeClr>
                </a:solidFill>
              </a:rPr>
              <a:t>Step 2: Junction entrance block signal will turn on (red) to block the train on yellow track to enter the junction </a:t>
            </a:r>
            <a:endParaRPr lang="en-SG" sz="1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2D2A07-2007-A879-F555-9F6C6B1F6386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6174556" y="3880262"/>
            <a:ext cx="4260916" cy="22406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3BBAEB1-27E9-0F47-C643-A97402B7AA38}"/>
              </a:ext>
            </a:extLst>
          </p:cNvPr>
          <p:cNvSpPr txBox="1"/>
          <p:nvPr/>
        </p:nvSpPr>
        <p:spPr>
          <a:xfrm>
            <a:off x="8960656" y="3594752"/>
            <a:ext cx="2604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Operation Scenario 1: Junction release when train leaving</a:t>
            </a:r>
            <a:endParaRPr lang="en-SG" sz="14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A83DE44-BAC2-E4A7-92C1-D7B3157907C9}"/>
              </a:ext>
            </a:extLst>
          </p:cNvPr>
          <p:cNvSpPr txBox="1"/>
          <p:nvPr/>
        </p:nvSpPr>
        <p:spPr>
          <a:xfrm>
            <a:off x="7541099" y="5220092"/>
            <a:ext cx="14742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5">
                    <a:lumMod val="50000"/>
                  </a:schemeClr>
                </a:solidFill>
              </a:rPr>
              <a:t>Step 3: When a train is leaving the junction and trigger the entrance release sensor (sensor color change from grey to blue ) </a:t>
            </a:r>
            <a:endParaRPr lang="en-SG" sz="1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C05D221-07A8-54B9-1AA1-EA1B33CC28D1}"/>
              </a:ext>
            </a:extLst>
          </p:cNvPr>
          <p:cNvCxnSpPr>
            <a:cxnSpLocks/>
          </p:cNvCxnSpPr>
          <p:nvPr/>
        </p:nvCxnSpPr>
        <p:spPr>
          <a:xfrm>
            <a:off x="6545497" y="2948095"/>
            <a:ext cx="4397284" cy="22406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62EFBBC-7E30-3FAA-2C3C-A91BF96D90B7}"/>
              </a:ext>
            </a:extLst>
          </p:cNvPr>
          <p:cNvCxnSpPr>
            <a:cxnSpLocks/>
          </p:cNvCxnSpPr>
          <p:nvPr/>
        </p:nvCxnSpPr>
        <p:spPr>
          <a:xfrm flipH="1">
            <a:off x="6545497" y="2227686"/>
            <a:ext cx="17935" cy="7510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AB6A6A70-4E68-0E26-F0FB-F72D0652C948}"/>
              </a:ext>
            </a:extLst>
          </p:cNvPr>
          <p:cNvSpPr txBox="1"/>
          <p:nvPr/>
        </p:nvSpPr>
        <p:spPr>
          <a:xfrm>
            <a:off x="5624809" y="2220322"/>
            <a:ext cx="16903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5">
                    <a:lumMod val="50000"/>
                  </a:schemeClr>
                </a:solidFill>
              </a:rPr>
              <a:t>Step 4: Junction entrance block signal will turn OFF (green) to allow the train on yellow track to enter the junction </a:t>
            </a:r>
            <a:endParaRPr lang="en-SG" sz="1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473C7348-1777-A0CE-3CAE-96EC6F83F2DC}"/>
              </a:ext>
            </a:extLst>
          </p:cNvPr>
          <p:cNvCxnSpPr>
            <a:cxnSpLocks/>
          </p:cNvCxnSpPr>
          <p:nvPr/>
        </p:nvCxnSpPr>
        <p:spPr>
          <a:xfrm>
            <a:off x="841036" y="6236746"/>
            <a:ext cx="510697" cy="20119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867D6CD-1EF2-798D-0E2C-7421A4F4C60A}"/>
              </a:ext>
            </a:extLst>
          </p:cNvPr>
          <p:cNvSpPr txBox="1"/>
          <p:nvPr/>
        </p:nvSpPr>
        <p:spPr>
          <a:xfrm>
            <a:off x="1366936" y="6284049"/>
            <a:ext cx="138848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Physical wire</a:t>
            </a:r>
            <a:endParaRPr lang="en-SG" sz="1400" b="1" dirty="0">
              <a:solidFill>
                <a:srgbClr val="FF0000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53F0B5-9673-F5D1-BE3F-AA7B4753B05C}"/>
              </a:ext>
            </a:extLst>
          </p:cNvPr>
          <p:cNvSpPr txBox="1"/>
          <p:nvPr/>
        </p:nvSpPr>
        <p:spPr>
          <a:xfrm>
            <a:off x="654244" y="390839"/>
            <a:ext cx="5044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Junction’s Senor-Signal physical wire connection and operating logic 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4103601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514795-CF51-2912-FA2C-FD1E1C031834}"/>
              </a:ext>
            </a:extLst>
          </p:cNvPr>
          <p:cNvSpPr txBox="1"/>
          <p:nvPr/>
        </p:nvSpPr>
        <p:spPr>
          <a:xfrm>
            <a:off x="0" y="-12557"/>
            <a:ext cx="12191999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SG" sz="2400" dirty="0">
                <a:solidFill>
                  <a:schemeClr val="bg1"/>
                </a:solidFill>
              </a:rPr>
              <a:t>Railway System Emulator [ Program workflow diagram]  </a:t>
            </a:r>
            <a:endParaRPr lang="en-SG" sz="2400" dirty="0">
              <a:solidFill>
                <a:srgbClr val="FF0000"/>
              </a:solidFill>
            </a:endParaRPr>
          </a:p>
        </p:txBody>
      </p:sp>
      <p:pic>
        <p:nvPicPr>
          <p:cNvPr id="5" name="Picture 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7628FDF3-8814-05C9-AD3A-79B270231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245" y="53310"/>
            <a:ext cx="1598494" cy="3482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EDBA11-519B-A6CF-321D-1B47DAEC11F2}"/>
              </a:ext>
            </a:extLst>
          </p:cNvPr>
          <p:cNvSpPr/>
          <p:nvPr/>
        </p:nvSpPr>
        <p:spPr>
          <a:xfrm>
            <a:off x="4678853" y="1670552"/>
            <a:ext cx="1098033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Program start </a:t>
            </a:r>
            <a:endParaRPr lang="en-SG" sz="12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B9A34B-CEB1-34C2-A822-E56232E51E80}"/>
              </a:ext>
            </a:extLst>
          </p:cNvPr>
          <p:cNvCxnSpPr>
            <a:cxnSpLocks/>
          </p:cNvCxnSpPr>
          <p:nvPr/>
        </p:nvCxnSpPr>
        <p:spPr>
          <a:xfrm>
            <a:off x="5227869" y="2017469"/>
            <a:ext cx="0" cy="30362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5309F29-C506-F629-5860-D54BE230ED15}"/>
              </a:ext>
            </a:extLst>
          </p:cNvPr>
          <p:cNvSpPr/>
          <p:nvPr/>
        </p:nvSpPr>
        <p:spPr>
          <a:xfrm>
            <a:off x="4678853" y="2351239"/>
            <a:ext cx="1515721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Loading config files</a:t>
            </a:r>
            <a:endParaRPr lang="en-SG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ABB1C1-DDED-D425-4F21-2EE48D3FB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662" y="1670552"/>
            <a:ext cx="324555" cy="372004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8DD6AF1-E376-270F-A435-8FFC9AA245DE}"/>
              </a:ext>
            </a:extLst>
          </p:cNvPr>
          <p:cNvCxnSpPr>
            <a:cxnSpLocks/>
          </p:cNvCxnSpPr>
          <p:nvPr/>
        </p:nvCxnSpPr>
        <p:spPr>
          <a:xfrm rot="5400000">
            <a:off x="6369903" y="1929825"/>
            <a:ext cx="308683" cy="6053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10E229D-6210-7D2F-1E95-A46F7288437C}"/>
              </a:ext>
            </a:extLst>
          </p:cNvPr>
          <p:cNvSpPr txBox="1"/>
          <p:nvPr/>
        </p:nvSpPr>
        <p:spPr>
          <a:xfrm>
            <a:off x="6005308" y="1467859"/>
            <a:ext cx="98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Program system config file</a:t>
            </a:r>
            <a:endParaRPr lang="en-SG" sz="9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BE3F41-1A78-A4F1-EDCD-7443A94B7ED4}"/>
              </a:ext>
            </a:extLst>
          </p:cNvPr>
          <p:cNvSpPr/>
          <p:nvPr/>
        </p:nvSpPr>
        <p:spPr>
          <a:xfrm>
            <a:off x="2942251" y="3162680"/>
            <a:ext cx="1592043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Real world connector (thread1)</a:t>
            </a:r>
            <a:endParaRPr lang="en-SG" sz="12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2EDF3B-6D77-B6E5-9017-C61597421AB1}"/>
              </a:ext>
            </a:extLst>
          </p:cNvPr>
          <p:cNvSpPr/>
          <p:nvPr/>
        </p:nvSpPr>
        <p:spPr>
          <a:xfrm>
            <a:off x="5045619" y="3141875"/>
            <a:ext cx="1592043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Logic calculator (thread2)</a:t>
            </a:r>
            <a:endParaRPr lang="en-SG" sz="12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68F02B7-C6E8-5FDF-BF95-9925F3A4D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073" y="2654182"/>
            <a:ext cx="324555" cy="3720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1C8BE64-8480-8EB1-C1BF-AA2D25D919D6}"/>
              </a:ext>
            </a:extLst>
          </p:cNvPr>
          <p:cNvSpPr txBox="1"/>
          <p:nvPr/>
        </p:nvSpPr>
        <p:spPr>
          <a:xfrm>
            <a:off x="6643205" y="2694765"/>
            <a:ext cx="98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Ladder logic bank</a:t>
            </a:r>
            <a:endParaRPr lang="en-SG" sz="9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E80C89-F9FD-1814-3655-2B418409F7DB}"/>
              </a:ext>
            </a:extLst>
          </p:cNvPr>
          <p:cNvSpPr/>
          <p:nvPr/>
        </p:nvSpPr>
        <p:spPr>
          <a:xfrm>
            <a:off x="7319050" y="3137148"/>
            <a:ext cx="1592043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Modbus server (thread3)</a:t>
            </a:r>
            <a:endParaRPr lang="en-SG" sz="1200" b="1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50C2F0-EF7B-6479-6AF8-8A56E9B5830E}"/>
              </a:ext>
            </a:extLst>
          </p:cNvPr>
          <p:cNvCxnSpPr>
            <a:cxnSpLocks/>
          </p:cNvCxnSpPr>
          <p:nvPr/>
        </p:nvCxnSpPr>
        <p:spPr>
          <a:xfrm>
            <a:off x="5559378" y="2698156"/>
            <a:ext cx="0" cy="438992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9EA510EE-981F-0517-8B83-6C82D4DED314}"/>
              </a:ext>
            </a:extLst>
          </p:cNvPr>
          <p:cNvCxnSpPr>
            <a:cxnSpLocks/>
            <a:stCxn id="8" idx="1"/>
            <a:endCxn id="12" idx="0"/>
          </p:cNvCxnSpPr>
          <p:nvPr/>
        </p:nvCxnSpPr>
        <p:spPr>
          <a:xfrm rot="10800000" flipV="1">
            <a:off x="3738273" y="2524698"/>
            <a:ext cx="940580" cy="637982"/>
          </a:xfrm>
          <a:prstGeom prst="bentConnector2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129A20A9-A8AE-612F-B373-FFB64297BBB2}"/>
              </a:ext>
            </a:extLst>
          </p:cNvPr>
          <p:cNvCxnSpPr>
            <a:cxnSpLocks/>
            <a:stCxn id="8" idx="3"/>
            <a:endCxn id="17" idx="0"/>
          </p:cNvCxnSpPr>
          <p:nvPr/>
        </p:nvCxnSpPr>
        <p:spPr>
          <a:xfrm>
            <a:off x="6194574" y="2524698"/>
            <a:ext cx="1920498" cy="612450"/>
          </a:xfrm>
          <a:prstGeom prst="bentConnector2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58736B-A0EF-7E17-9854-18431EE2A1F0}"/>
              </a:ext>
            </a:extLst>
          </p:cNvPr>
          <p:cNvCxnSpPr>
            <a:stCxn id="14" idx="2"/>
          </p:cNvCxnSpPr>
          <p:nvPr/>
        </p:nvCxnSpPr>
        <p:spPr>
          <a:xfrm flipH="1">
            <a:off x="6442350" y="3026186"/>
            <a:ext cx="1" cy="110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6EF9D54-7971-12EE-B12C-495DA58D91E0}"/>
              </a:ext>
            </a:extLst>
          </p:cNvPr>
          <p:cNvSpPr/>
          <p:nvPr/>
        </p:nvSpPr>
        <p:spPr>
          <a:xfrm>
            <a:off x="3002243" y="4050439"/>
            <a:ext cx="1332362" cy="591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Real world Communication loop </a:t>
            </a:r>
            <a:endParaRPr lang="en-SG" sz="1200" b="1" dirty="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9364B045-1570-83A9-8D44-139AE4A9571D}"/>
              </a:ext>
            </a:extLst>
          </p:cNvPr>
          <p:cNvCxnSpPr>
            <a:cxnSpLocks/>
            <a:stCxn id="28" idx="2"/>
            <a:endCxn id="28" idx="1"/>
          </p:cNvCxnSpPr>
          <p:nvPr/>
        </p:nvCxnSpPr>
        <p:spPr>
          <a:xfrm rot="5400000" flipH="1">
            <a:off x="3187356" y="4161282"/>
            <a:ext cx="295955" cy="666181"/>
          </a:xfrm>
          <a:prstGeom prst="bentConnector4">
            <a:avLst>
              <a:gd name="adj1" fmla="val -77241"/>
              <a:gd name="adj2" fmla="val 134315"/>
            </a:avLst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288ECD3-3930-BDD0-2C81-0C81F19E9F8D}"/>
              </a:ext>
            </a:extLst>
          </p:cNvPr>
          <p:cNvCxnSpPr>
            <a:cxnSpLocks/>
          </p:cNvCxnSpPr>
          <p:nvPr/>
        </p:nvCxnSpPr>
        <p:spPr>
          <a:xfrm>
            <a:off x="3735835" y="3624345"/>
            <a:ext cx="0" cy="30362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5604766E-0B94-06F2-6FC3-0F54D7DEB142}"/>
              </a:ext>
            </a:extLst>
          </p:cNvPr>
          <p:cNvSpPr/>
          <p:nvPr/>
        </p:nvSpPr>
        <p:spPr>
          <a:xfrm>
            <a:off x="5045619" y="4035475"/>
            <a:ext cx="1592043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Register and coils state manager </a:t>
            </a:r>
            <a:endParaRPr lang="en-SG" sz="1200" b="1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20ABB8E-7D67-371F-A625-5CDA5B3CD8F6}"/>
              </a:ext>
            </a:extLst>
          </p:cNvPr>
          <p:cNvCxnSpPr/>
          <p:nvPr/>
        </p:nvCxnSpPr>
        <p:spPr>
          <a:xfrm>
            <a:off x="4334604" y="4116427"/>
            <a:ext cx="7110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5EF89C7-5CE2-2959-0A73-F2C1ECACD4AA}"/>
              </a:ext>
            </a:extLst>
          </p:cNvPr>
          <p:cNvSpPr txBox="1"/>
          <p:nvPr/>
        </p:nvSpPr>
        <p:spPr>
          <a:xfrm>
            <a:off x="4300535" y="3747095"/>
            <a:ext cx="985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real-world input sensor  data</a:t>
            </a:r>
            <a:endParaRPr lang="en-SG" sz="9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3F95157-112B-D9DA-335C-ACCA720A23CE}"/>
              </a:ext>
            </a:extLst>
          </p:cNvPr>
          <p:cNvCxnSpPr>
            <a:cxnSpLocks/>
          </p:cNvCxnSpPr>
          <p:nvPr/>
        </p:nvCxnSpPr>
        <p:spPr>
          <a:xfrm flipV="1">
            <a:off x="5446413" y="3624345"/>
            <a:ext cx="0" cy="398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10A9A6E-2D74-9DB6-ABF5-289A4EBECAE2}"/>
              </a:ext>
            </a:extLst>
          </p:cNvPr>
          <p:cNvSpPr txBox="1"/>
          <p:nvPr/>
        </p:nvSpPr>
        <p:spPr>
          <a:xfrm>
            <a:off x="5506835" y="3580867"/>
            <a:ext cx="85107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Holding register state change  data</a:t>
            </a:r>
            <a:endParaRPr lang="en-SG" sz="9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1C8113F-F52D-12CC-63F9-9F9455CCAE18}"/>
              </a:ext>
            </a:extLst>
          </p:cNvPr>
          <p:cNvCxnSpPr>
            <a:cxnSpLocks/>
          </p:cNvCxnSpPr>
          <p:nvPr/>
        </p:nvCxnSpPr>
        <p:spPr>
          <a:xfrm>
            <a:off x="6419531" y="3636623"/>
            <a:ext cx="0" cy="373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9A938C7-7EC1-B20D-6E35-F4BE5099FB80}"/>
              </a:ext>
            </a:extLst>
          </p:cNvPr>
          <p:cNvSpPr txBox="1"/>
          <p:nvPr/>
        </p:nvSpPr>
        <p:spPr>
          <a:xfrm>
            <a:off x="6412942" y="3616841"/>
            <a:ext cx="85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Coils state change  data</a:t>
            </a:r>
            <a:endParaRPr lang="en-SG" sz="900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5C219BF-7C37-F1E6-9642-82730B06B58D}"/>
              </a:ext>
            </a:extLst>
          </p:cNvPr>
          <p:cNvCxnSpPr>
            <a:cxnSpLocks/>
          </p:cNvCxnSpPr>
          <p:nvPr/>
        </p:nvCxnSpPr>
        <p:spPr>
          <a:xfrm flipH="1">
            <a:off x="4331239" y="4350270"/>
            <a:ext cx="6804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75B3CA4-7BD4-F8E3-8CA4-1470C9E30A16}"/>
              </a:ext>
            </a:extLst>
          </p:cNvPr>
          <p:cNvSpPr txBox="1"/>
          <p:nvPr/>
        </p:nvSpPr>
        <p:spPr>
          <a:xfrm>
            <a:off x="4361402" y="4388433"/>
            <a:ext cx="85107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real-world output signal data</a:t>
            </a:r>
            <a:endParaRPr lang="en-SG" sz="90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171C18D7-BAC8-7367-63A9-4C54F4651C00}"/>
              </a:ext>
            </a:extLst>
          </p:cNvPr>
          <p:cNvCxnSpPr>
            <a:endCxn id="33" idx="3"/>
          </p:cNvCxnSpPr>
          <p:nvPr/>
        </p:nvCxnSpPr>
        <p:spPr>
          <a:xfrm rot="10800000" flipV="1">
            <a:off x="6637662" y="3624344"/>
            <a:ext cx="1158306" cy="641963"/>
          </a:xfrm>
          <a:prstGeom prst="bentConnector3">
            <a:avLst>
              <a:gd name="adj1" fmla="val -45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4B3AD2C-291D-91B4-D52A-C0DCD8A8CC75}"/>
              </a:ext>
            </a:extLst>
          </p:cNvPr>
          <p:cNvSpPr txBox="1"/>
          <p:nvPr/>
        </p:nvSpPr>
        <p:spPr>
          <a:xfrm>
            <a:off x="6770708" y="4078506"/>
            <a:ext cx="10966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Change Coils state</a:t>
            </a:r>
            <a:endParaRPr lang="en-SG" sz="900" dirty="0"/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4DE55E36-C971-2F4E-A563-65B5307210CF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6699284" y="3598813"/>
            <a:ext cx="1415788" cy="7896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D78BD8D-2322-1B66-DA7B-30021BB97727}"/>
              </a:ext>
            </a:extLst>
          </p:cNvPr>
          <p:cNvSpPr txBox="1"/>
          <p:nvPr/>
        </p:nvSpPr>
        <p:spPr>
          <a:xfrm>
            <a:off x="7154823" y="4358640"/>
            <a:ext cx="1096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Read holing register state</a:t>
            </a:r>
            <a:endParaRPr lang="en-SG" sz="900" dirty="0"/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A9C953E5-BA13-AAF7-F69A-7B3967CE4A9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510261" y="3226333"/>
            <a:ext cx="230832" cy="796021"/>
          </a:xfrm>
          <a:prstGeom prst="bentConnector4">
            <a:avLst>
              <a:gd name="adj1" fmla="val -99033"/>
              <a:gd name="adj2" fmla="val 128718"/>
            </a:avLst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4DBF2C5-6D11-A5E7-ADF9-E2A444D26387}"/>
              </a:ext>
            </a:extLst>
          </p:cNvPr>
          <p:cNvSpPr txBox="1"/>
          <p:nvPr/>
        </p:nvSpPr>
        <p:spPr>
          <a:xfrm>
            <a:off x="8186496" y="4008262"/>
            <a:ext cx="15335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Modbus request queue handling loop</a:t>
            </a:r>
            <a:endParaRPr lang="en-SG" sz="1050" dirty="0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2469794-69B7-F2D0-9DBE-DDFE92583F63}"/>
              </a:ext>
            </a:extLst>
          </p:cNvPr>
          <p:cNvCxnSpPr/>
          <p:nvPr/>
        </p:nvCxnSpPr>
        <p:spPr>
          <a:xfrm>
            <a:off x="2320419" y="1031917"/>
            <a:ext cx="0" cy="500062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858565E-C4DE-DCA2-0C9C-0AE02B1AF723}"/>
              </a:ext>
            </a:extLst>
          </p:cNvPr>
          <p:cNvSpPr txBox="1"/>
          <p:nvPr/>
        </p:nvSpPr>
        <p:spPr>
          <a:xfrm>
            <a:off x="1958354" y="724140"/>
            <a:ext cx="983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Network </a:t>
            </a:r>
            <a:endParaRPr lang="en-SG" sz="1400" b="1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28D249-53F9-E4A3-52BE-3DABEE5B48D3}"/>
              </a:ext>
            </a:extLst>
          </p:cNvPr>
          <p:cNvCxnSpPr/>
          <p:nvPr/>
        </p:nvCxnSpPr>
        <p:spPr>
          <a:xfrm>
            <a:off x="9704156" y="1105259"/>
            <a:ext cx="0" cy="500062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443F48E3-38F2-0DCC-78E5-80B3DE159819}"/>
              </a:ext>
            </a:extLst>
          </p:cNvPr>
          <p:cNvSpPr txBox="1"/>
          <p:nvPr/>
        </p:nvSpPr>
        <p:spPr>
          <a:xfrm>
            <a:off x="9228064" y="762511"/>
            <a:ext cx="983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Network </a:t>
            </a:r>
            <a:endParaRPr lang="en-SG" sz="1400" b="1" dirty="0"/>
          </a:p>
        </p:txBody>
      </p:sp>
      <p:pic>
        <p:nvPicPr>
          <p:cNvPr id="79" name="Picture 78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4766133F-4A40-0E98-A1B1-C6A8723068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86" y="2654182"/>
            <a:ext cx="1884230" cy="104761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62784799-4D08-E0CB-EF0C-4888E0129C0A}"/>
              </a:ext>
            </a:extLst>
          </p:cNvPr>
          <p:cNvCxnSpPr>
            <a:cxnSpLocks/>
            <a:stCxn id="79" idx="2"/>
          </p:cNvCxnSpPr>
          <p:nvPr/>
        </p:nvCxnSpPr>
        <p:spPr>
          <a:xfrm rot="16200000" flipH="1">
            <a:off x="1815210" y="3006888"/>
            <a:ext cx="492124" cy="1881942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F6D050DB-643B-B7ED-1D19-17D028048F1E}"/>
              </a:ext>
            </a:extLst>
          </p:cNvPr>
          <p:cNvSpPr txBox="1"/>
          <p:nvPr/>
        </p:nvSpPr>
        <p:spPr>
          <a:xfrm>
            <a:off x="1308989" y="3923481"/>
            <a:ext cx="11714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UDP data flow </a:t>
            </a:r>
            <a:endParaRPr lang="en-SG" sz="1050" dirty="0"/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A6CD963-FA6A-298F-63BE-0D27084C4898}"/>
              </a:ext>
            </a:extLst>
          </p:cNvPr>
          <p:cNvCxnSpPr>
            <a:cxnSpLocks/>
            <a:stCxn id="17" idx="3"/>
            <a:endCxn id="89" idx="1"/>
          </p:cNvCxnSpPr>
          <p:nvPr/>
        </p:nvCxnSpPr>
        <p:spPr>
          <a:xfrm flipV="1">
            <a:off x="8911093" y="2879431"/>
            <a:ext cx="983770" cy="488550"/>
          </a:xfrm>
          <a:prstGeom prst="bentConnector3">
            <a:avLst>
              <a:gd name="adj1" fmla="val 50000"/>
            </a:avLst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9" name="Picture 88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EF9D394-929D-439C-24DC-BB5FC14BB3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863" y="2239272"/>
            <a:ext cx="2230876" cy="1280318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2F3DDA03-445D-4AE4-9F1B-95DE34EAA424}"/>
              </a:ext>
            </a:extLst>
          </p:cNvPr>
          <p:cNvSpPr txBox="1"/>
          <p:nvPr/>
        </p:nvSpPr>
        <p:spPr>
          <a:xfrm>
            <a:off x="122601" y="2102340"/>
            <a:ext cx="231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2D Railway[Metro] System Real-world Emulator</a:t>
            </a:r>
            <a:endParaRPr lang="en-SG" sz="1400" b="1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E196393-BC97-285A-BD22-FAF37F8EA91F}"/>
              </a:ext>
            </a:extLst>
          </p:cNvPr>
          <p:cNvSpPr txBox="1"/>
          <p:nvPr/>
        </p:nvSpPr>
        <p:spPr>
          <a:xfrm>
            <a:off x="10049649" y="3605571"/>
            <a:ext cx="204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Railway[Metro] System SCADA-HMI</a:t>
            </a:r>
            <a:endParaRPr lang="en-SG" sz="1400" b="1" dirty="0"/>
          </a:p>
        </p:txBody>
      </p:sp>
    </p:spTree>
    <p:extLst>
      <p:ext uri="{BB962C8B-B14F-4D97-AF65-F5344CB8AC3E}">
        <p14:creationId xmlns:p14="http://schemas.microsoft.com/office/powerpoint/2010/main" val="1657247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41658C-8A1E-A6B2-E9DC-595B5A9F0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57" y="905191"/>
            <a:ext cx="2495238" cy="2523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5BD60F-8A6C-1948-4A7E-33AAAEC51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885" y="398999"/>
            <a:ext cx="2076190" cy="2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97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background with text and a blue circle&#10;&#10;Description automatically generated">
            <a:extLst>
              <a:ext uri="{FF2B5EF4-FFF2-40B4-BE49-F238E27FC236}">
                <a16:creationId xmlns:a16="http://schemas.microsoft.com/office/drawing/2014/main" id="{5B0FE2A8-4234-BA54-9722-7015DAE0C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955" y="1189889"/>
            <a:ext cx="1761905" cy="809524"/>
          </a:xfrm>
          <a:prstGeom prst="rect">
            <a:avLst/>
          </a:prstGeom>
        </p:spPr>
      </p:pic>
      <p:pic>
        <p:nvPicPr>
          <p:cNvPr id="9" name="Picture 8" descr="A blue background with text and a blue circle&#10;&#10;Description automatically generated">
            <a:extLst>
              <a:ext uri="{FF2B5EF4-FFF2-40B4-BE49-F238E27FC236}">
                <a16:creationId xmlns:a16="http://schemas.microsoft.com/office/drawing/2014/main" id="{999B2DEE-D8D3-7D74-6115-26A984983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946" y="1750306"/>
            <a:ext cx="2597007" cy="1497098"/>
          </a:xfrm>
          <a:prstGeom prst="rect">
            <a:avLst/>
          </a:prstGeom>
        </p:spPr>
      </p:pic>
      <p:pic>
        <p:nvPicPr>
          <p:cNvPr id="11" name="Picture 10" descr="A blue and green line with a circle and text&#10;&#10;Description automatically generated">
            <a:extLst>
              <a:ext uri="{FF2B5EF4-FFF2-40B4-BE49-F238E27FC236}">
                <a16:creationId xmlns:a16="http://schemas.microsoft.com/office/drawing/2014/main" id="{EB75591F-7306-693B-67EA-039DD6B811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92" b="13419"/>
          <a:stretch/>
        </p:blipFill>
        <p:spPr>
          <a:xfrm>
            <a:off x="8108002" y="5509563"/>
            <a:ext cx="1742857" cy="563323"/>
          </a:xfrm>
          <a:prstGeom prst="rect">
            <a:avLst/>
          </a:prstGeom>
        </p:spPr>
      </p:pic>
      <p:pic>
        <p:nvPicPr>
          <p:cNvPr id="12" name="Picture 11" descr="A diagram of a block diagram&#10;&#10;Description automatically generated with low confidence">
            <a:extLst>
              <a:ext uri="{FF2B5EF4-FFF2-40B4-BE49-F238E27FC236}">
                <a16:creationId xmlns:a16="http://schemas.microsoft.com/office/drawing/2014/main" id="{5C6AD0B3-2ED6-B908-6439-4E11E89495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30"/>
          <a:stretch/>
        </p:blipFill>
        <p:spPr>
          <a:xfrm>
            <a:off x="2148572" y="4133190"/>
            <a:ext cx="3073878" cy="14604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6EDBE6E-2D42-149B-8B74-6752FF9286AC}"/>
              </a:ext>
            </a:extLst>
          </p:cNvPr>
          <p:cNvSpPr/>
          <p:nvPr/>
        </p:nvSpPr>
        <p:spPr>
          <a:xfrm>
            <a:off x="2398017" y="4629761"/>
            <a:ext cx="90658" cy="1414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43FE5-0754-AFFC-D46F-221D044C91CA}"/>
              </a:ext>
            </a:extLst>
          </p:cNvPr>
          <p:cNvSpPr/>
          <p:nvPr/>
        </p:nvSpPr>
        <p:spPr>
          <a:xfrm>
            <a:off x="2596025" y="2436946"/>
            <a:ext cx="335711" cy="5032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800A0F6-6161-DD4F-136B-5305D8751A2B}"/>
              </a:ext>
            </a:extLst>
          </p:cNvPr>
          <p:cNvCxnSpPr>
            <a:cxnSpLocks/>
            <a:endCxn id="13" idx="1"/>
          </p:cNvCxnSpPr>
          <p:nvPr/>
        </p:nvCxnSpPr>
        <p:spPr>
          <a:xfrm rot="5400000">
            <a:off x="1685747" y="3652481"/>
            <a:ext cx="1760251" cy="335710"/>
          </a:xfrm>
          <a:prstGeom prst="bentConnector4">
            <a:avLst>
              <a:gd name="adj1" fmla="val 47992"/>
              <a:gd name="adj2" fmla="val 297263"/>
            </a:avLst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C1C5DC1-5ACB-A8F6-AE25-E4BA26E74751}"/>
              </a:ext>
            </a:extLst>
          </p:cNvPr>
          <p:cNvSpPr/>
          <p:nvPr/>
        </p:nvSpPr>
        <p:spPr>
          <a:xfrm>
            <a:off x="1980715" y="2409229"/>
            <a:ext cx="335711" cy="5032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5FFE567-69B3-78E7-0FF3-247728CACA72}"/>
              </a:ext>
            </a:extLst>
          </p:cNvPr>
          <p:cNvCxnSpPr>
            <a:cxnSpLocks/>
            <a:stCxn id="20" idx="0"/>
            <a:endCxn id="23" idx="0"/>
          </p:cNvCxnSpPr>
          <p:nvPr/>
        </p:nvCxnSpPr>
        <p:spPr>
          <a:xfrm rot="16200000" flipH="1">
            <a:off x="2715860" y="1841939"/>
            <a:ext cx="1939299" cy="3073879"/>
          </a:xfrm>
          <a:prstGeom prst="bentConnector3">
            <a:avLst>
              <a:gd name="adj1" fmla="val -11788"/>
            </a:avLst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1347F84-D8CD-1E10-C8FD-195426F8F1C5}"/>
              </a:ext>
            </a:extLst>
          </p:cNvPr>
          <p:cNvSpPr/>
          <p:nvPr/>
        </p:nvSpPr>
        <p:spPr>
          <a:xfrm>
            <a:off x="5177121" y="4348528"/>
            <a:ext cx="90658" cy="1414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0C03139-9BF4-1ED4-2E04-5ED69E296D2B}"/>
              </a:ext>
            </a:extLst>
          </p:cNvPr>
          <p:cNvSpPr/>
          <p:nvPr/>
        </p:nvSpPr>
        <p:spPr>
          <a:xfrm>
            <a:off x="3117447" y="2454496"/>
            <a:ext cx="335711" cy="5032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432FE31-18D0-AED4-8757-1F5D5E34B17F}"/>
              </a:ext>
            </a:extLst>
          </p:cNvPr>
          <p:cNvSpPr/>
          <p:nvPr/>
        </p:nvSpPr>
        <p:spPr>
          <a:xfrm>
            <a:off x="4895888" y="5007450"/>
            <a:ext cx="90658" cy="1414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7E4BE449-F8E2-C9C3-F4B3-8CCD2862619C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rot="16200000" flipH="1">
            <a:off x="3088416" y="3154648"/>
            <a:ext cx="2049689" cy="165591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661CEBB-2EAD-69E2-C868-932723A7FC8A}"/>
              </a:ext>
            </a:extLst>
          </p:cNvPr>
          <p:cNvSpPr txBox="1"/>
          <p:nvPr/>
        </p:nvSpPr>
        <p:spPr>
          <a:xfrm>
            <a:off x="1051125" y="5750163"/>
            <a:ext cx="504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Direct trigger latching relay implemented by PLC ladder logic </a:t>
            </a:r>
            <a:endParaRPr lang="en-SG" sz="1400" b="1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0383AC6-6E69-F1E8-5EE5-BF2BEE697984}"/>
              </a:ext>
            </a:extLst>
          </p:cNvPr>
          <p:cNvCxnSpPr>
            <a:cxnSpLocks/>
            <a:stCxn id="33" idx="1"/>
            <a:endCxn id="14" idx="0"/>
          </p:cNvCxnSpPr>
          <p:nvPr/>
        </p:nvCxnSpPr>
        <p:spPr>
          <a:xfrm flipH="1">
            <a:off x="2763881" y="1466719"/>
            <a:ext cx="3033094" cy="9702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C9DB510-6D0C-F44B-7B7B-07ACFF7BEA5C}"/>
              </a:ext>
            </a:extLst>
          </p:cNvPr>
          <p:cNvSpPr txBox="1"/>
          <p:nvPr/>
        </p:nvSpPr>
        <p:spPr>
          <a:xfrm>
            <a:off x="5796975" y="1205109"/>
            <a:ext cx="1405104" cy="52322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Train docking sensor</a:t>
            </a:r>
            <a:endParaRPr lang="en-SG" sz="1400" b="1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89375A0-A456-0F30-7694-2F5AFE4D0DAB}"/>
              </a:ext>
            </a:extLst>
          </p:cNvPr>
          <p:cNvCxnSpPr>
            <a:cxnSpLocks/>
          </p:cNvCxnSpPr>
          <p:nvPr/>
        </p:nvCxnSpPr>
        <p:spPr>
          <a:xfrm flipH="1" flipV="1">
            <a:off x="3453158" y="2688578"/>
            <a:ext cx="2343817" cy="5869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F2D102B-7EA7-CFFA-C90F-03F9C2001727}"/>
              </a:ext>
            </a:extLst>
          </p:cNvPr>
          <p:cNvSpPr txBox="1"/>
          <p:nvPr/>
        </p:nvSpPr>
        <p:spPr>
          <a:xfrm>
            <a:off x="5825256" y="3013890"/>
            <a:ext cx="1579534" cy="52322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Train exit station block signal light</a:t>
            </a:r>
            <a:endParaRPr lang="en-SG" sz="1400" b="1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0CC934B-7AD4-A4A7-20DE-FBF26AE9D97E}"/>
              </a:ext>
            </a:extLst>
          </p:cNvPr>
          <p:cNvCxnSpPr>
            <a:cxnSpLocks/>
          </p:cNvCxnSpPr>
          <p:nvPr/>
        </p:nvCxnSpPr>
        <p:spPr>
          <a:xfrm flipH="1" flipV="1">
            <a:off x="2316426" y="2953944"/>
            <a:ext cx="3508830" cy="12770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241A978F-4437-BE7C-20B0-F07575F60FB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955" b="10505"/>
          <a:stretch/>
        </p:blipFill>
        <p:spPr>
          <a:xfrm>
            <a:off x="8108000" y="4514623"/>
            <a:ext cx="1761905" cy="69368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86A3D6B-880E-7B88-0013-C1DE9E2CD1D5}"/>
              </a:ext>
            </a:extLst>
          </p:cNvPr>
          <p:cNvSpPr txBox="1"/>
          <p:nvPr/>
        </p:nvSpPr>
        <p:spPr>
          <a:xfrm>
            <a:off x="8010749" y="666669"/>
            <a:ext cx="3188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Operation Scenario 1: Train enter the station and trigger the docking sensor: </a:t>
            </a:r>
            <a:endParaRPr lang="en-SG" sz="1400" b="1" dirty="0"/>
          </a:p>
        </p:txBody>
      </p:sp>
      <p:pic>
        <p:nvPicPr>
          <p:cNvPr id="46" name="Picture 45" descr="A blue background with text and a blue circle&#10;&#10;Description automatically generated">
            <a:extLst>
              <a:ext uri="{FF2B5EF4-FFF2-40B4-BE49-F238E27FC236}">
                <a16:creationId xmlns:a16="http://schemas.microsoft.com/office/drawing/2014/main" id="{AF06974A-1C05-6793-98BD-B1877EF37A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62"/>
          <a:stretch/>
        </p:blipFill>
        <p:spPr>
          <a:xfrm>
            <a:off x="8088954" y="2971450"/>
            <a:ext cx="1761905" cy="81294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C6244CE-97AD-B338-A549-18C90F896971}"/>
              </a:ext>
            </a:extLst>
          </p:cNvPr>
          <p:cNvSpPr txBox="1"/>
          <p:nvPr/>
        </p:nvSpPr>
        <p:spPr>
          <a:xfrm>
            <a:off x="8010749" y="1999413"/>
            <a:ext cx="36219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Operation Scenario 2: Station turn on train exit signal to stop the train for docking, also turn on the station enter block signal to avoid other trains enters the station:</a:t>
            </a:r>
            <a:endParaRPr lang="en-SG" sz="14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D28BCED-9216-284E-BA27-844B95674EF3}"/>
              </a:ext>
            </a:extLst>
          </p:cNvPr>
          <p:cNvSpPr txBox="1"/>
          <p:nvPr/>
        </p:nvSpPr>
        <p:spPr>
          <a:xfrm>
            <a:off x="5832117" y="4052213"/>
            <a:ext cx="1579534" cy="52322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Train enter station block signal light</a:t>
            </a:r>
            <a:endParaRPr lang="en-SG" sz="14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19B69E0-28D6-167E-C22C-6EF9799C4409}"/>
              </a:ext>
            </a:extLst>
          </p:cNvPr>
          <p:cNvSpPr txBox="1"/>
          <p:nvPr/>
        </p:nvSpPr>
        <p:spPr>
          <a:xfrm>
            <a:off x="8021318" y="3775959"/>
            <a:ext cx="36219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Operation Scenario 3: When the train finished docking, turn off both signal light to allow train left the station:</a:t>
            </a:r>
            <a:endParaRPr lang="en-SG" sz="14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F8664C0-2DFC-0B7B-B4C8-7DCAEFAF2ABD}"/>
              </a:ext>
            </a:extLst>
          </p:cNvPr>
          <p:cNvSpPr txBox="1"/>
          <p:nvPr/>
        </p:nvSpPr>
        <p:spPr>
          <a:xfrm>
            <a:off x="8010748" y="5208303"/>
            <a:ext cx="3621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Station waits another train dock:</a:t>
            </a:r>
            <a:endParaRPr lang="en-SG" sz="1400" b="1" dirty="0"/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E9AD4B4B-156D-72DA-B224-153DB35BBC83}"/>
              </a:ext>
            </a:extLst>
          </p:cNvPr>
          <p:cNvCxnSpPr>
            <a:cxnSpLocks/>
          </p:cNvCxnSpPr>
          <p:nvPr/>
        </p:nvCxnSpPr>
        <p:spPr>
          <a:xfrm>
            <a:off x="5917055" y="5447066"/>
            <a:ext cx="510697" cy="20119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977180A-7BB7-8835-560B-9082BD877233}"/>
              </a:ext>
            </a:extLst>
          </p:cNvPr>
          <p:cNvSpPr txBox="1"/>
          <p:nvPr/>
        </p:nvSpPr>
        <p:spPr>
          <a:xfrm>
            <a:off x="6442955" y="5494369"/>
            <a:ext cx="138848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Physical wire</a:t>
            </a:r>
            <a:endParaRPr lang="en-SG" sz="1400" b="1" dirty="0">
              <a:solidFill>
                <a:srgbClr val="FF000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991D46-35C7-91A3-C3A8-88D72E95E292}"/>
              </a:ext>
            </a:extLst>
          </p:cNvPr>
          <p:cNvSpPr txBox="1"/>
          <p:nvPr/>
        </p:nvSpPr>
        <p:spPr>
          <a:xfrm>
            <a:off x="1009169" y="594651"/>
            <a:ext cx="4172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Station’s Senor-Signal physical wire connection and operating logic 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2021658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squares with black lines&#10;&#10;Description automatically generated">
            <a:extLst>
              <a:ext uri="{FF2B5EF4-FFF2-40B4-BE49-F238E27FC236}">
                <a16:creationId xmlns:a16="http://schemas.microsoft.com/office/drawing/2014/main" id="{3501B4A8-F5BC-7A50-CDAE-36FB021B5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591" y="1276671"/>
            <a:ext cx="1935629" cy="113743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C82997-A9AD-48D7-DD0E-994E3B796FC6}"/>
              </a:ext>
            </a:extLst>
          </p:cNvPr>
          <p:cNvSpPr/>
          <p:nvPr/>
        </p:nvSpPr>
        <p:spPr>
          <a:xfrm>
            <a:off x="3404163" y="1692987"/>
            <a:ext cx="335711" cy="5032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0AF438-C8C4-26CC-84CA-3ECDD9D57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340" y="2766657"/>
            <a:ext cx="1514081" cy="1124475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86F98B2-E3ED-BC4C-AB02-6A4DDDB2441A}"/>
              </a:ext>
            </a:extLst>
          </p:cNvPr>
          <p:cNvCxnSpPr>
            <a:cxnSpLocks/>
            <a:stCxn id="12" idx="1"/>
            <a:endCxn id="8" idx="2"/>
          </p:cNvCxnSpPr>
          <p:nvPr/>
        </p:nvCxnSpPr>
        <p:spPr>
          <a:xfrm rot="10800000" flipH="1" flipV="1">
            <a:off x="2604515" y="1864588"/>
            <a:ext cx="694866" cy="2026544"/>
          </a:xfrm>
          <a:prstGeom prst="bentConnector4">
            <a:avLst>
              <a:gd name="adj1" fmla="val -41846"/>
              <a:gd name="adj2" fmla="val 111280"/>
            </a:avLst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6ACA1B7-4762-D917-5572-BECD9CD54794}"/>
              </a:ext>
            </a:extLst>
          </p:cNvPr>
          <p:cNvSpPr/>
          <p:nvPr/>
        </p:nvSpPr>
        <p:spPr>
          <a:xfrm>
            <a:off x="2604515" y="1692985"/>
            <a:ext cx="694866" cy="34320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8638AD0-56C6-B3BA-2E16-F633F8BF13CB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3299381" y="1944620"/>
            <a:ext cx="440493" cy="822037"/>
          </a:xfrm>
          <a:prstGeom prst="bentConnector4">
            <a:avLst>
              <a:gd name="adj1" fmla="val -51896"/>
              <a:gd name="adj2" fmla="val 65305"/>
            </a:avLst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4DDD367-0DF0-BAE2-8E8F-09E928C216F8}"/>
              </a:ext>
            </a:extLst>
          </p:cNvPr>
          <p:cNvCxnSpPr>
            <a:cxnSpLocks/>
          </p:cNvCxnSpPr>
          <p:nvPr/>
        </p:nvCxnSpPr>
        <p:spPr>
          <a:xfrm flipH="1">
            <a:off x="3817856" y="1583776"/>
            <a:ext cx="933253" cy="1092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0A659BE-7D46-34F9-44B3-32F3DCA36C7B}"/>
              </a:ext>
            </a:extLst>
          </p:cNvPr>
          <p:cNvSpPr txBox="1"/>
          <p:nvPr/>
        </p:nvSpPr>
        <p:spPr>
          <a:xfrm>
            <a:off x="4751109" y="1385208"/>
            <a:ext cx="1596265" cy="30777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Train speed sensor</a:t>
            </a:r>
            <a:endParaRPr lang="en-SG" sz="1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268CBA-6576-B5A4-B6AC-DA9D626F9E6C}"/>
              </a:ext>
            </a:extLst>
          </p:cNvPr>
          <p:cNvSpPr txBox="1"/>
          <p:nvPr/>
        </p:nvSpPr>
        <p:spPr>
          <a:xfrm>
            <a:off x="4751109" y="3119394"/>
            <a:ext cx="1698108" cy="30777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Train power (moto)</a:t>
            </a:r>
            <a:endParaRPr lang="en-SG" sz="1400" b="1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16D764C-FEEA-D961-404C-5F33D9145C08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3053001" y="2045540"/>
            <a:ext cx="1698108" cy="12277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2577F24-3258-D566-3E85-439A76B77609}"/>
              </a:ext>
            </a:extLst>
          </p:cNvPr>
          <p:cNvCxnSpPr>
            <a:cxnSpLocks/>
            <a:endCxn id="8" idx="0"/>
          </p:cNvCxnSpPr>
          <p:nvPr/>
        </p:nvCxnSpPr>
        <p:spPr>
          <a:xfrm flipH="1" flipV="1">
            <a:off x="3299381" y="2766657"/>
            <a:ext cx="1451728" cy="9757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997A6E0-433C-9502-0AC1-8C95D7D97766}"/>
              </a:ext>
            </a:extLst>
          </p:cNvPr>
          <p:cNvSpPr txBox="1"/>
          <p:nvPr/>
        </p:nvSpPr>
        <p:spPr>
          <a:xfrm>
            <a:off x="4751109" y="3583355"/>
            <a:ext cx="1698108" cy="30777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PLC input connector </a:t>
            </a:r>
            <a:endParaRPr lang="en-SG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9DA001-A53C-4293-3652-8BDFB0FACAF8}"/>
              </a:ext>
            </a:extLst>
          </p:cNvPr>
          <p:cNvSpPr txBox="1"/>
          <p:nvPr/>
        </p:nvSpPr>
        <p:spPr>
          <a:xfrm>
            <a:off x="4751109" y="4042152"/>
            <a:ext cx="1828800" cy="30777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PLC output connector </a:t>
            </a:r>
            <a:endParaRPr lang="en-SG" sz="1400" b="1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57A035D-432E-73AE-7EE6-2889B1757963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3339984" y="3840511"/>
            <a:ext cx="1411125" cy="3555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E7B2F99-61E6-DADF-4EB8-782CB6743F74}"/>
              </a:ext>
            </a:extLst>
          </p:cNvPr>
          <p:cNvSpPr txBox="1"/>
          <p:nvPr/>
        </p:nvSpPr>
        <p:spPr>
          <a:xfrm>
            <a:off x="6782116" y="614949"/>
            <a:ext cx="3188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Operation Scenario 1(</a:t>
            </a:r>
            <a:r>
              <a:rPr lang="en-US" sz="1400" b="1" dirty="0">
                <a:solidFill>
                  <a:srgbClr val="FF0000"/>
                </a:solidFill>
              </a:rPr>
              <a:t>Red</a:t>
            </a:r>
            <a:r>
              <a:rPr lang="en-US" sz="1400" b="1" dirty="0"/>
              <a:t>) : Train power off, Train speed is 0 km/ h</a:t>
            </a:r>
            <a:endParaRPr lang="en-SG" sz="1400" b="1" dirty="0"/>
          </a:p>
        </p:txBody>
      </p:sp>
      <p:pic>
        <p:nvPicPr>
          <p:cNvPr id="38" name="Picture 37" descr="A red and green rectangles with a green arrow&#10;&#10;Description automatically generated">
            <a:extLst>
              <a:ext uri="{FF2B5EF4-FFF2-40B4-BE49-F238E27FC236}">
                <a16:creationId xmlns:a16="http://schemas.microsoft.com/office/drawing/2014/main" id="{9DDAD580-DA4B-8186-7C53-58A74297C1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073" y="1202865"/>
            <a:ext cx="1476190" cy="628571"/>
          </a:xfrm>
          <a:prstGeom prst="rect">
            <a:avLst/>
          </a:prstGeom>
        </p:spPr>
      </p:pic>
      <p:pic>
        <p:nvPicPr>
          <p:cNvPr id="40" name="Picture 39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654FE139-B7DF-DB7E-DA81-0A33159BB5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949" y="2328325"/>
            <a:ext cx="1676190" cy="90476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E5341E0-C904-016C-B02B-176529892BB1}"/>
              </a:ext>
            </a:extLst>
          </p:cNvPr>
          <p:cNvSpPr txBox="1"/>
          <p:nvPr/>
        </p:nvSpPr>
        <p:spPr>
          <a:xfrm>
            <a:off x="6809796" y="1831360"/>
            <a:ext cx="3502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Operation Scenario 2(</a:t>
            </a: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 sz="1400" b="1" dirty="0"/>
              <a:t>) : Train power on , Train speed is low (0 km/ h – 20km/h)</a:t>
            </a:r>
            <a:endParaRPr lang="en-SG" sz="1400" b="1" dirty="0"/>
          </a:p>
        </p:txBody>
      </p:sp>
      <p:pic>
        <p:nvPicPr>
          <p:cNvPr id="43" name="Picture 42" descr="A green squares with black lines&#10;&#10;Description automatically generated">
            <a:extLst>
              <a:ext uri="{FF2B5EF4-FFF2-40B4-BE49-F238E27FC236}">
                <a16:creationId xmlns:a16="http://schemas.microsoft.com/office/drawing/2014/main" id="{D4F5FD27-DF77-0661-F68E-BB84E34D3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073" y="3765146"/>
            <a:ext cx="995158" cy="58478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4781826-515D-6171-B6AA-99A59B520E24}"/>
              </a:ext>
            </a:extLst>
          </p:cNvPr>
          <p:cNvSpPr txBox="1"/>
          <p:nvPr/>
        </p:nvSpPr>
        <p:spPr>
          <a:xfrm>
            <a:off x="6809796" y="3288669"/>
            <a:ext cx="3687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Operation Scenario 2(</a:t>
            </a:r>
            <a:r>
              <a:rPr lang="en-US" sz="1400" b="1" dirty="0">
                <a:solidFill>
                  <a:srgbClr val="00B050"/>
                </a:solidFill>
              </a:rPr>
              <a:t>Green</a:t>
            </a:r>
            <a:r>
              <a:rPr lang="en-US" sz="1400" b="1" dirty="0"/>
              <a:t>) : Train power on , Train speed is normal (56 km/ h – 90 km/ h)</a:t>
            </a:r>
            <a:endParaRPr lang="en-SG" sz="14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D324D41-583A-C016-256A-EDFE85CC7279}"/>
              </a:ext>
            </a:extLst>
          </p:cNvPr>
          <p:cNvSpPr txBox="1"/>
          <p:nvPr/>
        </p:nvSpPr>
        <p:spPr>
          <a:xfrm>
            <a:off x="2175094" y="468287"/>
            <a:ext cx="4172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Train’s Senor-Power physical wire connection and operating logic 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16612300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514795-CF51-2912-FA2C-FD1E1C031834}"/>
              </a:ext>
            </a:extLst>
          </p:cNvPr>
          <p:cNvSpPr txBox="1"/>
          <p:nvPr/>
        </p:nvSpPr>
        <p:spPr>
          <a:xfrm>
            <a:off x="0" y="-12557"/>
            <a:ext cx="12191999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SG" sz="2400" dirty="0">
                <a:solidFill>
                  <a:schemeClr val="bg1"/>
                </a:solidFill>
              </a:rPr>
              <a:t>Railway System Emulator [ Program workflow diagram]  </a:t>
            </a:r>
            <a:endParaRPr lang="en-SG" sz="2400" dirty="0">
              <a:solidFill>
                <a:srgbClr val="FF0000"/>
              </a:solidFill>
            </a:endParaRPr>
          </a:p>
        </p:txBody>
      </p:sp>
      <p:pic>
        <p:nvPicPr>
          <p:cNvPr id="5" name="Picture 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7628FDF3-8814-05C9-AD3A-79B270231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245" y="53310"/>
            <a:ext cx="1598494" cy="3482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EDBA11-519B-A6CF-321D-1B47DAEC11F2}"/>
              </a:ext>
            </a:extLst>
          </p:cNvPr>
          <p:cNvSpPr/>
          <p:nvPr/>
        </p:nvSpPr>
        <p:spPr>
          <a:xfrm>
            <a:off x="4678853" y="1670552"/>
            <a:ext cx="1098033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Program start </a:t>
            </a:r>
            <a:endParaRPr lang="en-SG" sz="12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B9A34B-CEB1-34C2-A822-E56232E51E80}"/>
              </a:ext>
            </a:extLst>
          </p:cNvPr>
          <p:cNvCxnSpPr>
            <a:cxnSpLocks/>
          </p:cNvCxnSpPr>
          <p:nvPr/>
        </p:nvCxnSpPr>
        <p:spPr>
          <a:xfrm>
            <a:off x="5227869" y="2017469"/>
            <a:ext cx="0" cy="30362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5309F29-C506-F629-5860-D54BE230ED15}"/>
              </a:ext>
            </a:extLst>
          </p:cNvPr>
          <p:cNvSpPr/>
          <p:nvPr/>
        </p:nvSpPr>
        <p:spPr>
          <a:xfrm>
            <a:off x="4678853" y="2351239"/>
            <a:ext cx="1515721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Loading config files</a:t>
            </a:r>
            <a:endParaRPr lang="en-SG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ABB1C1-DDED-D425-4F21-2EE48D3FB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662" y="1670552"/>
            <a:ext cx="324555" cy="372004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8DD6AF1-E376-270F-A435-8FFC9AA245DE}"/>
              </a:ext>
            </a:extLst>
          </p:cNvPr>
          <p:cNvCxnSpPr>
            <a:cxnSpLocks/>
          </p:cNvCxnSpPr>
          <p:nvPr/>
        </p:nvCxnSpPr>
        <p:spPr>
          <a:xfrm rot="5400000">
            <a:off x="6369903" y="1929825"/>
            <a:ext cx="308683" cy="6053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10E229D-6210-7D2F-1E95-A46F7288437C}"/>
              </a:ext>
            </a:extLst>
          </p:cNvPr>
          <p:cNvSpPr txBox="1"/>
          <p:nvPr/>
        </p:nvSpPr>
        <p:spPr>
          <a:xfrm>
            <a:off x="6005308" y="1467859"/>
            <a:ext cx="98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Program system config file</a:t>
            </a:r>
            <a:endParaRPr lang="en-SG" sz="9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BE3F41-1A78-A4F1-EDCD-7443A94B7ED4}"/>
              </a:ext>
            </a:extLst>
          </p:cNvPr>
          <p:cNvSpPr/>
          <p:nvPr/>
        </p:nvSpPr>
        <p:spPr>
          <a:xfrm>
            <a:off x="2942251" y="3162680"/>
            <a:ext cx="1592043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Real world connector (thread1)</a:t>
            </a:r>
            <a:endParaRPr lang="en-SG" sz="12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E80C89-F9FD-1814-3655-2B418409F7DB}"/>
              </a:ext>
            </a:extLst>
          </p:cNvPr>
          <p:cNvSpPr/>
          <p:nvPr/>
        </p:nvSpPr>
        <p:spPr>
          <a:xfrm>
            <a:off x="7319050" y="3137148"/>
            <a:ext cx="1592043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Modbus server (thread2)</a:t>
            </a:r>
            <a:endParaRPr lang="en-SG" sz="1200" b="1" dirty="0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9EA510EE-981F-0517-8B83-6C82D4DED314}"/>
              </a:ext>
            </a:extLst>
          </p:cNvPr>
          <p:cNvCxnSpPr>
            <a:cxnSpLocks/>
            <a:stCxn id="8" idx="1"/>
            <a:endCxn id="12" idx="0"/>
          </p:cNvCxnSpPr>
          <p:nvPr/>
        </p:nvCxnSpPr>
        <p:spPr>
          <a:xfrm rot="10800000" flipV="1">
            <a:off x="3738273" y="2524698"/>
            <a:ext cx="940580" cy="637982"/>
          </a:xfrm>
          <a:prstGeom prst="bentConnector2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129A20A9-A8AE-612F-B373-FFB64297BBB2}"/>
              </a:ext>
            </a:extLst>
          </p:cNvPr>
          <p:cNvCxnSpPr>
            <a:cxnSpLocks/>
            <a:stCxn id="8" idx="3"/>
            <a:endCxn id="17" idx="0"/>
          </p:cNvCxnSpPr>
          <p:nvPr/>
        </p:nvCxnSpPr>
        <p:spPr>
          <a:xfrm>
            <a:off x="6194574" y="2524698"/>
            <a:ext cx="1920498" cy="612450"/>
          </a:xfrm>
          <a:prstGeom prst="bentConnector2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6EF9D54-7971-12EE-B12C-495DA58D91E0}"/>
              </a:ext>
            </a:extLst>
          </p:cNvPr>
          <p:cNvSpPr/>
          <p:nvPr/>
        </p:nvSpPr>
        <p:spPr>
          <a:xfrm>
            <a:off x="3002243" y="4050439"/>
            <a:ext cx="1332362" cy="591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Real world Communication loop </a:t>
            </a:r>
            <a:endParaRPr lang="en-SG" sz="1200" b="1" dirty="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9364B045-1570-83A9-8D44-139AE4A9571D}"/>
              </a:ext>
            </a:extLst>
          </p:cNvPr>
          <p:cNvCxnSpPr>
            <a:cxnSpLocks/>
            <a:stCxn id="28" idx="2"/>
            <a:endCxn id="28" idx="1"/>
          </p:cNvCxnSpPr>
          <p:nvPr/>
        </p:nvCxnSpPr>
        <p:spPr>
          <a:xfrm rot="5400000" flipH="1">
            <a:off x="3187356" y="4161282"/>
            <a:ext cx="295955" cy="666181"/>
          </a:xfrm>
          <a:prstGeom prst="bentConnector4">
            <a:avLst>
              <a:gd name="adj1" fmla="val -77241"/>
              <a:gd name="adj2" fmla="val 134315"/>
            </a:avLst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288ECD3-3930-BDD0-2C81-0C81F19E9F8D}"/>
              </a:ext>
            </a:extLst>
          </p:cNvPr>
          <p:cNvCxnSpPr>
            <a:cxnSpLocks/>
          </p:cNvCxnSpPr>
          <p:nvPr/>
        </p:nvCxnSpPr>
        <p:spPr>
          <a:xfrm>
            <a:off x="3735835" y="3624345"/>
            <a:ext cx="0" cy="30362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5604766E-0B94-06F2-6FC3-0F54D7DEB142}"/>
              </a:ext>
            </a:extLst>
          </p:cNvPr>
          <p:cNvSpPr/>
          <p:nvPr/>
        </p:nvSpPr>
        <p:spPr>
          <a:xfrm>
            <a:off x="5045619" y="4035475"/>
            <a:ext cx="1592043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Register and coils state manager </a:t>
            </a:r>
            <a:endParaRPr lang="en-SG" sz="1200" b="1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20ABB8E-7D67-371F-A625-5CDA5B3CD8F6}"/>
              </a:ext>
            </a:extLst>
          </p:cNvPr>
          <p:cNvCxnSpPr/>
          <p:nvPr/>
        </p:nvCxnSpPr>
        <p:spPr>
          <a:xfrm>
            <a:off x="4334604" y="4116427"/>
            <a:ext cx="7110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5EF89C7-5CE2-2959-0A73-F2C1ECACD4AA}"/>
              </a:ext>
            </a:extLst>
          </p:cNvPr>
          <p:cNvSpPr txBox="1"/>
          <p:nvPr/>
        </p:nvSpPr>
        <p:spPr>
          <a:xfrm>
            <a:off x="4300535" y="3747095"/>
            <a:ext cx="985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real-world input sensor  data</a:t>
            </a:r>
            <a:endParaRPr lang="en-SG" sz="900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5C219BF-7C37-F1E6-9642-82730B06B58D}"/>
              </a:ext>
            </a:extLst>
          </p:cNvPr>
          <p:cNvCxnSpPr>
            <a:cxnSpLocks/>
          </p:cNvCxnSpPr>
          <p:nvPr/>
        </p:nvCxnSpPr>
        <p:spPr>
          <a:xfrm flipH="1">
            <a:off x="4331239" y="4350270"/>
            <a:ext cx="6804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75B3CA4-7BD4-F8E3-8CA4-1470C9E30A16}"/>
              </a:ext>
            </a:extLst>
          </p:cNvPr>
          <p:cNvSpPr txBox="1"/>
          <p:nvPr/>
        </p:nvSpPr>
        <p:spPr>
          <a:xfrm>
            <a:off x="4361402" y="4388433"/>
            <a:ext cx="85107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real-world output signal data</a:t>
            </a:r>
            <a:endParaRPr lang="en-SG" sz="90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171C18D7-BAC8-7367-63A9-4C54F4651C00}"/>
              </a:ext>
            </a:extLst>
          </p:cNvPr>
          <p:cNvCxnSpPr>
            <a:endCxn id="33" idx="3"/>
          </p:cNvCxnSpPr>
          <p:nvPr/>
        </p:nvCxnSpPr>
        <p:spPr>
          <a:xfrm rot="10800000" flipV="1">
            <a:off x="6637662" y="3624344"/>
            <a:ext cx="1158306" cy="641963"/>
          </a:xfrm>
          <a:prstGeom prst="bentConnector3">
            <a:avLst>
              <a:gd name="adj1" fmla="val -45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4B3AD2C-291D-91B4-D52A-C0DCD8A8CC75}"/>
              </a:ext>
            </a:extLst>
          </p:cNvPr>
          <p:cNvSpPr txBox="1"/>
          <p:nvPr/>
        </p:nvSpPr>
        <p:spPr>
          <a:xfrm>
            <a:off x="6770708" y="4078506"/>
            <a:ext cx="10966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Change Coils state</a:t>
            </a:r>
            <a:endParaRPr lang="en-SG" sz="900" dirty="0"/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4DE55E36-C971-2F4E-A563-65B5307210CF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6699284" y="3598813"/>
            <a:ext cx="1415788" cy="7896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D78BD8D-2322-1B66-DA7B-30021BB97727}"/>
              </a:ext>
            </a:extLst>
          </p:cNvPr>
          <p:cNvSpPr txBox="1"/>
          <p:nvPr/>
        </p:nvSpPr>
        <p:spPr>
          <a:xfrm>
            <a:off x="7154823" y="4358640"/>
            <a:ext cx="1096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Read holing register state</a:t>
            </a:r>
            <a:endParaRPr lang="en-SG" sz="900" dirty="0"/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A9C953E5-BA13-AAF7-F69A-7B3967CE4A9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510261" y="3226333"/>
            <a:ext cx="230832" cy="796021"/>
          </a:xfrm>
          <a:prstGeom prst="bentConnector4">
            <a:avLst>
              <a:gd name="adj1" fmla="val -99033"/>
              <a:gd name="adj2" fmla="val 128718"/>
            </a:avLst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4DBF2C5-6D11-A5E7-ADF9-E2A444D26387}"/>
              </a:ext>
            </a:extLst>
          </p:cNvPr>
          <p:cNvSpPr txBox="1"/>
          <p:nvPr/>
        </p:nvSpPr>
        <p:spPr>
          <a:xfrm>
            <a:off x="8186496" y="4008262"/>
            <a:ext cx="15335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Modbus request queue handling loop</a:t>
            </a:r>
            <a:endParaRPr lang="en-SG" sz="1050" dirty="0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2469794-69B7-F2D0-9DBE-DDFE92583F63}"/>
              </a:ext>
            </a:extLst>
          </p:cNvPr>
          <p:cNvCxnSpPr/>
          <p:nvPr/>
        </p:nvCxnSpPr>
        <p:spPr>
          <a:xfrm>
            <a:off x="2320419" y="1124030"/>
            <a:ext cx="0" cy="500062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858565E-C4DE-DCA2-0C9C-0AE02B1AF723}"/>
              </a:ext>
            </a:extLst>
          </p:cNvPr>
          <p:cNvSpPr txBox="1"/>
          <p:nvPr/>
        </p:nvSpPr>
        <p:spPr>
          <a:xfrm>
            <a:off x="1958354" y="762510"/>
            <a:ext cx="983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Network </a:t>
            </a:r>
            <a:endParaRPr lang="en-SG" sz="1400" b="1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28D249-53F9-E4A3-52BE-3DABEE5B48D3}"/>
              </a:ext>
            </a:extLst>
          </p:cNvPr>
          <p:cNvCxnSpPr/>
          <p:nvPr/>
        </p:nvCxnSpPr>
        <p:spPr>
          <a:xfrm>
            <a:off x="9704156" y="1105259"/>
            <a:ext cx="0" cy="500062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443F48E3-38F2-0DCC-78E5-80B3DE159819}"/>
              </a:ext>
            </a:extLst>
          </p:cNvPr>
          <p:cNvSpPr txBox="1"/>
          <p:nvPr/>
        </p:nvSpPr>
        <p:spPr>
          <a:xfrm>
            <a:off x="9228064" y="762511"/>
            <a:ext cx="983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Network </a:t>
            </a:r>
            <a:endParaRPr lang="en-SG" sz="1400" b="1" dirty="0"/>
          </a:p>
        </p:txBody>
      </p:sp>
      <p:pic>
        <p:nvPicPr>
          <p:cNvPr id="79" name="Picture 78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4766133F-4A40-0E98-A1B1-C6A8723068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86" y="2654182"/>
            <a:ext cx="1884230" cy="104761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62784799-4D08-E0CB-EF0C-4888E0129C0A}"/>
              </a:ext>
            </a:extLst>
          </p:cNvPr>
          <p:cNvCxnSpPr>
            <a:cxnSpLocks/>
            <a:stCxn id="79" idx="2"/>
          </p:cNvCxnSpPr>
          <p:nvPr/>
        </p:nvCxnSpPr>
        <p:spPr>
          <a:xfrm rot="16200000" flipH="1">
            <a:off x="1815210" y="3006888"/>
            <a:ext cx="492124" cy="1881942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F6D050DB-643B-B7ED-1D19-17D028048F1E}"/>
              </a:ext>
            </a:extLst>
          </p:cNvPr>
          <p:cNvSpPr txBox="1"/>
          <p:nvPr/>
        </p:nvSpPr>
        <p:spPr>
          <a:xfrm>
            <a:off x="1308989" y="3923481"/>
            <a:ext cx="11714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UDP data flow </a:t>
            </a:r>
            <a:endParaRPr lang="en-SG" sz="1050" dirty="0"/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A6CD963-FA6A-298F-63BE-0D27084C4898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8911093" y="2879431"/>
            <a:ext cx="983770" cy="488550"/>
          </a:xfrm>
          <a:prstGeom prst="bentConnector3">
            <a:avLst>
              <a:gd name="adj1" fmla="val 50000"/>
            </a:avLst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2F3DDA03-445D-4AE4-9F1B-95DE34EAA424}"/>
              </a:ext>
            </a:extLst>
          </p:cNvPr>
          <p:cNvSpPr txBox="1"/>
          <p:nvPr/>
        </p:nvSpPr>
        <p:spPr>
          <a:xfrm>
            <a:off x="122601" y="2102340"/>
            <a:ext cx="231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2D Railway[Metro] System Real-world Emulator</a:t>
            </a:r>
            <a:endParaRPr lang="en-SG" sz="1400" b="1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E196393-BC97-285A-BD22-FAF37F8EA91F}"/>
              </a:ext>
            </a:extLst>
          </p:cNvPr>
          <p:cNvSpPr txBox="1"/>
          <p:nvPr/>
        </p:nvSpPr>
        <p:spPr>
          <a:xfrm>
            <a:off x="9839036" y="3605571"/>
            <a:ext cx="2044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Trains Control HMI</a:t>
            </a:r>
            <a:endParaRPr lang="en-SG" sz="1400" b="1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7AED203-96D1-032F-4B8D-4817257E9A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863" y="2304846"/>
            <a:ext cx="2220902" cy="120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315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2E3C01-6ED6-298B-3736-056A14F6A439}"/>
              </a:ext>
            </a:extLst>
          </p:cNvPr>
          <p:cNvSpPr/>
          <p:nvPr/>
        </p:nvSpPr>
        <p:spPr>
          <a:xfrm>
            <a:off x="4414902" y="1086089"/>
            <a:ext cx="1098033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Program start </a:t>
            </a:r>
            <a:endParaRPr lang="en-SG" sz="1200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2F9FCB7-5CD3-0026-72B8-A2950A0AC97D}"/>
              </a:ext>
            </a:extLst>
          </p:cNvPr>
          <p:cNvCxnSpPr>
            <a:cxnSpLocks/>
          </p:cNvCxnSpPr>
          <p:nvPr/>
        </p:nvCxnSpPr>
        <p:spPr>
          <a:xfrm>
            <a:off x="4963918" y="1433006"/>
            <a:ext cx="0" cy="30362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EF9269F-8BD4-DA3A-987B-0365F70D7717}"/>
              </a:ext>
            </a:extLst>
          </p:cNvPr>
          <p:cNvSpPr/>
          <p:nvPr/>
        </p:nvSpPr>
        <p:spPr>
          <a:xfrm>
            <a:off x="4414902" y="1766776"/>
            <a:ext cx="1515721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Loading config files</a:t>
            </a:r>
            <a:endParaRPr lang="en-SG" sz="1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6816DF-6994-1041-4C0A-27FC5FC1C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992" y="1236921"/>
            <a:ext cx="324555" cy="372004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02DC9CB-9E68-0595-2F55-EFA61A1D4119}"/>
              </a:ext>
            </a:extLst>
          </p:cNvPr>
          <p:cNvCxnSpPr>
            <a:stCxn id="7" idx="2"/>
          </p:cNvCxnSpPr>
          <p:nvPr/>
        </p:nvCxnSpPr>
        <p:spPr>
          <a:xfrm rot="5400000">
            <a:off x="6107246" y="1460583"/>
            <a:ext cx="308683" cy="6053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96F2E39-20DD-AC91-84B5-64DC05123573}"/>
              </a:ext>
            </a:extLst>
          </p:cNvPr>
          <p:cNvSpPr txBox="1"/>
          <p:nvPr/>
        </p:nvSpPr>
        <p:spPr>
          <a:xfrm>
            <a:off x="5769638" y="1034228"/>
            <a:ext cx="98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Program system config file</a:t>
            </a:r>
            <a:endParaRPr lang="en-SG" sz="9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46BC86C-A472-B7AB-565B-085A1FE8FECA}"/>
              </a:ext>
            </a:extLst>
          </p:cNvPr>
          <p:cNvCxnSpPr>
            <a:cxnSpLocks/>
          </p:cNvCxnSpPr>
          <p:nvPr/>
        </p:nvCxnSpPr>
        <p:spPr>
          <a:xfrm>
            <a:off x="4963918" y="2113693"/>
            <a:ext cx="0" cy="30362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073815B-1719-91C2-E2B4-1E9C576E9158}"/>
              </a:ext>
            </a:extLst>
          </p:cNvPr>
          <p:cNvSpPr/>
          <p:nvPr/>
        </p:nvSpPr>
        <p:spPr>
          <a:xfrm>
            <a:off x="4415869" y="2460610"/>
            <a:ext cx="1098033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Init main UI (main thread)</a:t>
            </a:r>
            <a:endParaRPr lang="en-SG" sz="12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7E67F9-30F3-2919-551C-C95E348E1CDD}"/>
              </a:ext>
            </a:extLst>
          </p:cNvPr>
          <p:cNvSpPr/>
          <p:nvPr/>
        </p:nvSpPr>
        <p:spPr>
          <a:xfrm>
            <a:off x="7067977" y="2460610"/>
            <a:ext cx="1573657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Init PLC Connector (sub thread )</a:t>
            </a:r>
            <a:endParaRPr lang="en-SG" sz="1200" b="1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09279CB-ED71-02C3-17CF-8675295F75A0}"/>
              </a:ext>
            </a:extLst>
          </p:cNvPr>
          <p:cNvCxnSpPr>
            <a:cxnSpLocks/>
          </p:cNvCxnSpPr>
          <p:nvPr/>
        </p:nvCxnSpPr>
        <p:spPr>
          <a:xfrm>
            <a:off x="4983232" y="2248918"/>
            <a:ext cx="3001747" cy="201854"/>
          </a:xfrm>
          <a:prstGeom prst="bentConnector2">
            <a:avLst/>
          </a:prstGeom>
          <a:ln w="19050"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C3E95C-DBDC-92BD-DE0D-D251C5E3C6CB}"/>
              </a:ext>
            </a:extLst>
          </p:cNvPr>
          <p:cNvCxnSpPr>
            <a:cxnSpLocks/>
          </p:cNvCxnSpPr>
          <p:nvPr/>
        </p:nvCxnSpPr>
        <p:spPr>
          <a:xfrm>
            <a:off x="5249668" y="2807527"/>
            <a:ext cx="0" cy="30362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8A4B008-59CC-5205-335A-44D28E61D399}"/>
              </a:ext>
            </a:extLst>
          </p:cNvPr>
          <p:cNvSpPr/>
          <p:nvPr/>
        </p:nvSpPr>
        <p:spPr>
          <a:xfrm>
            <a:off x="4992051" y="3151241"/>
            <a:ext cx="1381655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UI data controller (map manager) </a:t>
            </a:r>
            <a:endParaRPr lang="en-SG" sz="1200" b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DAFCEB7-79CF-20C6-16F2-6CA0223174E8}"/>
              </a:ext>
            </a:extLst>
          </p:cNvPr>
          <p:cNvCxnSpPr>
            <a:cxnSpLocks/>
          </p:cNvCxnSpPr>
          <p:nvPr/>
        </p:nvCxnSpPr>
        <p:spPr>
          <a:xfrm>
            <a:off x="4887718" y="2834667"/>
            <a:ext cx="0" cy="952755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72CBBBB-5A55-BA75-2BAE-1630D75675CC}"/>
              </a:ext>
            </a:extLst>
          </p:cNvPr>
          <p:cNvSpPr/>
          <p:nvPr/>
        </p:nvSpPr>
        <p:spPr>
          <a:xfrm>
            <a:off x="4785176" y="3797227"/>
            <a:ext cx="928984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Display UI info panel </a:t>
            </a:r>
            <a:endParaRPr lang="en-SG" sz="1200" b="1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E4795AB-51BC-7A83-3B6E-4F6840649B0B}"/>
              </a:ext>
            </a:extLst>
          </p:cNvPr>
          <p:cNvCxnSpPr>
            <a:cxnSpLocks/>
          </p:cNvCxnSpPr>
          <p:nvPr/>
        </p:nvCxnSpPr>
        <p:spPr>
          <a:xfrm>
            <a:off x="4554343" y="2834667"/>
            <a:ext cx="0" cy="1542605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9CC1766A-D951-5333-B6E8-857505271EC6}"/>
              </a:ext>
            </a:extLst>
          </p:cNvPr>
          <p:cNvSpPr/>
          <p:nvPr/>
        </p:nvSpPr>
        <p:spPr>
          <a:xfrm>
            <a:off x="4423225" y="4413937"/>
            <a:ext cx="1089707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Train power control panels </a:t>
            </a:r>
            <a:endParaRPr lang="en-SG" sz="1200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329FED2-8067-B799-B3BE-17C9CB77BFFB}"/>
              </a:ext>
            </a:extLst>
          </p:cNvPr>
          <p:cNvSpPr/>
          <p:nvPr/>
        </p:nvSpPr>
        <p:spPr>
          <a:xfrm>
            <a:off x="4760012" y="5547237"/>
            <a:ext cx="996895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Display UI refresh loop</a:t>
            </a:r>
            <a:endParaRPr lang="en-SG" sz="1200" b="1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D116AF5-D7A2-44E5-FDC5-1A3B92B1903D}"/>
              </a:ext>
            </a:extLst>
          </p:cNvPr>
          <p:cNvCxnSpPr>
            <a:cxnSpLocks/>
          </p:cNvCxnSpPr>
          <p:nvPr/>
        </p:nvCxnSpPr>
        <p:spPr>
          <a:xfrm flipH="1">
            <a:off x="5619334" y="4144143"/>
            <a:ext cx="0" cy="140309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5643E3CF-E6F9-9180-A8EF-FA42198A952A}"/>
              </a:ext>
            </a:extLst>
          </p:cNvPr>
          <p:cNvCxnSpPr>
            <a:cxnSpLocks/>
            <a:endCxn id="62" idx="3"/>
          </p:cNvCxnSpPr>
          <p:nvPr/>
        </p:nvCxnSpPr>
        <p:spPr>
          <a:xfrm rot="5400000">
            <a:off x="4993361" y="3789774"/>
            <a:ext cx="1559052" cy="9758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0497F84-E850-0EF4-6E01-ACC4C2BE03F8}"/>
              </a:ext>
            </a:extLst>
          </p:cNvPr>
          <p:cNvSpPr txBox="1"/>
          <p:nvPr/>
        </p:nvSpPr>
        <p:spPr>
          <a:xfrm>
            <a:off x="5795521" y="5071392"/>
            <a:ext cx="9706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PLC state data </a:t>
            </a:r>
            <a:endParaRPr lang="en-SG" sz="900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146F00BF-6A04-D69E-87C5-ECC45FA05B72}"/>
              </a:ext>
            </a:extLst>
          </p:cNvPr>
          <p:cNvCxnSpPr>
            <a:cxnSpLocks/>
            <a:stCxn id="26" idx="2"/>
            <a:endCxn id="26" idx="1"/>
          </p:cNvCxnSpPr>
          <p:nvPr/>
        </p:nvCxnSpPr>
        <p:spPr>
          <a:xfrm rot="5400000" flipH="1">
            <a:off x="4922507" y="5558201"/>
            <a:ext cx="173458" cy="498448"/>
          </a:xfrm>
          <a:prstGeom prst="bentConnector4">
            <a:avLst>
              <a:gd name="adj1" fmla="val -131790"/>
              <a:gd name="adj2" fmla="val 145862"/>
            </a:avLst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C1B42D0C-54F5-5C51-8D1B-99CEB3301C7C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5512932" y="3556854"/>
            <a:ext cx="417691" cy="10305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ADBFF00-8F71-25AD-8C9D-A0D8A97605B7}"/>
              </a:ext>
            </a:extLst>
          </p:cNvPr>
          <p:cNvSpPr txBox="1"/>
          <p:nvPr/>
        </p:nvSpPr>
        <p:spPr>
          <a:xfrm>
            <a:off x="5695121" y="4546565"/>
            <a:ext cx="70687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Power Control event</a:t>
            </a:r>
            <a:endParaRPr lang="en-SG" sz="9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FFED919-AA52-66C3-D567-B2B5E6A32B61}"/>
              </a:ext>
            </a:extLst>
          </p:cNvPr>
          <p:cNvSpPr/>
          <p:nvPr/>
        </p:nvSpPr>
        <p:spPr>
          <a:xfrm>
            <a:off x="6868214" y="3111147"/>
            <a:ext cx="1381655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PLC data controller (data manager) </a:t>
            </a:r>
            <a:endParaRPr lang="en-SG" sz="1200" b="1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82A3AFD-B9B4-A678-C2CF-AB1A3CC373A9}"/>
              </a:ext>
            </a:extLst>
          </p:cNvPr>
          <p:cNvCxnSpPr>
            <a:cxnSpLocks/>
          </p:cNvCxnSpPr>
          <p:nvPr/>
        </p:nvCxnSpPr>
        <p:spPr>
          <a:xfrm>
            <a:off x="7392532" y="2834667"/>
            <a:ext cx="0" cy="303620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9182DF9-E1F2-A65E-2995-990CE36B3B3D}"/>
              </a:ext>
            </a:extLst>
          </p:cNvPr>
          <p:cNvCxnSpPr>
            <a:cxnSpLocks/>
          </p:cNvCxnSpPr>
          <p:nvPr/>
        </p:nvCxnSpPr>
        <p:spPr>
          <a:xfrm flipH="1">
            <a:off x="6423366" y="3207998"/>
            <a:ext cx="4086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892DF03-15A0-9CC3-1F5C-C7ABD8AC6C5A}"/>
              </a:ext>
            </a:extLst>
          </p:cNvPr>
          <p:cNvSpPr txBox="1"/>
          <p:nvPr/>
        </p:nvSpPr>
        <p:spPr>
          <a:xfrm>
            <a:off x="6289967" y="2760185"/>
            <a:ext cx="85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Holding register data</a:t>
            </a:r>
            <a:endParaRPr lang="en-SG" sz="9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DC89CCB-1642-0447-054E-959FA5B10C1A}"/>
              </a:ext>
            </a:extLst>
          </p:cNvPr>
          <p:cNvCxnSpPr>
            <a:cxnSpLocks/>
          </p:cNvCxnSpPr>
          <p:nvPr/>
        </p:nvCxnSpPr>
        <p:spPr>
          <a:xfrm>
            <a:off x="6432865" y="3399129"/>
            <a:ext cx="4040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81CA9A8-4E4D-0BCC-53C9-5226E3101FF8}"/>
              </a:ext>
            </a:extLst>
          </p:cNvPr>
          <p:cNvSpPr txBox="1"/>
          <p:nvPr/>
        </p:nvSpPr>
        <p:spPr>
          <a:xfrm>
            <a:off x="6296371" y="3590260"/>
            <a:ext cx="85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Coil state change data</a:t>
            </a:r>
            <a:endParaRPr lang="en-SG" sz="9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54E7FF9-4F81-3825-13E4-F371DA2BF946}"/>
              </a:ext>
            </a:extLst>
          </p:cNvPr>
          <p:cNvCxnSpPr>
            <a:cxnSpLocks/>
          </p:cNvCxnSpPr>
          <p:nvPr/>
        </p:nvCxnSpPr>
        <p:spPr>
          <a:xfrm>
            <a:off x="8468857" y="2827574"/>
            <a:ext cx="0" cy="1143111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EC282CE-5733-73E5-2737-06D4D9E22001}"/>
              </a:ext>
            </a:extLst>
          </p:cNvPr>
          <p:cNvSpPr/>
          <p:nvPr/>
        </p:nvSpPr>
        <p:spPr>
          <a:xfrm>
            <a:off x="7551812" y="3970685"/>
            <a:ext cx="1427168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PLC client (Modbus TCP client)</a:t>
            </a:r>
            <a:endParaRPr lang="en-SG" sz="1200" b="1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A222F8E-C90C-660F-E935-DB342931100A}"/>
              </a:ext>
            </a:extLst>
          </p:cNvPr>
          <p:cNvCxnSpPr/>
          <p:nvPr/>
        </p:nvCxnSpPr>
        <p:spPr>
          <a:xfrm>
            <a:off x="7762157" y="3457472"/>
            <a:ext cx="0" cy="51321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7539C23-DDA6-CD23-B288-558F94EDD13B}"/>
              </a:ext>
            </a:extLst>
          </p:cNvPr>
          <p:cNvSpPr txBox="1"/>
          <p:nvPr/>
        </p:nvSpPr>
        <p:spPr>
          <a:xfrm>
            <a:off x="7740281" y="3504630"/>
            <a:ext cx="73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PLC state data</a:t>
            </a:r>
            <a:endParaRPr lang="en-SG" sz="90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6151794-2B71-9BE0-4D95-97A765E6A745}"/>
              </a:ext>
            </a:extLst>
          </p:cNvPr>
          <p:cNvCxnSpPr/>
          <p:nvPr/>
        </p:nvCxnSpPr>
        <p:spPr>
          <a:xfrm>
            <a:off x="9388555" y="669978"/>
            <a:ext cx="0" cy="500062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63F16EB-D681-0A19-38C8-1C6604A9ADF4}"/>
              </a:ext>
            </a:extLst>
          </p:cNvPr>
          <p:cNvSpPr txBox="1"/>
          <p:nvPr/>
        </p:nvSpPr>
        <p:spPr>
          <a:xfrm>
            <a:off x="9009204" y="929144"/>
            <a:ext cx="983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Network </a:t>
            </a:r>
            <a:endParaRPr lang="en-SG" sz="1400" b="1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1EE5754-5797-E2AD-E2C3-BBF61D81D29B}"/>
              </a:ext>
            </a:extLst>
          </p:cNvPr>
          <p:cNvCxnSpPr>
            <a:cxnSpLocks/>
          </p:cNvCxnSpPr>
          <p:nvPr/>
        </p:nvCxnSpPr>
        <p:spPr>
          <a:xfrm>
            <a:off x="8955343" y="4185669"/>
            <a:ext cx="7731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B98BBFAE-F801-6411-0B4F-DE512F431039}"/>
              </a:ext>
            </a:extLst>
          </p:cNvPr>
          <p:cNvSpPr/>
          <p:nvPr/>
        </p:nvSpPr>
        <p:spPr>
          <a:xfrm>
            <a:off x="9745268" y="3953832"/>
            <a:ext cx="1547874" cy="7218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1200" b="1" dirty="0"/>
              <a:t>Trains Sensor-Power System Control PLC Simulator module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A773736-5F4D-8D4E-0069-8CF122BD3FFB}"/>
              </a:ext>
            </a:extLst>
          </p:cNvPr>
          <p:cNvSpPr/>
          <p:nvPr/>
        </p:nvSpPr>
        <p:spPr>
          <a:xfrm>
            <a:off x="4000575" y="4922008"/>
            <a:ext cx="1284401" cy="270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PLC state panels </a:t>
            </a:r>
            <a:endParaRPr lang="en-SG" sz="1200" b="1" dirty="0"/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D228D0FA-42DB-5008-F4D3-1BD6E98D4FD8}"/>
              </a:ext>
            </a:extLst>
          </p:cNvPr>
          <p:cNvCxnSpPr>
            <a:cxnSpLocks/>
            <a:stCxn id="17" idx="1"/>
            <a:endCxn id="62" idx="1"/>
          </p:cNvCxnSpPr>
          <p:nvPr/>
        </p:nvCxnSpPr>
        <p:spPr>
          <a:xfrm rot="10800000" flipV="1">
            <a:off x="4000575" y="2634069"/>
            <a:ext cx="415294" cy="2423142"/>
          </a:xfrm>
          <a:prstGeom prst="bentConnector3">
            <a:avLst>
              <a:gd name="adj1" fmla="val 155045"/>
            </a:avLst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814E978-AB7F-A61B-0446-59869C7CE121}"/>
              </a:ext>
            </a:extLst>
          </p:cNvPr>
          <p:cNvCxnSpPr>
            <a:cxnSpLocks/>
          </p:cNvCxnSpPr>
          <p:nvPr/>
        </p:nvCxnSpPr>
        <p:spPr>
          <a:xfrm>
            <a:off x="5009236" y="5201594"/>
            <a:ext cx="0" cy="345643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5CFBBC5-F908-ADDE-56A8-86A143B479C8}"/>
              </a:ext>
            </a:extLst>
          </p:cNvPr>
          <p:cNvCxnSpPr>
            <a:cxnSpLocks/>
          </p:cNvCxnSpPr>
          <p:nvPr/>
        </p:nvCxnSpPr>
        <p:spPr>
          <a:xfrm>
            <a:off x="5348237" y="3504630"/>
            <a:ext cx="0" cy="270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4E91042A-18B2-CA86-6F04-D79BB2FB2129}"/>
              </a:ext>
            </a:extLst>
          </p:cNvPr>
          <p:cNvSpPr txBox="1"/>
          <p:nvPr/>
        </p:nvSpPr>
        <p:spPr>
          <a:xfrm>
            <a:off x="4909595" y="3544094"/>
            <a:ext cx="11948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Trains information</a:t>
            </a:r>
            <a:endParaRPr lang="en-SG" sz="9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60C76F2-E680-80F8-49EB-1D438884ACBB}"/>
              </a:ext>
            </a:extLst>
          </p:cNvPr>
          <p:cNvSpPr txBox="1"/>
          <p:nvPr/>
        </p:nvSpPr>
        <p:spPr>
          <a:xfrm>
            <a:off x="9009204" y="3789823"/>
            <a:ext cx="73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Modbus TCP data</a:t>
            </a:r>
            <a:endParaRPr lang="en-SG" sz="900" dirty="0"/>
          </a:p>
        </p:txBody>
      </p:sp>
    </p:spTree>
    <p:extLst>
      <p:ext uri="{BB962C8B-B14F-4D97-AF65-F5344CB8AC3E}">
        <p14:creationId xmlns:p14="http://schemas.microsoft.com/office/powerpoint/2010/main" val="29023483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6D8D633-BB41-A968-E822-A0200D924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488" y="1274717"/>
            <a:ext cx="8585576" cy="465474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C2F1BE-A761-5A02-E011-403DD2D2DF71}"/>
              </a:ext>
            </a:extLst>
          </p:cNvPr>
          <p:cNvCxnSpPr>
            <a:cxnSpLocks/>
          </p:cNvCxnSpPr>
          <p:nvPr/>
        </p:nvCxnSpPr>
        <p:spPr>
          <a:xfrm>
            <a:off x="2733675" y="1074656"/>
            <a:ext cx="0" cy="89747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E0F3EF-6C50-2AB1-32D7-A1288519C4D0}"/>
              </a:ext>
            </a:extLst>
          </p:cNvPr>
          <p:cNvSpPr txBox="1"/>
          <p:nvPr/>
        </p:nvSpPr>
        <p:spPr>
          <a:xfrm>
            <a:off x="2374295" y="797657"/>
            <a:ext cx="2178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Trains information display grid </a:t>
            </a:r>
            <a:endParaRPr lang="en-SG" sz="1200" b="1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78A00B-058C-09B9-01D2-94126DD920AE}"/>
              </a:ext>
            </a:extLst>
          </p:cNvPr>
          <p:cNvCxnSpPr>
            <a:cxnSpLocks/>
          </p:cNvCxnSpPr>
          <p:nvPr/>
        </p:nvCxnSpPr>
        <p:spPr>
          <a:xfrm flipV="1">
            <a:off x="2695870" y="5498442"/>
            <a:ext cx="0" cy="5724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D4BC694-A280-5040-4871-BBE41CFE80A8}"/>
              </a:ext>
            </a:extLst>
          </p:cNvPr>
          <p:cNvSpPr txBox="1"/>
          <p:nvPr/>
        </p:nvSpPr>
        <p:spPr>
          <a:xfrm>
            <a:off x="1689805" y="6042369"/>
            <a:ext cx="2173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Turn train power ON button</a:t>
            </a:r>
            <a:endParaRPr lang="en-SG" sz="1200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DB6FED-AA58-E1EC-0670-2AA59B8D4B2C}"/>
              </a:ext>
            </a:extLst>
          </p:cNvPr>
          <p:cNvCxnSpPr>
            <a:cxnSpLocks/>
          </p:cNvCxnSpPr>
          <p:nvPr/>
        </p:nvCxnSpPr>
        <p:spPr>
          <a:xfrm flipH="1" flipV="1">
            <a:off x="4545192" y="5498442"/>
            <a:ext cx="0" cy="5439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150EB4E-7246-C787-8CBB-4927812EBD1E}"/>
              </a:ext>
            </a:extLst>
          </p:cNvPr>
          <p:cNvSpPr txBox="1"/>
          <p:nvPr/>
        </p:nvSpPr>
        <p:spPr>
          <a:xfrm>
            <a:off x="3923955" y="6042369"/>
            <a:ext cx="3469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Turn train power OFF button (emergency stop)</a:t>
            </a:r>
            <a:endParaRPr lang="en-SG" sz="1200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389A0A-374C-404F-FA33-A1B1534F37EF}"/>
              </a:ext>
            </a:extLst>
          </p:cNvPr>
          <p:cNvCxnSpPr>
            <a:cxnSpLocks/>
          </p:cNvCxnSpPr>
          <p:nvPr/>
        </p:nvCxnSpPr>
        <p:spPr>
          <a:xfrm>
            <a:off x="9209987" y="1074656"/>
            <a:ext cx="0" cy="8882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A23E9E2-E895-C1BB-3E14-AD7DDE1820E1}"/>
              </a:ext>
            </a:extLst>
          </p:cNvPr>
          <p:cNvSpPr txBox="1"/>
          <p:nvPr/>
        </p:nvSpPr>
        <p:spPr>
          <a:xfrm>
            <a:off x="8913044" y="870450"/>
            <a:ext cx="1253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PLC state panel </a:t>
            </a:r>
            <a:endParaRPr lang="en-SG" sz="1200" b="1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850F9A1-AFB6-7D5B-0606-C951896F5FDD}"/>
              </a:ext>
            </a:extLst>
          </p:cNvPr>
          <p:cNvCxnSpPr>
            <a:cxnSpLocks/>
          </p:cNvCxnSpPr>
          <p:nvPr/>
        </p:nvCxnSpPr>
        <p:spPr>
          <a:xfrm flipH="1">
            <a:off x="9308657" y="2196445"/>
            <a:ext cx="95651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A310C66-8BCD-DDCE-BE16-94A6E972C598}"/>
              </a:ext>
            </a:extLst>
          </p:cNvPr>
          <p:cNvSpPr txBox="1"/>
          <p:nvPr/>
        </p:nvSpPr>
        <p:spPr>
          <a:xfrm>
            <a:off x="10265167" y="1933529"/>
            <a:ext cx="125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PLC connection state </a:t>
            </a:r>
            <a:endParaRPr lang="en-SG" sz="1200" b="1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6EAE0BA-7867-4131-EF24-E08D66D9FF04}"/>
              </a:ext>
            </a:extLst>
          </p:cNvPr>
          <p:cNvCxnSpPr>
            <a:cxnSpLocks/>
          </p:cNvCxnSpPr>
          <p:nvPr/>
        </p:nvCxnSpPr>
        <p:spPr>
          <a:xfrm flipH="1">
            <a:off x="9611263" y="2593942"/>
            <a:ext cx="65390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2FF886C-C551-86B4-4B22-BFCBFBFB4F31}"/>
              </a:ext>
            </a:extLst>
          </p:cNvPr>
          <p:cNvSpPr txBox="1"/>
          <p:nvPr/>
        </p:nvSpPr>
        <p:spPr>
          <a:xfrm>
            <a:off x="10265167" y="2395194"/>
            <a:ext cx="125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PLC coils state indicator  </a:t>
            </a:r>
            <a:endParaRPr lang="en-SG" sz="1200" b="1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DC6ADAF-B56D-5723-7896-C6FABA041304}"/>
              </a:ext>
            </a:extLst>
          </p:cNvPr>
          <p:cNvCxnSpPr>
            <a:cxnSpLocks/>
          </p:cNvCxnSpPr>
          <p:nvPr/>
        </p:nvCxnSpPr>
        <p:spPr>
          <a:xfrm flipH="1">
            <a:off x="6926195" y="3457281"/>
            <a:ext cx="335782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5C81DB2-06C7-352F-09B5-C6D551F78A7D}"/>
              </a:ext>
            </a:extLst>
          </p:cNvPr>
          <p:cNvSpPr txBox="1"/>
          <p:nvPr/>
        </p:nvSpPr>
        <p:spPr>
          <a:xfrm>
            <a:off x="10284021" y="3226448"/>
            <a:ext cx="1253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PLC holding register state indicator  </a:t>
            </a:r>
            <a:endParaRPr lang="en-SG" sz="1200" b="1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D4F66BE-97AF-A90A-4D2B-41781FD9D143}"/>
              </a:ext>
            </a:extLst>
          </p:cNvPr>
          <p:cNvCxnSpPr>
            <a:cxnSpLocks/>
          </p:cNvCxnSpPr>
          <p:nvPr/>
        </p:nvCxnSpPr>
        <p:spPr>
          <a:xfrm flipV="1">
            <a:off x="8014354" y="5155413"/>
            <a:ext cx="0" cy="9154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27523FB-A88F-C435-0B85-CD835FB456A9}"/>
              </a:ext>
            </a:extLst>
          </p:cNvPr>
          <p:cNvSpPr txBox="1"/>
          <p:nvPr/>
        </p:nvSpPr>
        <p:spPr>
          <a:xfrm>
            <a:off x="7701885" y="6052021"/>
            <a:ext cx="1253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Date &amp; time</a:t>
            </a:r>
            <a:endParaRPr lang="en-SG" sz="1200" b="1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6EBECC4-E5B9-7799-13FB-BA6A560037EB}"/>
              </a:ext>
            </a:extLst>
          </p:cNvPr>
          <p:cNvCxnSpPr>
            <a:cxnSpLocks/>
          </p:cNvCxnSpPr>
          <p:nvPr/>
        </p:nvCxnSpPr>
        <p:spPr>
          <a:xfrm flipH="1">
            <a:off x="9458226" y="5850492"/>
            <a:ext cx="70827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9F86BEA-903F-B808-381B-97C9882E74F6}"/>
              </a:ext>
            </a:extLst>
          </p:cNvPr>
          <p:cNvSpPr txBox="1"/>
          <p:nvPr/>
        </p:nvSpPr>
        <p:spPr>
          <a:xfrm>
            <a:off x="10164785" y="5527326"/>
            <a:ext cx="1458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Critical information and error state display bar</a:t>
            </a:r>
            <a:endParaRPr lang="en-SG" sz="1200" b="1" dirty="0"/>
          </a:p>
        </p:txBody>
      </p:sp>
    </p:spTree>
    <p:extLst>
      <p:ext uri="{BB962C8B-B14F-4D97-AF65-F5344CB8AC3E}">
        <p14:creationId xmlns:p14="http://schemas.microsoft.com/office/powerpoint/2010/main" val="2134442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3860EA0-DD3F-D601-00C3-6ACBCB48B6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741"/>
          <a:stretch/>
        </p:blipFill>
        <p:spPr>
          <a:xfrm>
            <a:off x="768891" y="1460980"/>
            <a:ext cx="9580858" cy="302617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D475EC-DE56-A795-C011-AE35078AF9EB}"/>
              </a:ext>
            </a:extLst>
          </p:cNvPr>
          <p:cNvSpPr/>
          <p:nvPr/>
        </p:nvSpPr>
        <p:spPr>
          <a:xfrm>
            <a:off x="765143" y="2577604"/>
            <a:ext cx="5483258" cy="2356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4A114A0-E0F2-6CE5-E14F-3F717CAC3941}"/>
              </a:ext>
            </a:extLst>
          </p:cNvPr>
          <p:cNvCxnSpPr>
            <a:cxnSpLocks/>
          </p:cNvCxnSpPr>
          <p:nvPr/>
        </p:nvCxnSpPr>
        <p:spPr>
          <a:xfrm flipH="1" flipV="1">
            <a:off x="4562573" y="3563332"/>
            <a:ext cx="301658" cy="16308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84F593-96E0-3B08-7023-25DEDC6AF619}"/>
              </a:ext>
            </a:extLst>
          </p:cNvPr>
          <p:cNvCxnSpPr>
            <a:cxnSpLocks/>
          </p:cNvCxnSpPr>
          <p:nvPr/>
        </p:nvCxnSpPr>
        <p:spPr>
          <a:xfrm flipV="1">
            <a:off x="5731497" y="3761295"/>
            <a:ext cx="754144" cy="14328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427F5E-03A3-B338-5B29-3B5B470C52BB}"/>
              </a:ext>
            </a:extLst>
          </p:cNvPr>
          <p:cNvCxnSpPr>
            <a:cxnSpLocks/>
          </p:cNvCxnSpPr>
          <p:nvPr/>
        </p:nvCxnSpPr>
        <p:spPr>
          <a:xfrm flipV="1">
            <a:off x="6955354" y="3761295"/>
            <a:ext cx="754144" cy="14328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795F598-8CB9-8B30-E46D-6A1E312B42F7}"/>
              </a:ext>
            </a:extLst>
          </p:cNvPr>
          <p:cNvSpPr txBox="1"/>
          <p:nvPr/>
        </p:nvSpPr>
        <p:spPr>
          <a:xfrm>
            <a:off x="3975121" y="4892511"/>
            <a:ext cx="6196401" cy="116955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Emergency Stop button pressed (Mode-B)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Train power off, Train totally stop[speed=0], Current cut off. Voltage range in (Normal , </a:t>
            </a:r>
            <a:r>
              <a:rPr lang="en-SG" sz="1400" b="1" i="0" dirty="0">
                <a:solidFill>
                  <a:srgbClr val="202122"/>
                </a:solidFill>
                <a:effectLst/>
              </a:rPr>
              <a:t>Max. permanent</a:t>
            </a:r>
            <a:r>
              <a:rPr lang="en-US" sz="1400" b="1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PLC speed sensor (Register) indicator OFF (grey).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PLC train motor power indicator OFF (white)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888B30-29CC-83C7-D12B-AEE6C142D11E}"/>
              </a:ext>
            </a:extLst>
          </p:cNvPr>
          <p:cNvSpPr/>
          <p:nvPr/>
        </p:nvSpPr>
        <p:spPr>
          <a:xfrm>
            <a:off x="765143" y="3480062"/>
            <a:ext cx="5483258" cy="2356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2EF419-B890-5640-0F92-F51EF6F9CEB9}"/>
              </a:ext>
            </a:extLst>
          </p:cNvPr>
          <p:cNvCxnSpPr>
            <a:cxnSpLocks/>
          </p:cNvCxnSpPr>
          <p:nvPr/>
        </p:nvCxnSpPr>
        <p:spPr>
          <a:xfrm>
            <a:off x="4044099" y="1244338"/>
            <a:ext cx="0" cy="14511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42C382-99B6-688C-3212-EAB376A02A19}"/>
              </a:ext>
            </a:extLst>
          </p:cNvPr>
          <p:cNvCxnSpPr>
            <a:cxnSpLocks/>
          </p:cNvCxnSpPr>
          <p:nvPr/>
        </p:nvCxnSpPr>
        <p:spPr>
          <a:xfrm>
            <a:off x="6674177" y="1131216"/>
            <a:ext cx="0" cy="17621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057BD62-5B35-1558-35E4-C4BFFA0BC5B7}"/>
              </a:ext>
            </a:extLst>
          </p:cNvPr>
          <p:cNvSpPr txBox="1"/>
          <p:nvPr/>
        </p:nvSpPr>
        <p:spPr>
          <a:xfrm>
            <a:off x="3222547" y="74787"/>
            <a:ext cx="6196401" cy="116955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Train normal operation mode A-1 (docking/waiting):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Train power on, Train speed very low [&lt;5km/h],  Current drop low. Voltage range in (</a:t>
            </a:r>
            <a:r>
              <a:rPr lang="en-SG" sz="1400" b="1" i="0" dirty="0">
                <a:solidFill>
                  <a:srgbClr val="202122"/>
                </a:solidFill>
                <a:effectLst/>
              </a:rPr>
              <a:t>Min. permanent , </a:t>
            </a:r>
            <a:r>
              <a:rPr lang="en-US" sz="1400" b="1" dirty="0"/>
              <a:t>Normal)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PLC speed sensor (Register) indicator OFF (grey).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PLC train motor power indicator ON (green)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2D8F6D-BD3D-DD0C-B3C2-CE951C0E9048}"/>
              </a:ext>
            </a:extLst>
          </p:cNvPr>
          <p:cNvSpPr txBox="1"/>
          <p:nvPr/>
        </p:nvSpPr>
        <p:spPr>
          <a:xfrm>
            <a:off x="765143" y="320221"/>
            <a:ext cx="1825808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Train normal operation mode A-2 (running)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19D106D-0D61-D7E1-BDFC-5CEEC9E7F599}"/>
              </a:ext>
            </a:extLst>
          </p:cNvPr>
          <p:cNvCxnSpPr>
            <a:cxnSpLocks/>
          </p:cNvCxnSpPr>
          <p:nvPr/>
        </p:nvCxnSpPr>
        <p:spPr>
          <a:xfrm>
            <a:off x="1556994" y="1058885"/>
            <a:ext cx="0" cy="20519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642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08A89-177C-1D30-3B0B-9DA8D6CD9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Rectangle 1185">
            <a:extLst>
              <a:ext uri="{FF2B5EF4-FFF2-40B4-BE49-F238E27FC236}">
                <a16:creationId xmlns:a16="http://schemas.microsoft.com/office/drawing/2014/main" id="{61841E51-DF97-F999-E650-2D8EAFF7FA0C}"/>
              </a:ext>
            </a:extLst>
          </p:cNvPr>
          <p:cNvSpPr/>
          <p:nvPr/>
        </p:nvSpPr>
        <p:spPr>
          <a:xfrm>
            <a:off x="571283" y="182880"/>
            <a:ext cx="10242491" cy="59470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134" name="Rectangle: Rounded Corners 1133">
            <a:extLst>
              <a:ext uri="{FF2B5EF4-FFF2-40B4-BE49-F238E27FC236}">
                <a16:creationId xmlns:a16="http://schemas.microsoft.com/office/drawing/2014/main" id="{F9E3001A-C176-5BCD-4FC8-0E055AEFF5A7}"/>
              </a:ext>
            </a:extLst>
          </p:cNvPr>
          <p:cNvSpPr/>
          <p:nvPr/>
        </p:nvSpPr>
        <p:spPr>
          <a:xfrm>
            <a:off x="794611" y="1091644"/>
            <a:ext cx="4825201" cy="701774"/>
          </a:xfrm>
          <a:prstGeom prst="roundRect">
            <a:avLst/>
          </a:prstGeom>
          <a:solidFill>
            <a:srgbClr val="30AF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109" name="Rectangle: Rounded Corners 1108">
            <a:extLst>
              <a:ext uri="{FF2B5EF4-FFF2-40B4-BE49-F238E27FC236}">
                <a16:creationId xmlns:a16="http://schemas.microsoft.com/office/drawing/2014/main" id="{0DC91096-E71C-AFF1-A1EC-50BFAA7C47B7}"/>
              </a:ext>
            </a:extLst>
          </p:cNvPr>
          <p:cNvSpPr/>
          <p:nvPr/>
        </p:nvSpPr>
        <p:spPr>
          <a:xfrm>
            <a:off x="804155" y="1943630"/>
            <a:ext cx="6964726" cy="70177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C5D0D4-BBE3-C5C0-53E2-70A78F34DB1D}"/>
              </a:ext>
            </a:extLst>
          </p:cNvPr>
          <p:cNvSpPr/>
          <p:nvPr/>
        </p:nvSpPr>
        <p:spPr>
          <a:xfrm>
            <a:off x="847151" y="5322223"/>
            <a:ext cx="5516270" cy="708529"/>
          </a:xfrm>
          <a:prstGeom prst="roundRect">
            <a:avLst/>
          </a:prstGeom>
          <a:solidFill>
            <a:srgbClr val="38A3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55DA8D-F86D-B240-20D1-E124D5C147F4}"/>
              </a:ext>
            </a:extLst>
          </p:cNvPr>
          <p:cNvSpPr txBox="1"/>
          <p:nvPr/>
        </p:nvSpPr>
        <p:spPr>
          <a:xfrm>
            <a:off x="860462" y="5360141"/>
            <a:ext cx="11396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Level 0</a:t>
            </a:r>
          </a:p>
          <a:p>
            <a:r>
              <a:rPr lang="en-US" sz="1100" dirty="0">
                <a:solidFill>
                  <a:schemeClr val="bg1"/>
                </a:solidFill>
              </a:rPr>
              <a:t>Physical Process</a:t>
            </a:r>
          </a:p>
          <a:p>
            <a:r>
              <a:rPr lang="en-US" sz="1100" dirty="0">
                <a:solidFill>
                  <a:schemeClr val="bg1"/>
                </a:solidFill>
              </a:rPr>
              <a:t>Field I/O device 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374922-16B2-8A2F-3063-28F58BF13491}"/>
              </a:ext>
            </a:extLst>
          </p:cNvPr>
          <p:cNvSpPr/>
          <p:nvPr/>
        </p:nvSpPr>
        <p:spPr>
          <a:xfrm>
            <a:off x="4785672" y="5381707"/>
            <a:ext cx="525941" cy="2947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chemeClr val="tx1"/>
                </a:solidFill>
              </a:rPr>
              <a:t>Train Power</a:t>
            </a:r>
            <a:endParaRPr lang="en-SG" sz="1000" b="1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4F41199-7DDB-722F-3257-AC7B79C42798}"/>
              </a:ext>
            </a:extLst>
          </p:cNvPr>
          <p:cNvSpPr/>
          <p:nvPr/>
        </p:nvSpPr>
        <p:spPr>
          <a:xfrm>
            <a:off x="847151" y="4507046"/>
            <a:ext cx="5516270" cy="721889"/>
          </a:xfrm>
          <a:prstGeom prst="roundRect">
            <a:avLst/>
          </a:prstGeom>
          <a:solidFill>
            <a:srgbClr val="F4C5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3372E5-D93D-5A70-2C5F-A70C9FE8FAFF}"/>
              </a:ext>
            </a:extLst>
          </p:cNvPr>
          <p:cNvSpPr txBox="1"/>
          <p:nvPr/>
        </p:nvSpPr>
        <p:spPr>
          <a:xfrm>
            <a:off x="946301" y="4593510"/>
            <a:ext cx="10243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Level 1</a:t>
            </a:r>
          </a:p>
          <a:p>
            <a:r>
              <a:rPr lang="en-US" sz="1100" dirty="0"/>
              <a:t>OT System Controller LAN </a:t>
            </a:r>
            <a:endParaRPr lang="en-SG" sz="11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32B260-6A12-7F09-B4F9-F98FD918D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364" y="4799924"/>
            <a:ext cx="490976" cy="31881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817F558-C030-0285-8933-16C79F53C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242" y="4766607"/>
            <a:ext cx="487141" cy="34641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7" name="Picture 16" descr="TM221CE16R Schneider Electric Modicon M221 PLC CPU Mini USB Interface –  Ralakde Automation">
            <a:extLst>
              <a:ext uri="{FF2B5EF4-FFF2-40B4-BE49-F238E27FC236}">
                <a16:creationId xmlns:a16="http://schemas.microsoft.com/office/drawing/2014/main" id="{E733D08C-5FB5-26C4-0E99-75FFCB581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908" y="4780134"/>
            <a:ext cx="353441" cy="387476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7421EA7-D46A-78C0-C3C7-AB125BEA6BA0}"/>
              </a:ext>
            </a:extLst>
          </p:cNvPr>
          <p:cNvSpPr txBox="1"/>
          <p:nvPr/>
        </p:nvSpPr>
        <p:spPr>
          <a:xfrm>
            <a:off x="1796732" y="4505531"/>
            <a:ext cx="15782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Junction and Block  PLC</a:t>
            </a:r>
            <a:endParaRPr lang="en-SG" sz="11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21BC45E-90AA-4952-0C33-4CBEDB15F036}"/>
              </a:ext>
            </a:extLst>
          </p:cNvPr>
          <p:cNvSpPr txBox="1"/>
          <p:nvPr/>
        </p:nvSpPr>
        <p:spPr>
          <a:xfrm>
            <a:off x="5829142" y="4712754"/>
            <a:ext cx="6285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Train RTU</a:t>
            </a:r>
            <a:endParaRPr lang="en-SG" sz="11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27AA667-3C34-1E59-E7FA-C7985C6A5846}"/>
              </a:ext>
            </a:extLst>
          </p:cNvPr>
          <p:cNvSpPr txBox="1"/>
          <p:nvPr/>
        </p:nvSpPr>
        <p:spPr>
          <a:xfrm>
            <a:off x="4905366" y="4723243"/>
            <a:ext cx="6725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Train PLC</a:t>
            </a:r>
            <a:endParaRPr lang="en-SG" sz="1100" b="1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659B782-0832-0A3F-C6F6-F043F6057A86}"/>
              </a:ext>
            </a:extLst>
          </p:cNvPr>
          <p:cNvSpPr/>
          <p:nvPr/>
        </p:nvSpPr>
        <p:spPr>
          <a:xfrm>
            <a:off x="843735" y="3747805"/>
            <a:ext cx="5929012" cy="621014"/>
          </a:xfrm>
          <a:prstGeom prst="roundRect">
            <a:avLst/>
          </a:prstGeom>
          <a:solidFill>
            <a:srgbClr val="D67A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EA0871A-2B90-58E9-81AC-0EA4F1389442}"/>
              </a:ext>
            </a:extLst>
          </p:cNvPr>
          <p:cNvSpPr txBox="1"/>
          <p:nvPr/>
        </p:nvSpPr>
        <p:spPr>
          <a:xfrm>
            <a:off x="966268" y="3758230"/>
            <a:ext cx="139155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Level 2</a:t>
            </a:r>
          </a:p>
          <a:p>
            <a:r>
              <a:rPr lang="en-US" sz="1100" dirty="0">
                <a:solidFill>
                  <a:schemeClr val="bg1"/>
                </a:solidFill>
              </a:rPr>
              <a:t>Control Center (HQ) Processing LAN</a:t>
            </a: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F1555308-08C6-AF36-2CC9-6314503CABB7}"/>
              </a:ext>
            </a:extLst>
          </p:cNvPr>
          <p:cNvSpPr txBox="1"/>
          <p:nvPr/>
        </p:nvSpPr>
        <p:spPr>
          <a:xfrm>
            <a:off x="3742678" y="3868144"/>
            <a:ext cx="9471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HQ Signal Monitor HMI</a:t>
            </a:r>
            <a:endParaRPr lang="en-SG" sz="1100" dirty="0">
              <a:solidFill>
                <a:schemeClr val="bg1"/>
              </a:solidFill>
            </a:endParaRPr>
          </a:p>
        </p:txBody>
      </p:sp>
      <p:cxnSp>
        <p:nvCxnSpPr>
          <p:cNvPr id="1039" name="Connector: Elbow 1038">
            <a:extLst>
              <a:ext uri="{FF2B5EF4-FFF2-40B4-BE49-F238E27FC236}">
                <a16:creationId xmlns:a16="http://schemas.microsoft.com/office/drawing/2014/main" id="{060E1AA2-3420-8214-5141-D937331142D9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5529960" y="4411502"/>
            <a:ext cx="444958" cy="265253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Connector: Elbow 1041">
            <a:extLst>
              <a:ext uri="{FF2B5EF4-FFF2-40B4-BE49-F238E27FC236}">
                <a16:creationId xmlns:a16="http://schemas.microsoft.com/office/drawing/2014/main" id="{1FA51235-5168-9F8B-A420-195853EDCC98}"/>
              </a:ext>
            </a:extLst>
          </p:cNvPr>
          <p:cNvCxnSpPr>
            <a:cxnSpLocks/>
            <a:stCxn id="14" idx="0"/>
            <a:endCxn id="1072" idx="2"/>
          </p:cNvCxnSpPr>
          <p:nvPr/>
        </p:nvCxnSpPr>
        <p:spPr>
          <a:xfrm rot="5400000" flipH="1" flipV="1">
            <a:off x="5095202" y="3904990"/>
            <a:ext cx="489584" cy="1300285"/>
          </a:xfrm>
          <a:prstGeom prst="bentConnector3">
            <a:avLst>
              <a:gd name="adj1" fmla="val 26305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TextBox 1044">
            <a:extLst>
              <a:ext uri="{FF2B5EF4-FFF2-40B4-BE49-F238E27FC236}">
                <a16:creationId xmlns:a16="http://schemas.microsoft.com/office/drawing/2014/main" id="{E0815276-364D-AB96-93BA-04B8EDF30501}"/>
              </a:ext>
            </a:extLst>
          </p:cNvPr>
          <p:cNvSpPr txBox="1"/>
          <p:nvPr/>
        </p:nvSpPr>
        <p:spPr>
          <a:xfrm>
            <a:off x="6145016" y="3752592"/>
            <a:ext cx="6066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Train </a:t>
            </a:r>
          </a:p>
          <a:p>
            <a:r>
              <a:rPr lang="en-US" sz="1100" dirty="0">
                <a:solidFill>
                  <a:schemeClr val="bg1"/>
                </a:solidFill>
              </a:rPr>
              <a:t>Control </a:t>
            </a:r>
          </a:p>
          <a:p>
            <a:r>
              <a:rPr lang="en-US" sz="1100" dirty="0">
                <a:solidFill>
                  <a:schemeClr val="bg1"/>
                </a:solidFill>
              </a:rPr>
              <a:t>HMI</a:t>
            </a:r>
            <a:endParaRPr lang="en-SG" sz="1100" dirty="0">
              <a:solidFill>
                <a:schemeClr val="bg1"/>
              </a:solidFill>
            </a:endParaRPr>
          </a:p>
        </p:txBody>
      </p: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13155897-15D3-1179-C934-1544810EA2F1}"/>
              </a:ext>
            </a:extLst>
          </p:cNvPr>
          <p:cNvCxnSpPr>
            <a:cxnSpLocks/>
          </p:cNvCxnSpPr>
          <p:nvPr/>
        </p:nvCxnSpPr>
        <p:spPr>
          <a:xfrm>
            <a:off x="3196367" y="4085920"/>
            <a:ext cx="177923" cy="3593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Connector: Elbow 1049">
            <a:extLst>
              <a:ext uri="{FF2B5EF4-FFF2-40B4-BE49-F238E27FC236}">
                <a16:creationId xmlns:a16="http://schemas.microsoft.com/office/drawing/2014/main" id="{D7B6CBED-23F7-3658-E0DF-E4443EFA2F8E}"/>
              </a:ext>
            </a:extLst>
          </p:cNvPr>
          <p:cNvCxnSpPr>
            <a:cxnSpLocks/>
            <a:stCxn id="1067" idx="3"/>
            <a:endCxn id="1072" idx="0"/>
          </p:cNvCxnSpPr>
          <p:nvPr/>
        </p:nvCxnSpPr>
        <p:spPr>
          <a:xfrm flipV="1">
            <a:off x="2877418" y="3881558"/>
            <a:ext cx="3112719" cy="207864"/>
          </a:xfrm>
          <a:prstGeom prst="bentConnector4">
            <a:avLst>
              <a:gd name="adj1" fmla="val 10603"/>
              <a:gd name="adj2" fmla="val 138570"/>
            </a:avLst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7" name="Graphic 1066" descr="Computer with solid fill">
            <a:extLst>
              <a:ext uri="{FF2B5EF4-FFF2-40B4-BE49-F238E27FC236}">
                <a16:creationId xmlns:a16="http://schemas.microsoft.com/office/drawing/2014/main" id="{0097FB3D-561F-F043-C506-600736C3F2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30997" y="3866211"/>
            <a:ext cx="446421" cy="446421"/>
          </a:xfrm>
          <a:prstGeom prst="rect">
            <a:avLst/>
          </a:prstGeom>
        </p:spPr>
      </p:pic>
      <p:pic>
        <p:nvPicPr>
          <p:cNvPr id="1071" name="Graphic 1070" descr="Ui Ux with solid fill">
            <a:extLst>
              <a:ext uri="{FF2B5EF4-FFF2-40B4-BE49-F238E27FC236}">
                <a16:creationId xmlns:a16="http://schemas.microsoft.com/office/drawing/2014/main" id="{0028E67D-5839-C5B9-D053-EE1B592AEA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74945" y="3904020"/>
            <a:ext cx="428782" cy="428782"/>
          </a:xfrm>
          <a:prstGeom prst="rect">
            <a:avLst/>
          </a:prstGeom>
        </p:spPr>
      </p:pic>
      <p:pic>
        <p:nvPicPr>
          <p:cNvPr id="1072" name="Graphic 1071" descr="Ui Ux with solid fill">
            <a:extLst>
              <a:ext uri="{FF2B5EF4-FFF2-40B4-BE49-F238E27FC236}">
                <a16:creationId xmlns:a16="http://schemas.microsoft.com/office/drawing/2014/main" id="{333EE064-CB16-8CC4-E134-1FF1610AF6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75746" y="3881558"/>
            <a:ext cx="428782" cy="428782"/>
          </a:xfrm>
          <a:prstGeom prst="rect">
            <a:avLst/>
          </a:prstGeom>
        </p:spPr>
      </p:pic>
      <p:sp>
        <p:nvSpPr>
          <p:cNvPr id="1073" name="Rectangle: Rounded Corners 1072">
            <a:extLst>
              <a:ext uri="{FF2B5EF4-FFF2-40B4-BE49-F238E27FC236}">
                <a16:creationId xmlns:a16="http://schemas.microsoft.com/office/drawing/2014/main" id="{7C71A0F5-A91A-7381-4E2B-CA1663BA9026}"/>
              </a:ext>
            </a:extLst>
          </p:cNvPr>
          <p:cNvSpPr/>
          <p:nvPr/>
        </p:nvSpPr>
        <p:spPr>
          <a:xfrm>
            <a:off x="794612" y="2752906"/>
            <a:ext cx="6964726" cy="825418"/>
          </a:xfrm>
          <a:prstGeom prst="roundRect">
            <a:avLst/>
          </a:prstGeom>
          <a:solidFill>
            <a:srgbClr val="6458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074" name="TextBox 1073">
            <a:extLst>
              <a:ext uri="{FF2B5EF4-FFF2-40B4-BE49-F238E27FC236}">
                <a16:creationId xmlns:a16="http://schemas.microsoft.com/office/drawing/2014/main" id="{C2D0CC7F-5265-5ED5-0EC5-914E3CCEDE84}"/>
              </a:ext>
            </a:extLst>
          </p:cNvPr>
          <p:cNvSpPr txBox="1"/>
          <p:nvPr/>
        </p:nvSpPr>
        <p:spPr>
          <a:xfrm>
            <a:off x="923357" y="2821111"/>
            <a:ext cx="13121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Level 3</a:t>
            </a:r>
          </a:p>
          <a:p>
            <a:r>
              <a:rPr lang="en-US" sz="1100" dirty="0">
                <a:solidFill>
                  <a:schemeClr val="bg1"/>
                </a:solidFill>
              </a:rPr>
              <a:t>Operations Management Zone </a:t>
            </a:r>
          </a:p>
        </p:txBody>
      </p:sp>
      <p:pic>
        <p:nvPicPr>
          <p:cNvPr id="1076" name="Graphic 1075" descr="Full Brick Wall with solid fill">
            <a:extLst>
              <a:ext uri="{FF2B5EF4-FFF2-40B4-BE49-F238E27FC236}">
                <a16:creationId xmlns:a16="http://schemas.microsoft.com/office/drawing/2014/main" id="{0522D1A7-969F-8E64-E7C4-F437BE3277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47628" y="3303086"/>
            <a:ext cx="418359" cy="418359"/>
          </a:xfrm>
          <a:prstGeom prst="rect">
            <a:avLst/>
          </a:prstGeom>
        </p:spPr>
      </p:pic>
      <p:pic>
        <p:nvPicPr>
          <p:cNvPr id="1078" name="Graphic 1077" descr="Ui Ux with solid fill">
            <a:extLst>
              <a:ext uri="{FF2B5EF4-FFF2-40B4-BE49-F238E27FC236}">
                <a16:creationId xmlns:a16="http://schemas.microsoft.com/office/drawing/2014/main" id="{3BC0B7BE-808F-76A4-CD46-573D156E6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74995" y="2846810"/>
            <a:ext cx="428782" cy="428782"/>
          </a:xfrm>
          <a:prstGeom prst="rect">
            <a:avLst/>
          </a:prstGeom>
        </p:spPr>
      </p:pic>
      <p:sp>
        <p:nvSpPr>
          <p:cNvPr id="1079" name="TextBox 1078">
            <a:extLst>
              <a:ext uri="{FF2B5EF4-FFF2-40B4-BE49-F238E27FC236}">
                <a16:creationId xmlns:a16="http://schemas.microsoft.com/office/drawing/2014/main" id="{10578471-7910-9A8E-D69E-3BF14860FAE4}"/>
              </a:ext>
            </a:extLst>
          </p:cNvPr>
          <p:cNvSpPr txBox="1"/>
          <p:nvPr/>
        </p:nvSpPr>
        <p:spPr>
          <a:xfrm>
            <a:off x="2946683" y="3176469"/>
            <a:ext cx="9660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Management HMI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080" name="TextBox 1079">
            <a:extLst>
              <a:ext uri="{FF2B5EF4-FFF2-40B4-BE49-F238E27FC236}">
                <a16:creationId xmlns:a16="http://schemas.microsoft.com/office/drawing/2014/main" id="{71A5D6FF-3F5E-796D-7893-F2204A4EF3A3}"/>
              </a:ext>
            </a:extLst>
          </p:cNvPr>
          <p:cNvSpPr txBox="1"/>
          <p:nvPr/>
        </p:nvSpPr>
        <p:spPr>
          <a:xfrm>
            <a:off x="3972137" y="3176467"/>
            <a:ext cx="9660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Application Server </a:t>
            </a:r>
            <a:endParaRPr lang="en-SG" sz="1100" dirty="0">
              <a:solidFill>
                <a:schemeClr val="bg1"/>
              </a:solidFill>
            </a:endParaRPr>
          </a:p>
        </p:txBody>
      </p:sp>
      <p:pic>
        <p:nvPicPr>
          <p:cNvPr id="1081" name="Graphic 1080" descr="Computer with solid fill">
            <a:extLst>
              <a:ext uri="{FF2B5EF4-FFF2-40B4-BE49-F238E27FC236}">
                <a16:creationId xmlns:a16="http://schemas.microsoft.com/office/drawing/2014/main" id="{91646FFF-1AC2-736F-C8EC-69CA7AECBE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3443" y="2763979"/>
            <a:ext cx="481208" cy="481208"/>
          </a:xfrm>
          <a:prstGeom prst="rect">
            <a:avLst/>
          </a:prstGeom>
        </p:spPr>
      </p:pic>
      <p:sp>
        <p:nvSpPr>
          <p:cNvPr id="1082" name="TextBox 1081">
            <a:extLst>
              <a:ext uri="{FF2B5EF4-FFF2-40B4-BE49-F238E27FC236}">
                <a16:creationId xmlns:a16="http://schemas.microsoft.com/office/drawing/2014/main" id="{2329E404-89CA-46A9-3795-3332CD15D546}"/>
              </a:ext>
            </a:extLst>
          </p:cNvPr>
          <p:cNvSpPr txBox="1"/>
          <p:nvPr/>
        </p:nvSpPr>
        <p:spPr>
          <a:xfrm>
            <a:off x="4892348" y="3155370"/>
            <a:ext cx="9660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Data Base Server </a:t>
            </a:r>
            <a:endParaRPr lang="en-SG" sz="1100" dirty="0">
              <a:solidFill>
                <a:schemeClr val="bg1"/>
              </a:solidFill>
            </a:endParaRPr>
          </a:p>
        </p:txBody>
      </p:sp>
      <p:pic>
        <p:nvPicPr>
          <p:cNvPr id="1084" name="Graphic 1083" descr="Server with solid fill">
            <a:extLst>
              <a:ext uri="{FF2B5EF4-FFF2-40B4-BE49-F238E27FC236}">
                <a16:creationId xmlns:a16="http://schemas.microsoft.com/office/drawing/2014/main" id="{61E9F2FF-C20C-26BE-6D74-79D7FF9879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81478" y="2802713"/>
            <a:ext cx="446421" cy="446421"/>
          </a:xfrm>
          <a:prstGeom prst="rect">
            <a:avLst/>
          </a:prstGeom>
        </p:spPr>
      </p:pic>
      <p:pic>
        <p:nvPicPr>
          <p:cNvPr id="1086" name="Graphic 1085" descr="Database with solid fill">
            <a:extLst>
              <a:ext uri="{FF2B5EF4-FFF2-40B4-BE49-F238E27FC236}">
                <a16:creationId xmlns:a16="http://schemas.microsoft.com/office/drawing/2014/main" id="{13CD74CA-D8E1-1173-6B55-FD75C3048B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05674" y="2780140"/>
            <a:ext cx="481208" cy="481208"/>
          </a:xfrm>
          <a:prstGeom prst="rect">
            <a:avLst/>
          </a:prstGeom>
        </p:spPr>
      </p:pic>
      <p:pic>
        <p:nvPicPr>
          <p:cNvPr id="1087" name="Graphic 1086" descr="Database with solid fill">
            <a:extLst>
              <a:ext uri="{FF2B5EF4-FFF2-40B4-BE49-F238E27FC236}">
                <a16:creationId xmlns:a16="http://schemas.microsoft.com/office/drawing/2014/main" id="{16F0F1C9-48DF-7D4A-2195-807F0971E2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844861" y="2787685"/>
            <a:ext cx="481208" cy="481208"/>
          </a:xfrm>
          <a:prstGeom prst="rect">
            <a:avLst/>
          </a:prstGeom>
        </p:spPr>
      </p:pic>
      <p:sp>
        <p:nvSpPr>
          <p:cNvPr id="1088" name="TextBox 1087">
            <a:extLst>
              <a:ext uri="{FF2B5EF4-FFF2-40B4-BE49-F238E27FC236}">
                <a16:creationId xmlns:a16="http://schemas.microsoft.com/office/drawing/2014/main" id="{91846FF3-5A79-65DF-C094-1CA0444B5039}"/>
              </a:ext>
            </a:extLst>
          </p:cNvPr>
          <p:cNvSpPr txBox="1"/>
          <p:nvPr/>
        </p:nvSpPr>
        <p:spPr>
          <a:xfrm>
            <a:off x="5806678" y="3184576"/>
            <a:ext cx="9660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Historian Server 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089" name="TextBox 1088">
            <a:extLst>
              <a:ext uri="{FF2B5EF4-FFF2-40B4-BE49-F238E27FC236}">
                <a16:creationId xmlns:a16="http://schemas.microsoft.com/office/drawing/2014/main" id="{6816ABD2-48B0-0944-62EE-3EB93BAEB27F}"/>
              </a:ext>
            </a:extLst>
          </p:cNvPr>
          <p:cNvSpPr txBox="1"/>
          <p:nvPr/>
        </p:nvSpPr>
        <p:spPr>
          <a:xfrm>
            <a:off x="6882049" y="3175881"/>
            <a:ext cx="12117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Engineer workstations</a:t>
            </a:r>
            <a:endParaRPr lang="en-SG" sz="1100" dirty="0">
              <a:solidFill>
                <a:schemeClr val="bg1"/>
              </a:solidFill>
            </a:endParaRPr>
          </a:p>
        </p:txBody>
      </p: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DA58FC37-A7ED-A52F-AAFB-9BB6E5A085E4}"/>
              </a:ext>
            </a:extLst>
          </p:cNvPr>
          <p:cNvCxnSpPr/>
          <p:nvPr/>
        </p:nvCxnSpPr>
        <p:spPr>
          <a:xfrm>
            <a:off x="3503777" y="3033342"/>
            <a:ext cx="6391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0F5E33C8-B5D7-DBAA-9F6E-5EBB606D983E}"/>
              </a:ext>
            </a:extLst>
          </p:cNvPr>
          <p:cNvCxnSpPr/>
          <p:nvPr/>
        </p:nvCxnSpPr>
        <p:spPr>
          <a:xfrm>
            <a:off x="4448004" y="3034667"/>
            <a:ext cx="6391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1CB36A81-AB8F-5F1A-1D2A-1161C1BDF0F9}"/>
              </a:ext>
            </a:extLst>
          </p:cNvPr>
          <p:cNvCxnSpPr/>
          <p:nvPr/>
        </p:nvCxnSpPr>
        <p:spPr>
          <a:xfrm>
            <a:off x="5311613" y="3033342"/>
            <a:ext cx="6391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7EC8607E-6F9E-FF69-E3D0-3BD7C7991DFA}"/>
              </a:ext>
            </a:extLst>
          </p:cNvPr>
          <p:cNvCxnSpPr>
            <a:cxnSpLocks/>
          </p:cNvCxnSpPr>
          <p:nvPr/>
        </p:nvCxnSpPr>
        <p:spPr>
          <a:xfrm>
            <a:off x="6242886" y="3033342"/>
            <a:ext cx="6391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E8FEDA66-CD09-FD14-5A5B-74379D03FD82}"/>
              </a:ext>
            </a:extLst>
          </p:cNvPr>
          <p:cNvCxnSpPr>
            <a:cxnSpLocks/>
          </p:cNvCxnSpPr>
          <p:nvPr/>
        </p:nvCxnSpPr>
        <p:spPr>
          <a:xfrm>
            <a:off x="6612497" y="2814049"/>
            <a:ext cx="0" cy="73669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0C2D9934-EC2A-FAF4-278B-A62E458761A0}"/>
              </a:ext>
            </a:extLst>
          </p:cNvPr>
          <p:cNvCxnSpPr>
            <a:cxnSpLocks/>
          </p:cNvCxnSpPr>
          <p:nvPr/>
        </p:nvCxnSpPr>
        <p:spPr>
          <a:xfrm>
            <a:off x="2556807" y="2484702"/>
            <a:ext cx="0" cy="87231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90CE4486-2A36-4C02-AC00-5674904885F4}"/>
              </a:ext>
            </a:extLst>
          </p:cNvPr>
          <p:cNvCxnSpPr>
            <a:cxnSpLocks/>
          </p:cNvCxnSpPr>
          <p:nvPr/>
        </p:nvCxnSpPr>
        <p:spPr>
          <a:xfrm flipV="1">
            <a:off x="2568123" y="3034667"/>
            <a:ext cx="46741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7CDC2D47-8E71-204B-6950-C36F777253A6}"/>
              </a:ext>
            </a:extLst>
          </p:cNvPr>
          <p:cNvCxnSpPr>
            <a:cxnSpLocks/>
            <a:stCxn id="1076" idx="2"/>
          </p:cNvCxnSpPr>
          <p:nvPr/>
        </p:nvCxnSpPr>
        <p:spPr>
          <a:xfrm flipH="1">
            <a:off x="2556807" y="3721445"/>
            <a:ext cx="1" cy="22710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0" name="Graphic 1109" descr="Full Brick Wall with solid fill">
            <a:extLst>
              <a:ext uri="{FF2B5EF4-FFF2-40B4-BE49-F238E27FC236}">
                <a16:creationId xmlns:a16="http://schemas.microsoft.com/office/drawing/2014/main" id="{56AB92BC-C3E4-E719-5911-B2404CD2B6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49756" y="2133467"/>
            <a:ext cx="418359" cy="418359"/>
          </a:xfrm>
          <a:prstGeom prst="rect">
            <a:avLst/>
          </a:prstGeom>
        </p:spPr>
      </p:pic>
      <p:pic>
        <p:nvPicPr>
          <p:cNvPr id="1112" name="Graphic 1111" descr="Server with solid fill">
            <a:extLst>
              <a:ext uri="{FF2B5EF4-FFF2-40B4-BE49-F238E27FC236}">
                <a16:creationId xmlns:a16="http://schemas.microsoft.com/office/drawing/2014/main" id="{4A6ADF2B-9B7B-8CE2-C876-4F84226FFB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02792" y="2054441"/>
            <a:ext cx="418360" cy="418360"/>
          </a:xfrm>
          <a:prstGeom prst="rect">
            <a:avLst/>
          </a:prstGeom>
        </p:spPr>
      </p:pic>
      <p:pic>
        <p:nvPicPr>
          <p:cNvPr id="1114" name="Graphic 1113" descr="Syncing cloud with solid fill">
            <a:extLst>
              <a:ext uri="{FF2B5EF4-FFF2-40B4-BE49-F238E27FC236}">
                <a16:creationId xmlns:a16="http://schemas.microsoft.com/office/drawing/2014/main" id="{76FB287C-AD80-716C-905B-C3ADF4DD64D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310900" y="1105029"/>
            <a:ext cx="491684" cy="491684"/>
          </a:xfrm>
          <a:prstGeom prst="rect">
            <a:avLst/>
          </a:prstGeom>
        </p:spPr>
      </p:pic>
      <p:pic>
        <p:nvPicPr>
          <p:cNvPr id="1116" name="Graphic 1115" descr="Envelope with solid fill">
            <a:extLst>
              <a:ext uri="{FF2B5EF4-FFF2-40B4-BE49-F238E27FC236}">
                <a16:creationId xmlns:a16="http://schemas.microsoft.com/office/drawing/2014/main" id="{A35E0483-720E-9ACE-5627-0043ED15A9A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543780" y="1075310"/>
            <a:ext cx="587241" cy="587241"/>
          </a:xfrm>
          <a:prstGeom prst="rect">
            <a:avLst/>
          </a:prstGeom>
        </p:spPr>
      </p:pic>
      <p:pic>
        <p:nvPicPr>
          <p:cNvPr id="1117" name="Graphic 1116" descr="Server with solid fill">
            <a:extLst>
              <a:ext uri="{FF2B5EF4-FFF2-40B4-BE49-F238E27FC236}">
                <a16:creationId xmlns:a16="http://schemas.microsoft.com/office/drawing/2014/main" id="{34927FAC-CEE1-FA1E-6DB8-C196A99129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07698" y="2062824"/>
            <a:ext cx="418360" cy="418360"/>
          </a:xfrm>
          <a:prstGeom prst="rect">
            <a:avLst/>
          </a:prstGeom>
        </p:spPr>
      </p:pic>
      <p:pic>
        <p:nvPicPr>
          <p:cNvPr id="1118" name="Graphic 1117" descr="Server with solid fill">
            <a:extLst>
              <a:ext uri="{FF2B5EF4-FFF2-40B4-BE49-F238E27FC236}">
                <a16:creationId xmlns:a16="http://schemas.microsoft.com/office/drawing/2014/main" id="{C837464C-271D-C4FD-402B-9873C8AAEDC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71777" y="2062824"/>
            <a:ext cx="418360" cy="418360"/>
          </a:xfrm>
          <a:prstGeom prst="rect">
            <a:avLst/>
          </a:prstGeom>
        </p:spPr>
      </p:pic>
      <p:pic>
        <p:nvPicPr>
          <p:cNvPr id="1120" name="Graphic 1119" descr="Laptop with solid fill">
            <a:extLst>
              <a:ext uri="{FF2B5EF4-FFF2-40B4-BE49-F238E27FC236}">
                <a16:creationId xmlns:a16="http://schemas.microsoft.com/office/drawing/2014/main" id="{FAB01B94-05D5-BC5F-D922-0643FC76766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659821" y="2053313"/>
            <a:ext cx="482408" cy="482408"/>
          </a:xfrm>
          <a:prstGeom prst="rect">
            <a:avLst/>
          </a:prstGeom>
        </p:spPr>
      </p:pic>
      <p:sp>
        <p:nvSpPr>
          <p:cNvPr id="1121" name="TextBox 1120">
            <a:extLst>
              <a:ext uri="{FF2B5EF4-FFF2-40B4-BE49-F238E27FC236}">
                <a16:creationId xmlns:a16="http://schemas.microsoft.com/office/drawing/2014/main" id="{77BA0755-6BA8-29E1-74D1-6806BD136A65}"/>
              </a:ext>
            </a:extLst>
          </p:cNvPr>
          <p:cNvSpPr txBox="1"/>
          <p:nvPr/>
        </p:nvSpPr>
        <p:spPr>
          <a:xfrm>
            <a:off x="2877418" y="2422486"/>
            <a:ext cx="1262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Domain Controller 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122" name="TextBox 1121">
            <a:extLst>
              <a:ext uri="{FF2B5EF4-FFF2-40B4-BE49-F238E27FC236}">
                <a16:creationId xmlns:a16="http://schemas.microsoft.com/office/drawing/2014/main" id="{BF0DD166-8B27-A8BA-4852-38337565E61A}"/>
              </a:ext>
            </a:extLst>
          </p:cNvPr>
          <p:cNvSpPr txBox="1"/>
          <p:nvPr/>
        </p:nvSpPr>
        <p:spPr>
          <a:xfrm>
            <a:off x="4052417" y="2411292"/>
            <a:ext cx="14604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Internal Web-Server 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123" name="TextBox 1122">
            <a:extLst>
              <a:ext uri="{FF2B5EF4-FFF2-40B4-BE49-F238E27FC236}">
                <a16:creationId xmlns:a16="http://schemas.microsoft.com/office/drawing/2014/main" id="{79A17AF9-7373-207A-69F2-7E63C0411821}"/>
              </a:ext>
            </a:extLst>
          </p:cNvPr>
          <p:cNvSpPr txBox="1"/>
          <p:nvPr/>
        </p:nvSpPr>
        <p:spPr>
          <a:xfrm>
            <a:off x="5383633" y="2404787"/>
            <a:ext cx="1111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Business Server 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124" name="TextBox 1123">
            <a:extLst>
              <a:ext uri="{FF2B5EF4-FFF2-40B4-BE49-F238E27FC236}">
                <a16:creationId xmlns:a16="http://schemas.microsoft.com/office/drawing/2014/main" id="{2D7BC63A-C88A-7D53-9B15-348FBE00EBB5}"/>
              </a:ext>
            </a:extLst>
          </p:cNvPr>
          <p:cNvSpPr txBox="1"/>
          <p:nvPr/>
        </p:nvSpPr>
        <p:spPr>
          <a:xfrm>
            <a:off x="6381142" y="2404787"/>
            <a:ext cx="1460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Staff laptop/Desktops</a:t>
            </a:r>
            <a:endParaRPr lang="en-SG" sz="1100" dirty="0">
              <a:solidFill>
                <a:schemeClr val="bg1"/>
              </a:solidFill>
            </a:endParaRPr>
          </a:p>
        </p:txBody>
      </p: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E1FB636B-8121-C774-B8A8-E4993B78C95F}"/>
              </a:ext>
            </a:extLst>
          </p:cNvPr>
          <p:cNvCxnSpPr>
            <a:cxnSpLocks/>
          </p:cNvCxnSpPr>
          <p:nvPr/>
        </p:nvCxnSpPr>
        <p:spPr>
          <a:xfrm>
            <a:off x="2723173" y="2328327"/>
            <a:ext cx="5796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02B60E85-DE52-8925-97EE-71E3019DAEB6}"/>
              </a:ext>
            </a:extLst>
          </p:cNvPr>
          <p:cNvCxnSpPr>
            <a:cxnSpLocks/>
          </p:cNvCxnSpPr>
          <p:nvPr/>
        </p:nvCxnSpPr>
        <p:spPr>
          <a:xfrm>
            <a:off x="3682327" y="2316400"/>
            <a:ext cx="7253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04F68673-AC1C-E26A-DAB7-009DCA58B49E}"/>
              </a:ext>
            </a:extLst>
          </p:cNvPr>
          <p:cNvCxnSpPr>
            <a:cxnSpLocks/>
          </p:cNvCxnSpPr>
          <p:nvPr/>
        </p:nvCxnSpPr>
        <p:spPr>
          <a:xfrm>
            <a:off x="4756517" y="2316400"/>
            <a:ext cx="84027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D341223A-0C0E-D175-0850-DA5BF2460B3B}"/>
              </a:ext>
            </a:extLst>
          </p:cNvPr>
          <p:cNvCxnSpPr>
            <a:cxnSpLocks/>
          </p:cNvCxnSpPr>
          <p:nvPr/>
        </p:nvCxnSpPr>
        <p:spPr>
          <a:xfrm>
            <a:off x="5982145" y="2316400"/>
            <a:ext cx="6776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3" name="TextBox 1132">
            <a:extLst>
              <a:ext uri="{FF2B5EF4-FFF2-40B4-BE49-F238E27FC236}">
                <a16:creationId xmlns:a16="http://schemas.microsoft.com/office/drawing/2014/main" id="{71E4189F-B8C7-110F-ECBA-FCDE2492A597}"/>
              </a:ext>
            </a:extLst>
          </p:cNvPr>
          <p:cNvSpPr txBox="1"/>
          <p:nvPr/>
        </p:nvSpPr>
        <p:spPr>
          <a:xfrm>
            <a:off x="965102" y="1986408"/>
            <a:ext cx="13121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Level 4</a:t>
            </a:r>
          </a:p>
          <a:p>
            <a:r>
              <a:rPr lang="en-US" sz="1100" dirty="0">
                <a:solidFill>
                  <a:schemeClr val="bg1"/>
                </a:solidFill>
              </a:rPr>
              <a:t>Enterprise </a:t>
            </a:r>
          </a:p>
          <a:p>
            <a:r>
              <a:rPr lang="en-US" sz="1100" dirty="0">
                <a:solidFill>
                  <a:schemeClr val="bg1"/>
                </a:solidFill>
              </a:rPr>
              <a:t>Zone </a:t>
            </a:r>
          </a:p>
        </p:txBody>
      </p:sp>
      <p:pic>
        <p:nvPicPr>
          <p:cNvPr id="1135" name="Graphic 1134" descr="Full Brick Wall with solid fill">
            <a:extLst>
              <a:ext uri="{FF2B5EF4-FFF2-40B4-BE49-F238E27FC236}">
                <a16:creationId xmlns:a16="http://schemas.microsoft.com/office/drawing/2014/main" id="{42DB07E3-0056-A5A1-8426-A501B5350E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47628" y="1244531"/>
            <a:ext cx="418359" cy="418359"/>
          </a:xfrm>
          <a:prstGeom prst="rect">
            <a:avLst/>
          </a:prstGeom>
        </p:spPr>
      </p:pic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C6AC921F-F8E7-E16E-2937-C74A9BA3807F}"/>
              </a:ext>
            </a:extLst>
          </p:cNvPr>
          <p:cNvCxnSpPr>
            <a:cxnSpLocks/>
          </p:cNvCxnSpPr>
          <p:nvPr/>
        </p:nvCxnSpPr>
        <p:spPr>
          <a:xfrm>
            <a:off x="2568123" y="1649770"/>
            <a:ext cx="0" cy="5877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334E28AD-E7A1-15CE-AB3E-66DA40DA544D}"/>
              </a:ext>
            </a:extLst>
          </p:cNvPr>
          <p:cNvCxnSpPr>
            <a:cxnSpLocks/>
          </p:cNvCxnSpPr>
          <p:nvPr/>
        </p:nvCxnSpPr>
        <p:spPr>
          <a:xfrm>
            <a:off x="2709767" y="1442760"/>
            <a:ext cx="57961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9" name="TextBox 1138">
            <a:extLst>
              <a:ext uri="{FF2B5EF4-FFF2-40B4-BE49-F238E27FC236}">
                <a16:creationId xmlns:a16="http://schemas.microsoft.com/office/drawing/2014/main" id="{9C38FB03-5E10-8B5D-F1B7-5A56BA3BF539}"/>
              </a:ext>
            </a:extLst>
          </p:cNvPr>
          <p:cNvSpPr txBox="1"/>
          <p:nvPr/>
        </p:nvSpPr>
        <p:spPr>
          <a:xfrm>
            <a:off x="3104501" y="1564279"/>
            <a:ext cx="14604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External Web-Server </a:t>
            </a:r>
            <a:endParaRPr lang="en-SG" sz="1100" dirty="0"/>
          </a:p>
        </p:txBody>
      </p: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AE0C67FA-8D6E-5740-BDB1-3FA119519E50}"/>
              </a:ext>
            </a:extLst>
          </p:cNvPr>
          <p:cNvCxnSpPr>
            <a:cxnSpLocks/>
          </p:cNvCxnSpPr>
          <p:nvPr/>
        </p:nvCxnSpPr>
        <p:spPr>
          <a:xfrm>
            <a:off x="3809742" y="1423243"/>
            <a:ext cx="71815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2" name="TextBox 1141">
            <a:extLst>
              <a:ext uri="{FF2B5EF4-FFF2-40B4-BE49-F238E27FC236}">
                <a16:creationId xmlns:a16="http://schemas.microsoft.com/office/drawing/2014/main" id="{73A86F00-4DC9-519E-00FE-5E70905CB252}"/>
              </a:ext>
            </a:extLst>
          </p:cNvPr>
          <p:cNvSpPr txBox="1"/>
          <p:nvPr/>
        </p:nvSpPr>
        <p:spPr>
          <a:xfrm>
            <a:off x="4517860" y="1550316"/>
            <a:ext cx="9431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Email Server </a:t>
            </a:r>
            <a:endParaRPr lang="en-SG" sz="1100" dirty="0"/>
          </a:p>
        </p:txBody>
      </p:sp>
      <p:sp>
        <p:nvSpPr>
          <p:cNvPr id="1143" name="TextBox 1142">
            <a:extLst>
              <a:ext uri="{FF2B5EF4-FFF2-40B4-BE49-F238E27FC236}">
                <a16:creationId xmlns:a16="http://schemas.microsoft.com/office/drawing/2014/main" id="{7B1BB442-3773-62E8-161B-B8A2B69CB208}"/>
              </a:ext>
            </a:extLst>
          </p:cNvPr>
          <p:cNvSpPr txBox="1"/>
          <p:nvPr/>
        </p:nvSpPr>
        <p:spPr>
          <a:xfrm>
            <a:off x="985341" y="1153628"/>
            <a:ext cx="13121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Level 5</a:t>
            </a:r>
          </a:p>
          <a:p>
            <a:r>
              <a:rPr lang="en-US" sz="1100" dirty="0"/>
              <a:t>Internet DMZ </a:t>
            </a:r>
          </a:p>
          <a:p>
            <a:r>
              <a:rPr lang="en-US" sz="1100" dirty="0"/>
              <a:t>Zone</a:t>
            </a:r>
          </a:p>
        </p:txBody>
      </p:sp>
      <p:pic>
        <p:nvPicPr>
          <p:cNvPr id="1146" name="Picture 1145" descr="A screenshot of a computer&#10;&#10;Description automatically generated">
            <a:extLst>
              <a:ext uri="{FF2B5EF4-FFF2-40B4-BE49-F238E27FC236}">
                <a16:creationId xmlns:a16="http://schemas.microsoft.com/office/drawing/2014/main" id="{85497C63-60D2-5387-8908-54A0D286D92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078" y="1961355"/>
            <a:ext cx="1871524" cy="1071987"/>
          </a:xfrm>
          <a:prstGeom prst="rect">
            <a:avLst/>
          </a:prstGeom>
          <a:ln w="9525">
            <a:solidFill>
              <a:srgbClr val="D67A3B"/>
            </a:solidFill>
          </a:ln>
        </p:spPr>
      </p:pic>
      <p:pic>
        <p:nvPicPr>
          <p:cNvPr id="1147" name="Picture 1146" descr="A screenshot of a computer&#10;&#10;Description automatically generated">
            <a:extLst>
              <a:ext uri="{FF2B5EF4-FFF2-40B4-BE49-F238E27FC236}">
                <a16:creationId xmlns:a16="http://schemas.microsoft.com/office/drawing/2014/main" id="{308F73D3-A7FC-99FC-ED39-10F446ACAF9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766" y="3340857"/>
            <a:ext cx="1831836" cy="1050707"/>
          </a:xfrm>
          <a:prstGeom prst="rect">
            <a:avLst/>
          </a:prstGeom>
          <a:ln>
            <a:solidFill>
              <a:srgbClr val="D67A3B"/>
            </a:solidFill>
          </a:ln>
        </p:spPr>
      </p:pic>
      <p:cxnSp>
        <p:nvCxnSpPr>
          <p:cNvPr id="1149" name="Connector: Elbow 1148">
            <a:extLst>
              <a:ext uri="{FF2B5EF4-FFF2-40B4-BE49-F238E27FC236}">
                <a16:creationId xmlns:a16="http://schemas.microsoft.com/office/drawing/2014/main" id="{4325B86D-FA1A-7DA7-B19D-885D70FEE65D}"/>
              </a:ext>
            </a:extLst>
          </p:cNvPr>
          <p:cNvCxnSpPr>
            <a:cxnSpLocks/>
          </p:cNvCxnSpPr>
          <p:nvPr/>
        </p:nvCxnSpPr>
        <p:spPr>
          <a:xfrm flipV="1">
            <a:off x="6772747" y="2750905"/>
            <a:ext cx="1901709" cy="1320256"/>
          </a:xfrm>
          <a:prstGeom prst="bentConnector3">
            <a:avLst>
              <a:gd name="adj1" fmla="val 88466"/>
            </a:avLst>
          </a:prstGeom>
          <a:ln w="28575">
            <a:solidFill>
              <a:srgbClr val="D67A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7" name="Straight Arrow Connector 1156">
            <a:extLst>
              <a:ext uri="{FF2B5EF4-FFF2-40B4-BE49-F238E27FC236}">
                <a16:creationId xmlns:a16="http://schemas.microsoft.com/office/drawing/2014/main" id="{2C8FCBEC-65C6-AD7C-E58C-5766C288FA77}"/>
              </a:ext>
            </a:extLst>
          </p:cNvPr>
          <p:cNvCxnSpPr>
            <a:cxnSpLocks/>
          </p:cNvCxnSpPr>
          <p:nvPr/>
        </p:nvCxnSpPr>
        <p:spPr>
          <a:xfrm>
            <a:off x="8444285" y="3901604"/>
            <a:ext cx="279374" cy="0"/>
          </a:xfrm>
          <a:prstGeom prst="straightConnector1">
            <a:avLst/>
          </a:prstGeom>
          <a:ln w="28575">
            <a:solidFill>
              <a:srgbClr val="D67A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9" name="Straight Arrow Connector 1158">
            <a:extLst>
              <a:ext uri="{FF2B5EF4-FFF2-40B4-BE49-F238E27FC236}">
                <a16:creationId xmlns:a16="http://schemas.microsoft.com/office/drawing/2014/main" id="{31F1A5C5-EB92-C691-AAB4-8070A69ACC2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363421" y="5676488"/>
            <a:ext cx="1544642" cy="0"/>
          </a:xfrm>
          <a:prstGeom prst="straightConnector1">
            <a:avLst/>
          </a:prstGeom>
          <a:ln w="28575">
            <a:solidFill>
              <a:srgbClr val="38A3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1" name="TextBox 1160">
            <a:extLst>
              <a:ext uri="{FF2B5EF4-FFF2-40B4-BE49-F238E27FC236}">
                <a16:creationId xmlns:a16="http://schemas.microsoft.com/office/drawing/2014/main" id="{FBD93838-36AA-1F8C-72C6-7F46A98C9A0F}"/>
              </a:ext>
            </a:extLst>
          </p:cNvPr>
          <p:cNvSpPr txBox="1"/>
          <p:nvPr/>
        </p:nvSpPr>
        <p:spPr>
          <a:xfrm>
            <a:off x="8615224" y="1681121"/>
            <a:ext cx="2198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D67A3B"/>
                </a:solidFill>
              </a:rPr>
              <a:t>HQ Signal System Monitor HMI</a:t>
            </a:r>
            <a:endParaRPr lang="en-SG" sz="1100" b="1" dirty="0">
              <a:solidFill>
                <a:srgbClr val="D67A3B"/>
              </a:solidFill>
            </a:endParaRPr>
          </a:p>
        </p:txBody>
      </p:sp>
      <p:sp>
        <p:nvSpPr>
          <p:cNvPr id="1162" name="TextBox 1161">
            <a:extLst>
              <a:ext uri="{FF2B5EF4-FFF2-40B4-BE49-F238E27FC236}">
                <a16:creationId xmlns:a16="http://schemas.microsoft.com/office/drawing/2014/main" id="{07E526EC-76B1-7329-6364-F136E5DF3C1C}"/>
              </a:ext>
            </a:extLst>
          </p:cNvPr>
          <p:cNvSpPr txBox="1"/>
          <p:nvPr/>
        </p:nvSpPr>
        <p:spPr>
          <a:xfrm>
            <a:off x="8666673" y="3085297"/>
            <a:ext cx="20425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D67A3B"/>
                </a:solidFill>
              </a:rPr>
              <a:t>HQ Railway Train Control HMI</a:t>
            </a:r>
            <a:endParaRPr lang="en-SG" sz="1100" b="1" dirty="0">
              <a:solidFill>
                <a:srgbClr val="D67A3B"/>
              </a:solidFill>
            </a:endParaRPr>
          </a:p>
        </p:txBody>
      </p:sp>
      <p:pic>
        <p:nvPicPr>
          <p:cNvPr id="1165" name="Graphic 1164" descr="Web design with solid fill">
            <a:extLst>
              <a:ext uri="{FF2B5EF4-FFF2-40B4-BE49-F238E27FC236}">
                <a16:creationId xmlns:a16="http://schemas.microsoft.com/office/drawing/2014/main" id="{A49B8CDE-7782-6773-468E-BE85FCD7DF8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904553" y="4407151"/>
            <a:ext cx="488553" cy="477935"/>
          </a:xfrm>
          <a:prstGeom prst="rect">
            <a:avLst/>
          </a:prstGeom>
        </p:spPr>
      </p:pic>
      <p:pic>
        <p:nvPicPr>
          <p:cNvPr id="1166" name="Graphic 1165" descr="Web design with solid fill">
            <a:extLst>
              <a:ext uri="{FF2B5EF4-FFF2-40B4-BE49-F238E27FC236}">
                <a16:creationId xmlns:a16="http://schemas.microsoft.com/office/drawing/2014/main" id="{3956CC45-B4FE-4F97-2B80-40D8078D3C4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953443" y="4987051"/>
            <a:ext cx="440455" cy="430882"/>
          </a:xfrm>
          <a:prstGeom prst="rect">
            <a:avLst/>
          </a:prstGeom>
        </p:spPr>
      </p:pic>
      <p:cxnSp>
        <p:nvCxnSpPr>
          <p:cNvPr id="1180" name="Connector: Elbow 1179">
            <a:extLst>
              <a:ext uri="{FF2B5EF4-FFF2-40B4-BE49-F238E27FC236}">
                <a16:creationId xmlns:a16="http://schemas.microsoft.com/office/drawing/2014/main" id="{DF19257E-3B32-78C9-6257-92E239A4FB5C}"/>
              </a:ext>
            </a:extLst>
          </p:cNvPr>
          <p:cNvCxnSpPr>
            <a:cxnSpLocks/>
            <a:stCxn id="12" idx="3"/>
            <a:endCxn id="1165" idx="1"/>
          </p:cNvCxnSpPr>
          <p:nvPr/>
        </p:nvCxnSpPr>
        <p:spPr>
          <a:xfrm flipV="1">
            <a:off x="6363421" y="4646119"/>
            <a:ext cx="541132" cy="221872"/>
          </a:xfrm>
          <a:prstGeom prst="bentConnector3">
            <a:avLst/>
          </a:prstGeom>
          <a:ln w="19050">
            <a:solidFill>
              <a:srgbClr val="F4C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2" name="Connector: Elbow 1181">
            <a:extLst>
              <a:ext uri="{FF2B5EF4-FFF2-40B4-BE49-F238E27FC236}">
                <a16:creationId xmlns:a16="http://schemas.microsoft.com/office/drawing/2014/main" id="{58A29C93-E4E0-B621-5985-EC3A5C7071FF}"/>
              </a:ext>
            </a:extLst>
          </p:cNvPr>
          <p:cNvCxnSpPr>
            <a:cxnSpLocks/>
            <a:stCxn id="12" idx="3"/>
            <a:endCxn id="1166" idx="1"/>
          </p:cNvCxnSpPr>
          <p:nvPr/>
        </p:nvCxnSpPr>
        <p:spPr>
          <a:xfrm>
            <a:off x="6363421" y="4867991"/>
            <a:ext cx="590022" cy="334501"/>
          </a:xfrm>
          <a:prstGeom prst="bentConnector3">
            <a:avLst>
              <a:gd name="adj1" fmla="val 46530"/>
            </a:avLst>
          </a:prstGeom>
          <a:ln w="19050">
            <a:solidFill>
              <a:srgbClr val="F4C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7" name="TextBox 1186">
            <a:extLst>
              <a:ext uri="{FF2B5EF4-FFF2-40B4-BE49-F238E27FC236}">
                <a16:creationId xmlns:a16="http://schemas.microsoft.com/office/drawing/2014/main" id="{151A4368-45D8-B350-EF8B-04EA46B97D7A}"/>
              </a:ext>
            </a:extLst>
          </p:cNvPr>
          <p:cNvSpPr txBox="1"/>
          <p:nvPr/>
        </p:nvSpPr>
        <p:spPr>
          <a:xfrm>
            <a:off x="6852716" y="4227589"/>
            <a:ext cx="10553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4C54F"/>
                </a:solidFill>
              </a:rPr>
              <a:t>PLC Simulator </a:t>
            </a:r>
            <a:endParaRPr lang="en-SG" sz="1100" b="1" dirty="0">
              <a:solidFill>
                <a:srgbClr val="F4C54F"/>
              </a:solidFill>
            </a:endParaRPr>
          </a:p>
        </p:txBody>
      </p:sp>
      <p:sp>
        <p:nvSpPr>
          <p:cNvPr id="1188" name="TextBox 1187">
            <a:extLst>
              <a:ext uri="{FF2B5EF4-FFF2-40B4-BE49-F238E27FC236}">
                <a16:creationId xmlns:a16="http://schemas.microsoft.com/office/drawing/2014/main" id="{E2483D4A-1939-3033-0B1B-921AEB55319A}"/>
              </a:ext>
            </a:extLst>
          </p:cNvPr>
          <p:cNvSpPr txBox="1"/>
          <p:nvPr/>
        </p:nvSpPr>
        <p:spPr>
          <a:xfrm>
            <a:off x="6834297" y="4823057"/>
            <a:ext cx="10463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4C54F"/>
                </a:solidFill>
              </a:rPr>
              <a:t>RTU Simulator </a:t>
            </a:r>
            <a:endParaRPr lang="en-SG" sz="1100" b="1" dirty="0">
              <a:solidFill>
                <a:srgbClr val="F4C54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AFE3CF-B132-A000-9BA8-F9E6E19F8699}"/>
              </a:ext>
            </a:extLst>
          </p:cNvPr>
          <p:cNvSpPr txBox="1"/>
          <p:nvPr/>
        </p:nvSpPr>
        <p:spPr>
          <a:xfrm>
            <a:off x="1391934" y="247543"/>
            <a:ext cx="4760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Mini Land Based Railway Cyber Range </a:t>
            </a:r>
          </a:p>
          <a:p>
            <a:r>
              <a:rPr lang="en-US" b="1" dirty="0">
                <a:solidFill>
                  <a:schemeClr val="bg1"/>
                </a:solidFill>
              </a:rPr>
              <a:t>(Railway IT-OT System Cyber Security Platform)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65D6F2-260A-E518-C9A7-D3D3117CC3BD}"/>
              </a:ext>
            </a:extLst>
          </p:cNvPr>
          <p:cNvSpPr/>
          <p:nvPr/>
        </p:nvSpPr>
        <p:spPr>
          <a:xfrm>
            <a:off x="2070890" y="5816970"/>
            <a:ext cx="1069230" cy="16402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chemeClr val="tx1"/>
                </a:solidFill>
              </a:rPr>
              <a:t>3</a:t>
            </a:r>
            <a:r>
              <a:rPr lang="en-US" sz="1000" b="1" baseline="30000" dirty="0">
                <a:solidFill>
                  <a:schemeClr val="tx1"/>
                </a:solidFill>
              </a:rPr>
              <a:t>rd</a:t>
            </a:r>
            <a:r>
              <a:rPr lang="en-US" sz="1000" b="1" dirty="0">
                <a:solidFill>
                  <a:schemeClr val="tx1"/>
                </a:solidFill>
              </a:rPr>
              <a:t> Track Power</a:t>
            </a:r>
            <a:endParaRPr lang="en-SG" sz="1000" b="1" dirty="0">
              <a:solidFill>
                <a:schemeClr val="tx1"/>
              </a:solidFill>
            </a:endParaRPr>
          </a:p>
        </p:txBody>
      </p:sp>
      <p:pic>
        <p:nvPicPr>
          <p:cNvPr id="25" name="Picture 24" descr="TM221CE16R Schneider Electric Modicon M221 PLC CPU Mini USB Interface –  Ralakde Automation">
            <a:extLst>
              <a:ext uri="{FF2B5EF4-FFF2-40B4-BE49-F238E27FC236}">
                <a16:creationId xmlns:a16="http://schemas.microsoft.com/office/drawing/2014/main" id="{EC1E62E0-92A6-F95E-CC00-3125EF2AE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79" y="4772985"/>
            <a:ext cx="353441" cy="387476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 descr="TM221CE16R Schneider Electric Modicon M221 PLC CPU Mini USB Interface –  Ralakde Automation">
            <a:extLst>
              <a:ext uri="{FF2B5EF4-FFF2-40B4-BE49-F238E27FC236}">
                <a16:creationId xmlns:a16="http://schemas.microsoft.com/office/drawing/2014/main" id="{99B501D6-A431-E1C9-D945-C3A4FF653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472" y="4772985"/>
            <a:ext cx="353441" cy="387476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CFC07E6-DE71-B696-0A58-E579DBA18ABE}"/>
              </a:ext>
            </a:extLst>
          </p:cNvPr>
          <p:cNvSpPr txBox="1"/>
          <p:nvPr/>
        </p:nvSpPr>
        <p:spPr>
          <a:xfrm>
            <a:off x="3755454" y="4736723"/>
            <a:ext cx="6099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Station PLC</a:t>
            </a:r>
            <a:endParaRPr lang="en-SG" sz="1100" b="1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C2F0EFD-9537-4514-5D90-FF94581989C2}"/>
              </a:ext>
            </a:extLst>
          </p:cNvPr>
          <p:cNvSpPr/>
          <p:nvPr/>
        </p:nvSpPr>
        <p:spPr>
          <a:xfrm>
            <a:off x="3364661" y="5349255"/>
            <a:ext cx="1063397" cy="18565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chemeClr val="tx1"/>
                </a:solidFill>
              </a:rPr>
              <a:t>Station Sensors </a:t>
            </a:r>
            <a:endParaRPr lang="en-SG" sz="1000" b="1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D2AF6C-1625-D35F-23D3-219C429A7F1D}"/>
              </a:ext>
            </a:extLst>
          </p:cNvPr>
          <p:cNvSpPr/>
          <p:nvPr/>
        </p:nvSpPr>
        <p:spPr>
          <a:xfrm>
            <a:off x="3355426" y="5579109"/>
            <a:ext cx="1063397" cy="18565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chemeClr val="tx1"/>
                </a:solidFill>
              </a:rPr>
              <a:t>Station Signals</a:t>
            </a:r>
            <a:endParaRPr lang="en-SG" sz="1000" b="1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97EA00B-BACF-35C3-14C7-B5AB01D8FCE6}"/>
              </a:ext>
            </a:extLst>
          </p:cNvPr>
          <p:cNvSpPr/>
          <p:nvPr/>
        </p:nvSpPr>
        <p:spPr>
          <a:xfrm>
            <a:off x="4785672" y="5705644"/>
            <a:ext cx="525941" cy="2947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chemeClr val="tx1"/>
                </a:solidFill>
              </a:rPr>
              <a:t>Train Motor</a:t>
            </a:r>
            <a:endParaRPr lang="en-SG" sz="1000" b="1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416739C-C383-7823-13FE-9F080076C9AA}"/>
              </a:ext>
            </a:extLst>
          </p:cNvPr>
          <p:cNvSpPr/>
          <p:nvPr/>
        </p:nvSpPr>
        <p:spPr>
          <a:xfrm>
            <a:off x="5541344" y="5367162"/>
            <a:ext cx="687444" cy="2947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chemeClr val="tx1"/>
                </a:solidFill>
              </a:rPr>
              <a:t>Train Hydraulic</a:t>
            </a:r>
            <a:endParaRPr lang="en-SG" sz="1000" b="1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30A3C13-F0B7-B2E3-27A1-B4668F02345E}"/>
              </a:ext>
            </a:extLst>
          </p:cNvPr>
          <p:cNvSpPr/>
          <p:nvPr/>
        </p:nvSpPr>
        <p:spPr>
          <a:xfrm>
            <a:off x="5535086" y="5712664"/>
            <a:ext cx="701825" cy="2947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chemeClr val="tx1"/>
                </a:solidFill>
              </a:rPr>
              <a:t>Train Sensors</a:t>
            </a:r>
            <a:endParaRPr lang="en-SG" sz="1000" b="1" dirty="0">
              <a:solidFill>
                <a:schemeClr val="tx1"/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DB35937-AC08-420D-693D-6F08EA2E6B1C}"/>
              </a:ext>
            </a:extLst>
          </p:cNvPr>
          <p:cNvCxnSpPr>
            <a:endCxn id="17" idx="2"/>
          </p:cNvCxnSpPr>
          <p:nvPr/>
        </p:nvCxnSpPr>
        <p:spPr>
          <a:xfrm flipV="1">
            <a:off x="2273719" y="5167610"/>
            <a:ext cx="2910" cy="6493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2B5B121-0E17-E94F-053E-E083F05D2922}"/>
              </a:ext>
            </a:extLst>
          </p:cNvPr>
          <p:cNvSpPr/>
          <p:nvPr/>
        </p:nvSpPr>
        <p:spPr>
          <a:xfrm>
            <a:off x="2083444" y="5367248"/>
            <a:ext cx="922015" cy="17325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chemeClr val="tx1"/>
                </a:solidFill>
              </a:rPr>
              <a:t>Track Sensors </a:t>
            </a:r>
            <a:endParaRPr lang="en-SG" sz="1000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4C2E06-57DA-5C59-B0DF-2BB6552FBF12}"/>
              </a:ext>
            </a:extLst>
          </p:cNvPr>
          <p:cNvSpPr/>
          <p:nvPr/>
        </p:nvSpPr>
        <p:spPr>
          <a:xfrm>
            <a:off x="2086792" y="5602268"/>
            <a:ext cx="922015" cy="16402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chemeClr val="tx1"/>
                </a:solidFill>
              </a:rPr>
              <a:t>Track Signals</a:t>
            </a:r>
            <a:endParaRPr lang="en-SG" sz="1000" b="1" dirty="0">
              <a:solidFill>
                <a:schemeClr val="tx1"/>
              </a:solidFill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CCF92E5-B958-83F1-7F59-E95FF61C2CE1}"/>
              </a:ext>
            </a:extLst>
          </p:cNvPr>
          <p:cNvCxnSpPr/>
          <p:nvPr/>
        </p:nvCxnSpPr>
        <p:spPr>
          <a:xfrm>
            <a:off x="3104501" y="4967409"/>
            <a:ext cx="0" cy="84517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1B998F8-6AA5-5E30-28BE-859A3FE8193F}"/>
              </a:ext>
            </a:extLst>
          </p:cNvPr>
          <p:cNvCxnSpPr>
            <a:cxnSpLocks/>
          </p:cNvCxnSpPr>
          <p:nvPr/>
        </p:nvCxnSpPr>
        <p:spPr>
          <a:xfrm flipH="1">
            <a:off x="2962957" y="4973547"/>
            <a:ext cx="141544" cy="19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56DB49-C741-97C0-0D63-38C4E63D230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005459" y="5453875"/>
            <a:ext cx="10353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F5DC49A-ECB9-BAE9-AB97-5568BAAABCE4}"/>
              </a:ext>
            </a:extLst>
          </p:cNvPr>
          <p:cNvCxnSpPr>
            <a:cxnSpLocks/>
          </p:cNvCxnSpPr>
          <p:nvPr/>
        </p:nvCxnSpPr>
        <p:spPr>
          <a:xfrm>
            <a:off x="3000907" y="5660867"/>
            <a:ext cx="10353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AA77AF4-6805-BCA9-C243-B58B22C75634}"/>
              </a:ext>
            </a:extLst>
          </p:cNvPr>
          <p:cNvCxnSpPr>
            <a:cxnSpLocks/>
          </p:cNvCxnSpPr>
          <p:nvPr/>
        </p:nvCxnSpPr>
        <p:spPr>
          <a:xfrm>
            <a:off x="3259388" y="4975536"/>
            <a:ext cx="0" cy="88694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0BAC6253-A457-01F3-BE16-FF1288BAF5D6}"/>
              </a:ext>
            </a:extLst>
          </p:cNvPr>
          <p:cNvCxnSpPr>
            <a:cxnSpLocks/>
          </p:cNvCxnSpPr>
          <p:nvPr/>
        </p:nvCxnSpPr>
        <p:spPr>
          <a:xfrm>
            <a:off x="3255667" y="5677561"/>
            <a:ext cx="10353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AADB554F-C883-62AB-27B2-B5A254C61889}"/>
              </a:ext>
            </a:extLst>
          </p:cNvPr>
          <p:cNvCxnSpPr>
            <a:cxnSpLocks/>
          </p:cNvCxnSpPr>
          <p:nvPr/>
        </p:nvCxnSpPr>
        <p:spPr>
          <a:xfrm>
            <a:off x="3255667" y="5447199"/>
            <a:ext cx="10353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7" name="Straight Arrow Connector 1026">
            <a:extLst>
              <a:ext uri="{FF2B5EF4-FFF2-40B4-BE49-F238E27FC236}">
                <a16:creationId xmlns:a16="http://schemas.microsoft.com/office/drawing/2014/main" id="{03BE6750-4964-AA47-C886-A1F4FBB65EDF}"/>
              </a:ext>
            </a:extLst>
          </p:cNvPr>
          <p:cNvCxnSpPr>
            <a:cxnSpLocks/>
          </p:cNvCxnSpPr>
          <p:nvPr/>
        </p:nvCxnSpPr>
        <p:spPr>
          <a:xfrm flipV="1">
            <a:off x="3254091" y="4973547"/>
            <a:ext cx="187557" cy="122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3" name="Straight Arrow Connector 1032">
            <a:extLst>
              <a:ext uri="{FF2B5EF4-FFF2-40B4-BE49-F238E27FC236}">
                <a16:creationId xmlns:a16="http://schemas.microsoft.com/office/drawing/2014/main" id="{FA8F8D6B-DF2F-8313-7FC3-0873C7E865F7}"/>
              </a:ext>
            </a:extLst>
          </p:cNvPr>
          <p:cNvCxnSpPr>
            <a:cxnSpLocks/>
          </p:cNvCxnSpPr>
          <p:nvPr/>
        </p:nvCxnSpPr>
        <p:spPr>
          <a:xfrm flipV="1">
            <a:off x="4623897" y="5109721"/>
            <a:ext cx="0" cy="75681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7DA22380-3C70-1BE8-D04E-3BB8E6EE15FC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621818" y="5529098"/>
            <a:ext cx="16385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E4F810ED-C843-6651-0B4F-C0F1D1588746}"/>
              </a:ext>
            </a:extLst>
          </p:cNvPr>
          <p:cNvCxnSpPr>
            <a:cxnSpLocks/>
          </p:cNvCxnSpPr>
          <p:nvPr/>
        </p:nvCxnSpPr>
        <p:spPr>
          <a:xfrm>
            <a:off x="4616878" y="5866532"/>
            <a:ext cx="16385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3" name="Straight Arrow Connector 1042">
            <a:extLst>
              <a:ext uri="{FF2B5EF4-FFF2-40B4-BE49-F238E27FC236}">
                <a16:creationId xmlns:a16="http://schemas.microsoft.com/office/drawing/2014/main" id="{F3545ED8-4ACB-1CFF-41EC-F719948A1B0A}"/>
              </a:ext>
            </a:extLst>
          </p:cNvPr>
          <p:cNvCxnSpPr>
            <a:cxnSpLocks/>
          </p:cNvCxnSpPr>
          <p:nvPr/>
        </p:nvCxnSpPr>
        <p:spPr>
          <a:xfrm flipV="1">
            <a:off x="5445118" y="5109721"/>
            <a:ext cx="0" cy="75681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8AC2886D-3137-6FE5-A6AF-8FD4DA71357D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5451942" y="5514553"/>
            <a:ext cx="8940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192097B2-13DE-E02D-188F-D92262F68D3E}"/>
              </a:ext>
            </a:extLst>
          </p:cNvPr>
          <p:cNvCxnSpPr>
            <a:cxnSpLocks/>
          </p:cNvCxnSpPr>
          <p:nvPr/>
        </p:nvCxnSpPr>
        <p:spPr>
          <a:xfrm flipV="1">
            <a:off x="5440566" y="5864849"/>
            <a:ext cx="8940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57" name="Graphic 1056" descr="Ui Ux with solid fill">
            <a:extLst>
              <a:ext uri="{FF2B5EF4-FFF2-40B4-BE49-F238E27FC236}">
                <a16:creationId xmlns:a16="http://schemas.microsoft.com/office/drawing/2014/main" id="{0874186A-C540-CD8D-A4A2-57D9DBBBC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73820" y="3887680"/>
            <a:ext cx="428782" cy="428782"/>
          </a:xfrm>
          <a:prstGeom prst="rect">
            <a:avLst/>
          </a:prstGeom>
        </p:spPr>
      </p:pic>
      <p:sp>
        <p:nvSpPr>
          <p:cNvPr id="1062" name="TextBox 1061">
            <a:extLst>
              <a:ext uri="{FF2B5EF4-FFF2-40B4-BE49-F238E27FC236}">
                <a16:creationId xmlns:a16="http://schemas.microsoft.com/office/drawing/2014/main" id="{1B26E318-C9D2-7D3F-915C-A16A854785AA}"/>
              </a:ext>
            </a:extLst>
          </p:cNvPr>
          <p:cNvSpPr txBox="1"/>
          <p:nvPr/>
        </p:nvSpPr>
        <p:spPr>
          <a:xfrm>
            <a:off x="5037049" y="3776051"/>
            <a:ext cx="9471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Track Block Control </a:t>
            </a:r>
          </a:p>
          <a:p>
            <a:r>
              <a:rPr lang="en-US" sz="1100" dirty="0">
                <a:solidFill>
                  <a:schemeClr val="bg1"/>
                </a:solidFill>
              </a:rPr>
              <a:t>HMI</a:t>
            </a:r>
            <a:endParaRPr lang="en-SG" sz="1100" dirty="0">
              <a:solidFill>
                <a:schemeClr val="bg1"/>
              </a:solidFill>
            </a:endParaRPr>
          </a:p>
        </p:txBody>
      </p: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717445C4-6539-9164-50D4-E3AB7AFB9688}"/>
              </a:ext>
            </a:extLst>
          </p:cNvPr>
          <p:cNvCxnSpPr>
            <a:cxnSpLocks/>
          </p:cNvCxnSpPr>
          <p:nvPr/>
        </p:nvCxnSpPr>
        <p:spPr>
          <a:xfrm>
            <a:off x="4878193" y="3799191"/>
            <a:ext cx="0" cy="175425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Connector: Elbow 1076">
            <a:extLst>
              <a:ext uri="{FF2B5EF4-FFF2-40B4-BE49-F238E27FC236}">
                <a16:creationId xmlns:a16="http://schemas.microsoft.com/office/drawing/2014/main" id="{5ADD555B-9936-91C3-A90E-C498E3D8F091}"/>
              </a:ext>
            </a:extLst>
          </p:cNvPr>
          <p:cNvCxnSpPr>
            <a:cxnSpLocks/>
            <a:stCxn id="17" idx="0"/>
            <a:endCxn id="1071" idx="2"/>
          </p:cNvCxnSpPr>
          <p:nvPr/>
        </p:nvCxnSpPr>
        <p:spPr>
          <a:xfrm rot="5400000" flipH="1" flipV="1">
            <a:off x="2709316" y="3900115"/>
            <a:ext cx="447332" cy="1312707"/>
          </a:xfrm>
          <a:prstGeom prst="bentConnector3">
            <a:avLst>
              <a:gd name="adj1" fmla="val 14914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Connector: Elbow 1089">
            <a:extLst>
              <a:ext uri="{FF2B5EF4-FFF2-40B4-BE49-F238E27FC236}">
                <a16:creationId xmlns:a16="http://schemas.microsoft.com/office/drawing/2014/main" id="{65BB3874-70A5-476E-BB0A-67810B06F1EF}"/>
              </a:ext>
            </a:extLst>
          </p:cNvPr>
          <p:cNvCxnSpPr>
            <a:cxnSpLocks/>
            <a:stCxn id="25" idx="0"/>
            <a:endCxn id="1057" idx="2"/>
          </p:cNvCxnSpPr>
          <p:nvPr/>
        </p:nvCxnSpPr>
        <p:spPr>
          <a:xfrm rot="5400000" flipH="1" flipV="1">
            <a:off x="3604194" y="3488969"/>
            <a:ext cx="456523" cy="2111511"/>
          </a:xfrm>
          <a:prstGeom prst="bentConnector3">
            <a:avLst>
              <a:gd name="adj1" fmla="val 45516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Arrow Connector 1136">
            <a:extLst>
              <a:ext uri="{FF2B5EF4-FFF2-40B4-BE49-F238E27FC236}">
                <a16:creationId xmlns:a16="http://schemas.microsoft.com/office/drawing/2014/main" id="{9CED4F2B-6F41-D403-D84C-5E62978D5638}"/>
              </a:ext>
            </a:extLst>
          </p:cNvPr>
          <p:cNvCxnSpPr>
            <a:cxnSpLocks/>
          </p:cNvCxnSpPr>
          <p:nvPr/>
        </p:nvCxnSpPr>
        <p:spPr>
          <a:xfrm flipH="1" flipV="1">
            <a:off x="3682327" y="4332802"/>
            <a:ext cx="0" cy="415842"/>
          </a:xfrm>
          <a:prstGeom prst="straightConnector1">
            <a:avLst/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8" name="Picture 1157">
            <a:extLst>
              <a:ext uri="{FF2B5EF4-FFF2-40B4-BE49-F238E27FC236}">
                <a16:creationId xmlns:a16="http://schemas.microsoft.com/office/drawing/2014/main" id="{8D96F8B3-7279-DEFD-F2A5-FE7517BE2CD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673668" y="535875"/>
            <a:ext cx="1895118" cy="1086535"/>
          </a:xfrm>
          <a:prstGeom prst="rect">
            <a:avLst/>
          </a:prstGeom>
          <a:ln w="12700">
            <a:solidFill>
              <a:srgbClr val="D67A3B"/>
            </a:solidFill>
          </a:ln>
        </p:spPr>
      </p:pic>
      <p:sp>
        <p:nvSpPr>
          <p:cNvPr id="1164" name="TextBox 1163">
            <a:extLst>
              <a:ext uri="{FF2B5EF4-FFF2-40B4-BE49-F238E27FC236}">
                <a16:creationId xmlns:a16="http://schemas.microsoft.com/office/drawing/2014/main" id="{CE161BC0-43AF-DCFA-3D34-9545EC5031C6}"/>
              </a:ext>
            </a:extLst>
          </p:cNvPr>
          <p:cNvSpPr txBox="1"/>
          <p:nvPr/>
        </p:nvSpPr>
        <p:spPr>
          <a:xfrm>
            <a:off x="8582746" y="269741"/>
            <a:ext cx="21048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D67A3B"/>
                </a:solidFill>
              </a:rPr>
              <a:t>HQ Railway Block Control HMI</a:t>
            </a:r>
            <a:endParaRPr lang="en-SG" sz="1100" b="1" dirty="0">
              <a:solidFill>
                <a:srgbClr val="D67A3B"/>
              </a:solidFill>
            </a:endParaRPr>
          </a:p>
        </p:txBody>
      </p:sp>
      <p:cxnSp>
        <p:nvCxnSpPr>
          <p:cNvPr id="1167" name="Connector: Elbow 1166">
            <a:extLst>
              <a:ext uri="{FF2B5EF4-FFF2-40B4-BE49-F238E27FC236}">
                <a16:creationId xmlns:a16="http://schemas.microsoft.com/office/drawing/2014/main" id="{6EFB89B3-8844-8530-E795-38F1D8A6D7F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719960" y="1809927"/>
            <a:ext cx="1721177" cy="234340"/>
          </a:xfrm>
          <a:prstGeom prst="bentConnector3">
            <a:avLst>
              <a:gd name="adj1" fmla="val 100354"/>
            </a:avLst>
          </a:prstGeom>
          <a:ln w="28575">
            <a:solidFill>
              <a:srgbClr val="D67A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logo of a train&#10;&#10;Description automatically generated">
            <a:extLst>
              <a:ext uri="{FF2B5EF4-FFF2-40B4-BE49-F238E27FC236}">
                <a16:creationId xmlns:a16="http://schemas.microsoft.com/office/drawing/2014/main" id="{A0E96BBB-D8CB-D02C-5D0C-A03542AEFDF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83" y="172764"/>
            <a:ext cx="875854" cy="9001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2C72A8-2DC2-F0B5-3131-574B4C4C047E}"/>
              </a:ext>
            </a:extLst>
          </p:cNvPr>
          <p:cNvSpPr/>
          <p:nvPr/>
        </p:nvSpPr>
        <p:spPr>
          <a:xfrm>
            <a:off x="3361099" y="5808223"/>
            <a:ext cx="1063397" cy="18565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chemeClr val="tx1"/>
                </a:solidFill>
              </a:rPr>
              <a:t>Platform equips </a:t>
            </a:r>
            <a:endParaRPr lang="en-SG" sz="1000" b="1" dirty="0">
              <a:solidFill>
                <a:schemeClr val="tx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0FEB7B-7202-37DF-C44D-63B541522F8A}"/>
              </a:ext>
            </a:extLst>
          </p:cNvPr>
          <p:cNvCxnSpPr>
            <a:cxnSpLocks/>
          </p:cNvCxnSpPr>
          <p:nvPr/>
        </p:nvCxnSpPr>
        <p:spPr>
          <a:xfrm>
            <a:off x="3251026" y="5874206"/>
            <a:ext cx="10353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computer screen shot of a computer scheme&#10;&#10;AI-generated content may be incorrect.">
            <a:extLst>
              <a:ext uri="{FF2B5EF4-FFF2-40B4-BE49-F238E27FC236}">
                <a16:creationId xmlns:a16="http://schemas.microsoft.com/office/drawing/2014/main" id="{CAF628ED-17DA-84B1-7573-EE1E841A877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238" y="4636336"/>
            <a:ext cx="2642364" cy="1420270"/>
          </a:xfrm>
          <a:prstGeom prst="rect">
            <a:avLst/>
          </a:prstGeom>
          <a:ln>
            <a:solidFill>
              <a:srgbClr val="38A36F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3E34966-718A-8E6B-DA67-1DC1D44C166C}"/>
              </a:ext>
            </a:extLst>
          </p:cNvPr>
          <p:cNvSpPr txBox="1"/>
          <p:nvPr/>
        </p:nvSpPr>
        <p:spPr>
          <a:xfrm>
            <a:off x="7841288" y="4368903"/>
            <a:ext cx="2428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38A36F"/>
                </a:solidFill>
              </a:rPr>
              <a:t>Railway Physical World Simulator </a:t>
            </a:r>
            <a:endParaRPr lang="en-SG" sz="1100" b="1" dirty="0">
              <a:solidFill>
                <a:srgbClr val="38A36F"/>
              </a:solidFill>
            </a:endParaRPr>
          </a:p>
        </p:txBody>
      </p:sp>
      <p:pic>
        <p:nvPicPr>
          <p:cNvPr id="1036" name="Picture 1035">
            <a:extLst>
              <a:ext uri="{FF2B5EF4-FFF2-40B4-BE49-F238E27FC236}">
                <a16:creationId xmlns:a16="http://schemas.microsoft.com/office/drawing/2014/main" id="{6F3BD6D7-15B1-FC18-564A-0B82CD4DB214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21941" y="553687"/>
            <a:ext cx="2312259" cy="1238710"/>
          </a:xfrm>
          <a:prstGeom prst="rect">
            <a:avLst/>
          </a:prstGeom>
          <a:ln w="19050">
            <a:solidFill>
              <a:srgbClr val="6458BC"/>
            </a:solidFill>
          </a:ln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D5F5128A-D4F1-E1BC-BCC3-419EA53795D5}"/>
              </a:ext>
            </a:extLst>
          </p:cNvPr>
          <p:cNvSpPr txBox="1"/>
          <p:nvPr/>
        </p:nvSpPr>
        <p:spPr>
          <a:xfrm>
            <a:off x="5978390" y="257584"/>
            <a:ext cx="21048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HQ Management HMI</a:t>
            </a:r>
            <a:endParaRPr lang="en-SG" sz="1100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046" name="Connector: Elbow 1045">
            <a:extLst>
              <a:ext uri="{FF2B5EF4-FFF2-40B4-BE49-F238E27FC236}">
                <a16:creationId xmlns:a16="http://schemas.microsoft.com/office/drawing/2014/main" id="{F279780C-AC33-8971-33F8-C725CBEB5B6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61835" y="2329235"/>
            <a:ext cx="1333182" cy="319090"/>
          </a:xfrm>
          <a:prstGeom prst="bentConnector3">
            <a:avLst>
              <a:gd name="adj1" fmla="val -99"/>
            </a:avLst>
          </a:prstGeom>
          <a:ln w="28575">
            <a:solidFill>
              <a:srgbClr val="6458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33141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2E3C01-6ED6-298B-3736-056A14F6A439}"/>
              </a:ext>
            </a:extLst>
          </p:cNvPr>
          <p:cNvSpPr/>
          <p:nvPr/>
        </p:nvSpPr>
        <p:spPr>
          <a:xfrm>
            <a:off x="2614382" y="944687"/>
            <a:ext cx="1098033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Program start </a:t>
            </a:r>
            <a:endParaRPr lang="en-SG" sz="1200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2F9FCB7-5CD3-0026-72B8-A2950A0AC97D}"/>
              </a:ext>
            </a:extLst>
          </p:cNvPr>
          <p:cNvCxnSpPr>
            <a:cxnSpLocks/>
          </p:cNvCxnSpPr>
          <p:nvPr/>
        </p:nvCxnSpPr>
        <p:spPr>
          <a:xfrm>
            <a:off x="3163398" y="1291604"/>
            <a:ext cx="0" cy="30362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EF9269F-8BD4-DA3A-987B-0365F70D7717}"/>
              </a:ext>
            </a:extLst>
          </p:cNvPr>
          <p:cNvSpPr/>
          <p:nvPr/>
        </p:nvSpPr>
        <p:spPr>
          <a:xfrm>
            <a:off x="2614382" y="1625374"/>
            <a:ext cx="1515721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Loading config files</a:t>
            </a:r>
            <a:endParaRPr lang="en-SG" sz="1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6816DF-6994-1041-4C0A-27FC5FC1C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472" y="1095519"/>
            <a:ext cx="324555" cy="372004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02DC9CB-9E68-0595-2F55-EFA61A1D4119}"/>
              </a:ext>
            </a:extLst>
          </p:cNvPr>
          <p:cNvCxnSpPr>
            <a:stCxn id="7" idx="2"/>
          </p:cNvCxnSpPr>
          <p:nvPr/>
        </p:nvCxnSpPr>
        <p:spPr>
          <a:xfrm rot="5400000">
            <a:off x="4306726" y="1319181"/>
            <a:ext cx="308683" cy="6053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96F2E39-20DD-AC91-84B5-64DC05123573}"/>
              </a:ext>
            </a:extLst>
          </p:cNvPr>
          <p:cNvSpPr txBox="1"/>
          <p:nvPr/>
        </p:nvSpPr>
        <p:spPr>
          <a:xfrm>
            <a:off x="3969118" y="892826"/>
            <a:ext cx="98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Program system config file</a:t>
            </a:r>
            <a:endParaRPr lang="en-SG" sz="9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46BC86C-A472-B7AB-565B-085A1FE8FECA}"/>
              </a:ext>
            </a:extLst>
          </p:cNvPr>
          <p:cNvCxnSpPr>
            <a:cxnSpLocks/>
          </p:cNvCxnSpPr>
          <p:nvPr/>
        </p:nvCxnSpPr>
        <p:spPr>
          <a:xfrm>
            <a:off x="3163398" y="1972291"/>
            <a:ext cx="0" cy="30362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073815B-1719-91C2-E2B4-1E9C576E9158}"/>
              </a:ext>
            </a:extLst>
          </p:cNvPr>
          <p:cNvSpPr/>
          <p:nvPr/>
        </p:nvSpPr>
        <p:spPr>
          <a:xfrm>
            <a:off x="2615349" y="2319208"/>
            <a:ext cx="1098033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Init main UI (main thread)</a:t>
            </a:r>
            <a:endParaRPr lang="en-SG" sz="12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7E67F9-30F3-2919-551C-C95E348E1CDD}"/>
              </a:ext>
            </a:extLst>
          </p:cNvPr>
          <p:cNvSpPr/>
          <p:nvPr/>
        </p:nvSpPr>
        <p:spPr>
          <a:xfrm>
            <a:off x="5267457" y="2319208"/>
            <a:ext cx="1573657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Init PLC Connector (sub thread )</a:t>
            </a:r>
            <a:endParaRPr lang="en-SG" sz="1200" b="1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09279CB-ED71-02C3-17CF-8675295F75A0}"/>
              </a:ext>
            </a:extLst>
          </p:cNvPr>
          <p:cNvCxnSpPr>
            <a:cxnSpLocks/>
          </p:cNvCxnSpPr>
          <p:nvPr/>
        </p:nvCxnSpPr>
        <p:spPr>
          <a:xfrm>
            <a:off x="3182712" y="2107516"/>
            <a:ext cx="3001747" cy="201854"/>
          </a:xfrm>
          <a:prstGeom prst="bentConnector2">
            <a:avLst/>
          </a:prstGeom>
          <a:ln w="19050"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C3E95C-DBDC-92BD-DE0D-D251C5E3C6CB}"/>
              </a:ext>
            </a:extLst>
          </p:cNvPr>
          <p:cNvCxnSpPr>
            <a:cxnSpLocks/>
          </p:cNvCxnSpPr>
          <p:nvPr/>
        </p:nvCxnSpPr>
        <p:spPr>
          <a:xfrm>
            <a:off x="3449148" y="2666125"/>
            <a:ext cx="0" cy="30362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8A4B008-59CC-5205-335A-44D28E61D399}"/>
              </a:ext>
            </a:extLst>
          </p:cNvPr>
          <p:cNvSpPr/>
          <p:nvPr/>
        </p:nvSpPr>
        <p:spPr>
          <a:xfrm>
            <a:off x="3191531" y="3009839"/>
            <a:ext cx="1381655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UI data controller (map manager) </a:t>
            </a:r>
            <a:endParaRPr lang="en-SG" sz="1200" b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DAFCEB7-79CF-20C6-16F2-6CA0223174E8}"/>
              </a:ext>
            </a:extLst>
          </p:cNvPr>
          <p:cNvCxnSpPr>
            <a:cxnSpLocks/>
          </p:cNvCxnSpPr>
          <p:nvPr/>
        </p:nvCxnSpPr>
        <p:spPr>
          <a:xfrm>
            <a:off x="3087198" y="2693265"/>
            <a:ext cx="0" cy="952755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72CBBBB-5A55-BA75-2BAE-1630D75675CC}"/>
              </a:ext>
            </a:extLst>
          </p:cNvPr>
          <p:cNvSpPr/>
          <p:nvPr/>
        </p:nvSpPr>
        <p:spPr>
          <a:xfrm>
            <a:off x="2918518" y="3655825"/>
            <a:ext cx="995122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Map display panel </a:t>
            </a:r>
            <a:endParaRPr lang="en-SG" sz="1200" b="1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E4795AB-51BC-7A83-3B6E-4F6840649B0B}"/>
              </a:ext>
            </a:extLst>
          </p:cNvPr>
          <p:cNvCxnSpPr>
            <a:cxnSpLocks/>
          </p:cNvCxnSpPr>
          <p:nvPr/>
        </p:nvCxnSpPr>
        <p:spPr>
          <a:xfrm>
            <a:off x="2753823" y="2693265"/>
            <a:ext cx="0" cy="1542605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9CC1766A-D951-5333-B6E8-857505271EC6}"/>
              </a:ext>
            </a:extLst>
          </p:cNvPr>
          <p:cNvSpPr/>
          <p:nvPr/>
        </p:nvSpPr>
        <p:spPr>
          <a:xfrm>
            <a:off x="2423827" y="4272535"/>
            <a:ext cx="1288585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PLC set 1 state display panels </a:t>
            </a:r>
            <a:endParaRPr lang="en-SG" sz="1200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329FED2-8067-B799-B3BE-17C9CB77BFFB}"/>
              </a:ext>
            </a:extLst>
          </p:cNvPr>
          <p:cNvSpPr/>
          <p:nvPr/>
        </p:nvSpPr>
        <p:spPr>
          <a:xfrm>
            <a:off x="3191964" y="5422831"/>
            <a:ext cx="996895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Display UI refresh loop</a:t>
            </a:r>
            <a:endParaRPr lang="en-SG" sz="1200" b="1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D116AF5-D7A2-44E5-FDC5-1A3B92B1903D}"/>
              </a:ext>
            </a:extLst>
          </p:cNvPr>
          <p:cNvCxnSpPr>
            <a:cxnSpLocks/>
          </p:cNvCxnSpPr>
          <p:nvPr/>
        </p:nvCxnSpPr>
        <p:spPr>
          <a:xfrm flipH="1">
            <a:off x="3818814" y="4002741"/>
            <a:ext cx="0" cy="140309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5643E3CF-E6F9-9180-A8EF-FA42198A952A}"/>
              </a:ext>
            </a:extLst>
          </p:cNvPr>
          <p:cNvCxnSpPr>
            <a:cxnSpLocks/>
            <a:endCxn id="62" idx="3"/>
          </p:cNvCxnSpPr>
          <p:nvPr/>
        </p:nvCxnSpPr>
        <p:spPr>
          <a:xfrm rot="5400000">
            <a:off x="3126583" y="3714630"/>
            <a:ext cx="1691570" cy="9758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0497F84-E850-0EF4-6E01-ACC4C2BE03F8}"/>
              </a:ext>
            </a:extLst>
          </p:cNvPr>
          <p:cNvSpPr txBox="1"/>
          <p:nvPr/>
        </p:nvSpPr>
        <p:spPr>
          <a:xfrm>
            <a:off x="3877182" y="5031984"/>
            <a:ext cx="708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PLC state data</a:t>
            </a:r>
            <a:endParaRPr lang="en-SG" sz="900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146F00BF-6A04-D69E-87C5-ECC45FA05B72}"/>
              </a:ext>
            </a:extLst>
          </p:cNvPr>
          <p:cNvCxnSpPr>
            <a:cxnSpLocks/>
            <a:stCxn id="26" idx="2"/>
            <a:endCxn id="26" idx="1"/>
          </p:cNvCxnSpPr>
          <p:nvPr/>
        </p:nvCxnSpPr>
        <p:spPr>
          <a:xfrm rot="5400000" flipH="1">
            <a:off x="3354459" y="5433795"/>
            <a:ext cx="173458" cy="498448"/>
          </a:xfrm>
          <a:prstGeom prst="bentConnector4">
            <a:avLst>
              <a:gd name="adj1" fmla="val -131790"/>
              <a:gd name="adj2" fmla="val 145862"/>
            </a:avLst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C1B42D0C-54F5-5C51-8D1B-99CEB3301C7C}"/>
              </a:ext>
            </a:extLst>
          </p:cNvPr>
          <p:cNvCxnSpPr>
            <a:cxnSpLocks/>
            <a:endCxn id="25" idx="3"/>
          </p:cNvCxnSpPr>
          <p:nvPr/>
        </p:nvCxnSpPr>
        <p:spPr>
          <a:xfrm rot="5400000">
            <a:off x="3418592" y="3681555"/>
            <a:ext cx="1058259" cy="4706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BFFED919-AA52-66C3-D567-B2B5E6A32B61}"/>
              </a:ext>
            </a:extLst>
          </p:cNvPr>
          <p:cNvSpPr/>
          <p:nvPr/>
        </p:nvSpPr>
        <p:spPr>
          <a:xfrm>
            <a:off x="5067694" y="2969745"/>
            <a:ext cx="1381655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PLC data controller (data manager) </a:t>
            </a:r>
            <a:endParaRPr lang="en-SG" sz="1200" b="1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82A3AFD-B9B4-A678-C2CF-AB1A3CC373A9}"/>
              </a:ext>
            </a:extLst>
          </p:cNvPr>
          <p:cNvCxnSpPr>
            <a:cxnSpLocks/>
          </p:cNvCxnSpPr>
          <p:nvPr/>
        </p:nvCxnSpPr>
        <p:spPr>
          <a:xfrm>
            <a:off x="5592012" y="2693265"/>
            <a:ext cx="0" cy="303620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9182DF9-E1F2-A65E-2995-990CE36B3B3D}"/>
              </a:ext>
            </a:extLst>
          </p:cNvPr>
          <p:cNvCxnSpPr>
            <a:cxnSpLocks/>
          </p:cNvCxnSpPr>
          <p:nvPr/>
        </p:nvCxnSpPr>
        <p:spPr>
          <a:xfrm flipH="1">
            <a:off x="4622846" y="3066596"/>
            <a:ext cx="4086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892DF03-15A0-9CC3-1F5C-C7ABD8AC6C5A}"/>
              </a:ext>
            </a:extLst>
          </p:cNvPr>
          <p:cNvSpPr txBox="1"/>
          <p:nvPr/>
        </p:nvSpPr>
        <p:spPr>
          <a:xfrm>
            <a:off x="4489447" y="2618783"/>
            <a:ext cx="85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Holding register data</a:t>
            </a:r>
            <a:endParaRPr lang="en-SG" sz="9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DC89CCB-1642-0447-054E-959FA5B10C1A}"/>
              </a:ext>
            </a:extLst>
          </p:cNvPr>
          <p:cNvCxnSpPr>
            <a:cxnSpLocks/>
          </p:cNvCxnSpPr>
          <p:nvPr/>
        </p:nvCxnSpPr>
        <p:spPr>
          <a:xfrm flipH="1">
            <a:off x="4622846" y="3254797"/>
            <a:ext cx="367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81CA9A8-4E4D-0BCC-53C9-5226E3101FF8}"/>
              </a:ext>
            </a:extLst>
          </p:cNvPr>
          <p:cNvSpPr txBox="1"/>
          <p:nvPr/>
        </p:nvSpPr>
        <p:spPr>
          <a:xfrm>
            <a:off x="4495851" y="3448858"/>
            <a:ext cx="85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Coil state change data</a:t>
            </a:r>
            <a:endParaRPr lang="en-SG" sz="9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54E7FF9-4F81-3825-13E4-F371DA2BF946}"/>
              </a:ext>
            </a:extLst>
          </p:cNvPr>
          <p:cNvCxnSpPr>
            <a:cxnSpLocks/>
          </p:cNvCxnSpPr>
          <p:nvPr/>
        </p:nvCxnSpPr>
        <p:spPr>
          <a:xfrm>
            <a:off x="6812355" y="2675079"/>
            <a:ext cx="0" cy="1143111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EC282CE-5733-73E5-2737-06D4D9E22001}"/>
              </a:ext>
            </a:extLst>
          </p:cNvPr>
          <p:cNvSpPr/>
          <p:nvPr/>
        </p:nvSpPr>
        <p:spPr>
          <a:xfrm>
            <a:off x="6573604" y="3821384"/>
            <a:ext cx="1457379" cy="4065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Junction PLC client (Modbus TCP client)</a:t>
            </a:r>
            <a:endParaRPr lang="en-SG" sz="12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539C23-DDA6-CD23-B288-558F94EDD13B}"/>
              </a:ext>
            </a:extLst>
          </p:cNvPr>
          <p:cNvSpPr txBox="1"/>
          <p:nvPr/>
        </p:nvSpPr>
        <p:spPr>
          <a:xfrm>
            <a:off x="5734782" y="3561391"/>
            <a:ext cx="73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PLC state data</a:t>
            </a:r>
            <a:endParaRPr lang="en-SG" sz="90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6151794-2B71-9BE0-4D95-97A765E6A745}"/>
              </a:ext>
            </a:extLst>
          </p:cNvPr>
          <p:cNvCxnSpPr/>
          <p:nvPr/>
        </p:nvCxnSpPr>
        <p:spPr>
          <a:xfrm>
            <a:off x="8238741" y="1068564"/>
            <a:ext cx="0" cy="500062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63F16EB-D681-0A19-38C8-1C6604A9ADF4}"/>
              </a:ext>
            </a:extLst>
          </p:cNvPr>
          <p:cNvSpPr txBox="1"/>
          <p:nvPr/>
        </p:nvSpPr>
        <p:spPr>
          <a:xfrm>
            <a:off x="7766908" y="806693"/>
            <a:ext cx="983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Network </a:t>
            </a:r>
            <a:endParaRPr lang="en-SG" sz="1400" b="1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1EE5754-5797-E2AD-E2C3-BBF61D81D29B}"/>
              </a:ext>
            </a:extLst>
          </p:cNvPr>
          <p:cNvCxnSpPr>
            <a:cxnSpLocks/>
          </p:cNvCxnSpPr>
          <p:nvPr/>
        </p:nvCxnSpPr>
        <p:spPr>
          <a:xfrm>
            <a:off x="8030983" y="3995249"/>
            <a:ext cx="7731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B98BBFAE-F801-6411-0B4F-DE512F431039}"/>
              </a:ext>
            </a:extLst>
          </p:cNvPr>
          <p:cNvSpPr/>
          <p:nvPr/>
        </p:nvSpPr>
        <p:spPr>
          <a:xfrm>
            <a:off x="8844265" y="3692026"/>
            <a:ext cx="1854591" cy="606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Railway Junctions Sensor-Signal System Control PLC Simulator</a:t>
            </a:r>
            <a:endParaRPr lang="en-SG" sz="1200" b="1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A773736-5F4D-8D4E-0069-8CF122BD3FFB}"/>
              </a:ext>
            </a:extLst>
          </p:cNvPr>
          <p:cNvSpPr/>
          <p:nvPr/>
        </p:nvSpPr>
        <p:spPr>
          <a:xfrm>
            <a:off x="2200055" y="4856720"/>
            <a:ext cx="1284401" cy="3832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PLC set 2 state display panels </a:t>
            </a:r>
            <a:endParaRPr lang="en-SG" sz="1200" b="1" dirty="0"/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D228D0FA-42DB-5008-F4D3-1BD6E98D4FD8}"/>
              </a:ext>
            </a:extLst>
          </p:cNvPr>
          <p:cNvCxnSpPr>
            <a:cxnSpLocks/>
            <a:stCxn id="17" idx="1"/>
            <a:endCxn id="62" idx="1"/>
          </p:cNvCxnSpPr>
          <p:nvPr/>
        </p:nvCxnSpPr>
        <p:spPr>
          <a:xfrm rot="10800000" flipV="1">
            <a:off x="2200055" y="2492667"/>
            <a:ext cx="415294" cy="2555660"/>
          </a:xfrm>
          <a:prstGeom prst="bentConnector3">
            <a:avLst>
              <a:gd name="adj1" fmla="val 155045"/>
            </a:avLst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5CFBBC5-F908-ADDE-56A8-86A143B479C8}"/>
              </a:ext>
            </a:extLst>
          </p:cNvPr>
          <p:cNvCxnSpPr>
            <a:cxnSpLocks/>
          </p:cNvCxnSpPr>
          <p:nvPr/>
        </p:nvCxnSpPr>
        <p:spPr>
          <a:xfrm>
            <a:off x="3547717" y="3363228"/>
            <a:ext cx="0" cy="270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4E91042A-18B2-CA86-6F04-D79BB2FB2129}"/>
              </a:ext>
            </a:extLst>
          </p:cNvPr>
          <p:cNvSpPr txBox="1"/>
          <p:nvPr/>
        </p:nvSpPr>
        <p:spPr>
          <a:xfrm>
            <a:off x="3043458" y="3416495"/>
            <a:ext cx="13322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Digital I/O Information</a:t>
            </a:r>
            <a:endParaRPr lang="en-SG" sz="9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60C76F2-E680-80F8-49EB-1D438884ACBB}"/>
              </a:ext>
            </a:extLst>
          </p:cNvPr>
          <p:cNvSpPr txBox="1"/>
          <p:nvPr/>
        </p:nvSpPr>
        <p:spPr>
          <a:xfrm>
            <a:off x="8041840" y="3612646"/>
            <a:ext cx="73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Modbus TCP data</a:t>
            </a:r>
            <a:endParaRPr lang="en-SG" sz="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FF5943D-F0B3-3DD0-B1CA-B1C6EEF063CB}"/>
              </a:ext>
            </a:extLst>
          </p:cNvPr>
          <p:cNvCxnSpPr>
            <a:cxnSpLocks/>
          </p:cNvCxnSpPr>
          <p:nvPr/>
        </p:nvCxnSpPr>
        <p:spPr>
          <a:xfrm>
            <a:off x="6527405" y="2675079"/>
            <a:ext cx="0" cy="1849787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C511A84-CDA0-DF28-60C4-EF7EDD13E1BC}"/>
              </a:ext>
            </a:extLst>
          </p:cNvPr>
          <p:cNvSpPr/>
          <p:nvPr/>
        </p:nvSpPr>
        <p:spPr>
          <a:xfrm>
            <a:off x="6345798" y="4533820"/>
            <a:ext cx="1457379" cy="4065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Station PLC client (Modbus TCP client)</a:t>
            </a:r>
            <a:endParaRPr lang="en-SG" sz="1200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13CD8CA-C6B1-D78F-7BA1-17856F50F487}"/>
              </a:ext>
            </a:extLst>
          </p:cNvPr>
          <p:cNvCxnSpPr>
            <a:cxnSpLocks/>
          </p:cNvCxnSpPr>
          <p:nvPr/>
        </p:nvCxnSpPr>
        <p:spPr>
          <a:xfrm>
            <a:off x="7832120" y="4784439"/>
            <a:ext cx="7731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346AA72-74C1-1933-EFF7-4FD1FE7D99A6}"/>
              </a:ext>
            </a:extLst>
          </p:cNvPr>
          <p:cNvSpPr txBox="1"/>
          <p:nvPr/>
        </p:nvSpPr>
        <p:spPr>
          <a:xfrm>
            <a:off x="7842977" y="4401836"/>
            <a:ext cx="73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Modbus TCP data</a:t>
            </a:r>
            <a:endParaRPr lang="en-SG" sz="9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6D8E280-AD7B-D6DF-F757-DC7CC92C3D01}"/>
              </a:ext>
            </a:extLst>
          </p:cNvPr>
          <p:cNvSpPr/>
          <p:nvPr/>
        </p:nvSpPr>
        <p:spPr>
          <a:xfrm>
            <a:off x="8679805" y="4524866"/>
            <a:ext cx="1854591" cy="606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Railway Stations Sensor-Signal System Control PLC Simulator</a:t>
            </a:r>
            <a:endParaRPr lang="en-SG" sz="1200" b="1" dirty="0"/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E21A1C0D-DB25-C874-C398-DD735E6795AE}"/>
              </a:ext>
            </a:extLst>
          </p:cNvPr>
          <p:cNvCxnSpPr>
            <a:cxnSpLocks/>
            <a:stCxn id="40" idx="1"/>
            <a:endCxn id="33" idx="2"/>
          </p:cNvCxnSpPr>
          <p:nvPr/>
        </p:nvCxnSpPr>
        <p:spPr>
          <a:xfrm rot="10800000">
            <a:off x="5758522" y="3316662"/>
            <a:ext cx="815082" cy="708016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128414B8-614C-9442-72E9-9BB3F4C49E6C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>
            <a:off x="5520910" y="3325616"/>
            <a:ext cx="824889" cy="1411498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80AD3BB1-9824-F80D-286D-1E811DC74F3B}"/>
              </a:ext>
            </a:extLst>
          </p:cNvPr>
          <p:cNvSpPr txBox="1"/>
          <p:nvPr/>
        </p:nvSpPr>
        <p:spPr>
          <a:xfrm>
            <a:off x="5518931" y="4349154"/>
            <a:ext cx="73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PLC state data</a:t>
            </a:r>
            <a:endParaRPr lang="en-SG" sz="9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A50D632-8137-0E7A-4425-726452BA5998}"/>
              </a:ext>
            </a:extLst>
          </p:cNvPr>
          <p:cNvSpPr txBox="1"/>
          <p:nvPr/>
        </p:nvSpPr>
        <p:spPr>
          <a:xfrm>
            <a:off x="3859461" y="4413307"/>
            <a:ext cx="708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PLC state data</a:t>
            </a:r>
            <a:endParaRPr lang="en-SG" sz="900" dirty="0"/>
          </a:p>
        </p:txBody>
      </p:sp>
    </p:spTree>
    <p:extLst>
      <p:ext uri="{BB962C8B-B14F-4D97-AF65-F5344CB8AC3E}">
        <p14:creationId xmlns:p14="http://schemas.microsoft.com/office/powerpoint/2010/main" val="3234658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489BB7-E6F0-0D22-D012-EFD6B8055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732" y="720869"/>
            <a:ext cx="9640562" cy="543676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CB3D098-07C7-10BA-ECE3-071E354C47AF}"/>
              </a:ext>
            </a:extLst>
          </p:cNvPr>
          <p:cNvCxnSpPr>
            <a:cxnSpLocks/>
          </p:cNvCxnSpPr>
          <p:nvPr/>
        </p:nvCxnSpPr>
        <p:spPr>
          <a:xfrm>
            <a:off x="5715000" y="506557"/>
            <a:ext cx="0" cy="11159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054190B-C4C6-430C-EBC7-D17605EE64B8}"/>
              </a:ext>
            </a:extLst>
          </p:cNvPr>
          <p:cNvSpPr txBox="1"/>
          <p:nvPr/>
        </p:nvSpPr>
        <p:spPr>
          <a:xfrm>
            <a:off x="5445100" y="260418"/>
            <a:ext cx="574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</a:t>
            </a:r>
            <a:endParaRPr lang="en-SG" sz="1200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D3A907-83B6-1078-36B9-78E3EBFE2591}"/>
              </a:ext>
            </a:extLst>
          </p:cNvPr>
          <p:cNvCxnSpPr>
            <a:cxnSpLocks/>
          </p:cNvCxnSpPr>
          <p:nvPr/>
        </p:nvCxnSpPr>
        <p:spPr>
          <a:xfrm>
            <a:off x="1819275" y="506557"/>
            <a:ext cx="0" cy="4286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0457DA5-FDB0-354A-AB86-EDC7C126AE0F}"/>
              </a:ext>
            </a:extLst>
          </p:cNvPr>
          <p:cNvSpPr txBox="1"/>
          <p:nvPr/>
        </p:nvSpPr>
        <p:spPr>
          <a:xfrm>
            <a:off x="1561732" y="222572"/>
            <a:ext cx="2523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Scenario load drop down menu</a:t>
            </a:r>
            <a:endParaRPr lang="en-SG" sz="1200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F48815-D504-3547-02F4-93ECFD626AE6}"/>
              </a:ext>
            </a:extLst>
          </p:cNvPr>
          <p:cNvCxnSpPr>
            <a:cxnSpLocks/>
          </p:cNvCxnSpPr>
          <p:nvPr/>
        </p:nvCxnSpPr>
        <p:spPr>
          <a:xfrm>
            <a:off x="9420225" y="422343"/>
            <a:ext cx="0" cy="94448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88EEE0B-2BD8-3117-3B53-70AC5E5E6508}"/>
              </a:ext>
            </a:extLst>
          </p:cNvPr>
          <p:cNvSpPr txBox="1"/>
          <p:nvPr/>
        </p:nvSpPr>
        <p:spPr>
          <a:xfrm>
            <a:off x="9132874" y="224409"/>
            <a:ext cx="1239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Date and Time</a:t>
            </a:r>
            <a:endParaRPr lang="en-SG" sz="1200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90806DF-FEF5-3650-0C65-CBEF88BB00D2}"/>
              </a:ext>
            </a:extLst>
          </p:cNvPr>
          <p:cNvCxnSpPr>
            <a:cxnSpLocks/>
          </p:cNvCxnSpPr>
          <p:nvPr/>
        </p:nvCxnSpPr>
        <p:spPr>
          <a:xfrm>
            <a:off x="7877175" y="537417"/>
            <a:ext cx="0" cy="7964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D70F0DD-A05D-9AF8-AC4A-6E72EE198A20}"/>
              </a:ext>
            </a:extLst>
          </p:cNvPr>
          <p:cNvSpPr txBox="1"/>
          <p:nvPr/>
        </p:nvSpPr>
        <p:spPr>
          <a:xfrm>
            <a:off x="7589825" y="283843"/>
            <a:ext cx="64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Station </a:t>
            </a:r>
            <a:endParaRPr lang="en-SG" sz="1200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EFAB1F6-AD8B-A9B0-2A1A-0C711C1F1519}"/>
              </a:ext>
            </a:extLst>
          </p:cNvPr>
          <p:cNvCxnSpPr>
            <a:cxnSpLocks/>
          </p:cNvCxnSpPr>
          <p:nvPr/>
        </p:nvCxnSpPr>
        <p:spPr>
          <a:xfrm>
            <a:off x="1219200" y="5029578"/>
            <a:ext cx="141922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A56C3EB-5D46-A28D-175E-8828A66084B8}"/>
              </a:ext>
            </a:extLst>
          </p:cNvPr>
          <p:cNvSpPr txBox="1"/>
          <p:nvPr/>
        </p:nvSpPr>
        <p:spPr>
          <a:xfrm>
            <a:off x="553599" y="4700578"/>
            <a:ext cx="1265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PLC connection state</a:t>
            </a:r>
            <a:endParaRPr lang="en-SG" sz="1200" b="1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5C8F1B6-9790-373F-A7C3-955C344E6E9D}"/>
              </a:ext>
            </a:extLst>
          </p:cNvPr>
          <p:cNvCxnSpPr>
            <a:cxnSpLocks/>
          </p:cNvCxnSpPr>
          <p:nvPr/>
        </p:nvCxnSpPr>
        <p:spPr>
          <a:xfrm>
            <a:off x="1115326" y="1622493"/>
            <a:ext cx="58964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7448658-9832-6C73-E949-6F36AB797373}"/>
              </a:ext>
            </a:extLst>
          </p:cNvPr>
          <p:cNvSpPr txBox="1"/>
          <p:nvPr/>
        </p:nvSpPr>
        <p:spPr>
          <a:xfrm>
            <a:off x="553599" y="1160828"/>
            <a:ext cx="1265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Trains power control panels</a:t>
            </a:r>
            <a:endParaRPr lang="en-SG" sz="1200" b="1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15B117-C002-05B4-5F26-49D3851F8216}"/>
              </a:ext>
            </a:extLst>
          </p:cNvPr>
          <p:cNvCxnSpPr>
            <a:cxnSpLocks/>
          </p:cNvCxnSpPr>
          <p:nvPr/>
        </p:nvCxnSpPr>
        <p:spPr>
          <a:xfrm>
            <a:off x="1115326" y="5842068"/>
            <a:ext cx="58964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28DD013-DB57-6F3B-2297-8B5F978598DB}"/>
              </a:ext>
            </a:extLst>
          </p:cNvPr>
          <p:cNvSpPr txBox="1"/>
          <p:nvPr/>
        </p:nvSpPr>
        <p:spPr>
          <a:xfrm>
            <a:off x="464464" y="5358579"/>
            <a:ext cx="1265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Trains collision auto avoidance control</a:t>
            </a:r>
            <a:endParaRPr lang="en-SG" sz="1200" b="1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6B4AB96-2492-82D2-DB1F-34B176FEF97E}"/>
              </a:ext>
            </a:extLst>
          </p:cNvPr>
          <p:cNvCxnSpPr>
            <a:cxnSpLocks/>
          </p:cNvCxnSpPr>
          <p:nvPr/>
        </p:nvCxnSpPr>
        <p:spPr>
          <a:xfrm flipV="1">
            <a:off x="5004258" y="4867236"/>
            <a:ext cx="0" cy="13492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D9FBBF6-4D95-9C16-A9E0-954A9EB5F493}"/>
              </a:ext>
            </a:extLst>
          </p:cNvPr>
          <p:cNvCxnSpPr>
            <a:cxnSpLocks/>
          </p:cNvCxnSpPr>
          <p:nvPr/>
        </p:nvCxnSpPr>
        <p:spPr>
          <a:xfrm flipV="1">
            <a:off x="5004258" y="5132746"/>
            <a:ext cx="605967" cy="109527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BD78447-9620-87B2-90CC-FF60BE08D028}"/>
              </a:ext>
            </a:extLst>
          </p:cNvPr>
          <p:cNvSpPr txBox="1"/>
          <p:nvPr/>
        </p:nvSpPr>
        <p:spPr>
          <a:xfrm>
            <a:off x="4362565" y="6216534"/>
            <a:ext cx="1889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 position sensors</a:t>
            </a:r>
            <a:endParaRPr lang="en-SG" sz="1200" b="1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074C1D8-5F23-882A-9AA7-ED11D16BB237}"/>
              </a:ext>
            </a:extLst>
          </p:cNvPr>
          <p:cNvCxnSpPr>
            <a:cxnSpLocks/>
          </p:cNvCxnSpPr>
          <p:nvPr/>
        </p:nvCxnSpPr>
        <p:spPr>
          <a:xfrm flipV="1">
            <a:off x="7608875" y="4742221"/>
            <a:ext cx="0" cy="148580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A68F54D-A475-9916-4C7B-0E3C5B36056E}"/>
              </a:ext>
            </a:extLst>
          </p:cNvPr>
          <p:cNvCxnSpPr>
            <a:cxnSpLocks/>
          </p:cNvCxnSpPr>
          <p:nvPr/>
        </p:nvCxnSpPr>
        <p:spPr>
          <a:xfrm flipH="1" flipV="1">
            <a:off x="7086600" y="4992251"/>
            <a:ext cx="433140" cy="123577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A635281-DA41-7298-D174-1D051D8DC366}"/>
              </a:ext>
            </a:extLst>
          </p:cNvPr>
          <p:cNvSpPr txBox="1"/>
          <p:nvPr/>
        </p:nvSpPr>
        <p:spPr>
          <a:xfrm>
            <a:off x="6969343" y="6142977"/>
            <a:ext cx="1889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Railway track signals</a:t>
            </a:r>
            <a:endParaRPr lang="en-SG" sz="1200" b="1" dirty="0"/>
          </a:p>
        </p:txBody>
      </p:sp>
    </p:spTree>
    <p:extLst>
      <p:ext uri="{BB962C8B-B14F-4D97-AF65-F5344CB8AC3E}">
        <p14:creationId xmlns:p14="http://schemas.microsoft.com/office/powerpoint/2010/main" val="2687125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7E7C066-1289-91BB-71D5-B1DC97926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70" y="722734"/>
            <a:ext cx="9845211" cy="563922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59E8AF7-A5AB-E7F6-16A1-7B37B1B66AF3}"/>
              </a:ext>
            </a:extLst>
          </p:cNvPr>
          <p:cNvCxnSpPr>
            <a:cxnSpLocks/>
          </p:cNvCxnSpPr>
          <p:nvPr/>
        </p:nvCxnSpPr>
        <p:spPr>
          <a:xfrm>
            <a:off x="8484026" y="584460"/>
            <a:ext cx="0" cy="11312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FD3633-E891-3662-771F-3007E87ECCFA}"/>
              </a:ext>
            </a:extLst>
          </p:cNvPr>
          <p:cNvSpPr txBox="1"/>
          <p:nvPr/>
        </p:nvSpPr>
        <p:spPr>
          <a:xfrm>
            <a:off x="8030379" y="174643"/>
            <a:ext cx="1792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Junction block sensor [with red dash line] </a:t>
            </a:r>
            <a:endParaRPr lang="en-SG" sz="1200" b="1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D63071-D909-96D4-7745-58E103626F36}"/>
              </a:ext>
            </a:extLst>
          </p:cNvPr>
          <p:cNvCxnSpPr>
            <a:cxnSpLocks/>
          </p:cNvCxnSpPr>
          <p:nvPr/>
        </p:nvCxnSpPr>
        <p:spPr>
          <a:xfrm>
            <a:off x="10124969" y="584460"/>
            <a:ext cx="0" cy="11312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EF9993F-8920-0DF1-66F1-4BE0EC0F86AC}"/>
              </a:ext>
            </a:extLst>
          </p:cNvPr>
          <p:cNvSpPr txBox="1"/>
          <p:nvPr/>
        </p:nvSpPr>
        <p:spPr>
          <a:xfrm>
            <a:off x="9633615" y="174643"/>
            <a:ext cx="1792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Junction block sensor [with green dash line] </a:t>
            </a:r>
            <a:endParaRPr lang="en-SG" sz="1200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D0FE3C1-E8BF-2180-B192-E49C4FE9598B}"/>
              </a:ext>
            </a:extLst>
          </p:cNvPr>
          <p:cNvCxnSpPr>
            <a:cxnSpLocks/>
          </p:cNvCxnSpPr>
          <p:nvPr/>
        </p:nvCxnSpPr>
        <p:spPr>
          <a:xfrm>
            <a:off x="3131852" y="584459"/>
            <a:ext cx="0" cy="11312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A3E0A93-A7F4-8648-3F21-C3D8030A214F}"/>
              </a:ext>
            </a:extLst>
          </p:cNvPr>
          <p:cNvSpPr txBox="1"/>
          <p:nvPr/>
        </p:nvSpPr>
        <p:spPr>
          <a:xfrm>
            <a:off x="2554977" y="79581"/>
            <a:ext cx="137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Junction block signal ON [Red] </a:t>
            </a:r>
            <a:endParaRPr lang="en-SG" sz="1200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272B9E-4F21-1965-6F04-A98C448D16BC}"/>
              </a:ext>
            </a:extLst>
          </p:cNvPr>
          <p:cNvCxnSpPr>
            <a:cxnSpLocks/>
          </p:cNvCxnSpPr>
          <p:nvPr/>
        </p:nvCxnSpPr>
        <p:spPr>
          <a:xfrm>
            <a:off x="7491618" y="584459"/>
            <a:ext cx="0" cy="11312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FDE8DE0-F005-C79E-FE86-3064C3FDC412}"/>
              </a:ext>
            </a:extLst>
          </p:cNvPr>
          <p:cNvSpPr txBox="1"/>
          <p:nvPr/>
        </p:nvSpPr>
        <p:spPr>
          <a:xfrm>
            <a:off x="6495029" y="122794"/>
            <a:ext cx="137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Junction block signal OFF [Green] </a:t>
            </a:r>
            <a:endParaRPr lang="en-SG" sz="1200" b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2109AA-6230-E39E-755E-DB4FE9F5D16F}"/>
              </a:ext>
            </a:extLst>
          </p:cNvPr>
          <p:cNvCxnSpPr>
            <a:cxnSpLocks/>
          </p:cNvCxnSpPr>
          <p:nvPr/>
        </p:nvCxnSpPr>
        <p:spPr>
          <a:xfrm>
            <a:off x="4620607" y="584459"/>
            <a:ext cx="0" cy="202362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1E77651-6560-899F-473D-16594506AE15}"/>
              </a:ext>
            </a:extLst>
          </p:cNvPr>
          <p:cNvSpPr txBox="1"/>
          <p:nvPr/>
        </p:nvSpPr>
        <p:spPr>
          <a:xfrm>
            <a:off x="4090327" y="79581"/>
            <a:ext cx="1792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Junction release sensor triggered  [ Yellow] </a:t>
            </a:r>
            <a:endParaRPr lang="en-SG" sz="1200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B406B1-44C7-A4D8-4CB5-063BB1FC7EB5}"/>
              </a:ext>
            </a:extLst>
          </p:cNvPr>
          <p:cNvCxnSpPr>
            <a:cxnSpLocks/>
          </p:cNvCxnSpPr>
          <p:nvPr/>
        </p:nvCxnSpPr>
        <p:spPr>
          <a:xfrm flipH="1">
            <a:off x="9279981" y="2337845"/>
            <a:ext cx="1527143" cy="2702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10593CE-CCCA-5EEB-FF8C-946C164FE0E5}"/>
              </a:ext>
            </a:extLst>
          </p:cNvPr>
          <p:cNvSpPr txBox="1"/>
          <p:nvPr/>
        </p:nvSpPr>
        <p:spPr>
          <a:xfrm>
            <a:off x="10834012" y="2014679"/>
            <a:ext cx="1216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Junction block sensor triggered  [ Yellow] </a:t>
            </a:r>
            <a:endParaRPr lang="en-SG" sz="1200" b="1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FA248A4-3E8F-52D0-598A-022E85231B94}"/>
              </a:ext>
            </a:extLst>
          </p:cNvPr>
          <p:cNvCxnSpPr>
            <a:cxnSpLocks/>
          </p:cNvCxnSpPr>
          <p:nvPr/>
        </p:nvCxnSpPr>
        <p:spPr>
          <a:xfrm>
            <a:off x="1643988" y="626881"/>
            <a:ext cx="0" cy="11312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18CD37A-4D37-80FB-A5FE-6F8FA3411B67}"/>
              </a:ext>
            </a:extLst>
          </p:cNvPr>
          <p:cNvSpPr txBox="1"/>
          <p:nvPr/>
        </p:nvSpPr>
        <p:spPr>
          <a:xfrm>
            <a:off x="1008348" y="117289"/>
            <a:ext cx="1546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 station docking sensor [Grey] </a:t>
            </a:r>
            <a:endParaRPr lang="en-SG" sz="1200" b="1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7E68EB-1D3D-D63B-AC90-F72C17D39C97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6410227" y="2661010"/>
            <a:ext cx="4411410" cy="59177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6DE6CE7-3EE4-B40A-FD35-5799F8776F93}"/>
              </a:ext>
            </a:extLst>
          </p:cNvPr>
          <p:cNvSpPr txBox="1"/>
          <p:nvPr/>
        </p:nvSpPr>
        <p:spPr>
          <a:xfrm>
            <a:off x="10821637" y="2929616"/>
            <a:ext cx="137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 station docking sensor triggered  [Yellow] </a:t>
            </a:r>
            <a:endParaRPr lang="en-SG" sz="1200" b="1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C87F444-B0E0-7E4B-9654-4CE433D71263}"/>
              </a:ext>
            </a:extLst>
          </p:cNvPr>
          <p:cNvCxnSpPr>
            <a:cxnSpLocks/>
          </p:cNvCxnSpPr>
          <p:nvPr/>
        </p:nvCxnSpPr>
        <p:spPr>
          <a:xfrm flipH="1">
            <a:off x="10352420" y="4124732"/>
            <a:ext cx="52710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3890307-BC4C-CFD0-5588-2D208F235E8D}"/>
              </a:ext>
            </a:extLst>
          </p:cNvPr>
          <p:cNvSpPr txBox="1"/>
          <p:nvPr/>
        </p:nvSpPr>
        <p:spPr>
          <a:xfrm>
            <a:off x="10747052" y="1021852"/>
            <a:ext cx="1216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 station signal [green] </a:t>
            </a:r>
            <a:endParaRPr lang="en-SG" sz="1200" b="1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FB66FD9-E600-3696-4752-E0A2B3F9A71B}"/>
              </a:ext>
            </a:extLst>
          </p:cNvPr>
          <p:cNvCxnSpPr>
            <a:cxnSpLocks/>
          </p:cNvCxnSpPr>
          <p:nvPr/>
        </p:nvCxnSpPr>
        <p:spPr>
          <a:xfrm flipH="1">
            <a:off x="9509218" y="1444620"/>
            <a:ext cx="1401122" cy="3977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523233D-A8A2-13B4-41B5-8A6AE70D3470}"/>
              </a:ext>
            </a:extLst>
          </p:cNvPr>
          <p:cNvSpPr txBox="1"/>
          <p:nvPr/>
        </p:nvSpPr>
        <p:spPr>
          <a:xfrm>
            <a:off x="10834012" y="3986232"/>
            <a:ext cx="1216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PLC information </a:t>
            </a:r>
            <a:endParaRPr lang="en-SG" sz="1200" b="1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1CF9DEE-1761-9399-6825-0F5CB353D62B}"/>
              </a:ext>
            </a:extLst>
          </p:cNvPr>
          <p:cNvCxnSpPr>
            <a:cxnSpLocks/>
          </p:cNvCxnSpPr>
          <p:nvPr/>
        </p:nvCxnSpPr>
        <p:spPr>
          <a:xfrm flipH="1">
            <a:off x="10191677" y="4984143"/>
            <a:ext cx="92547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A8C39CA-2AEC-2C79-5CD2-0276BE4791ED}"/>
              </a:ext>
            </a:extLst>
          </p:cNvPr>
          <p:cNvSpPr txBox="1"/>
          <p:nvPr/>
        </p:nvSpPr>
        <p:spPr>
          <a:xfrm>
            <a:off x="11073153" y="4829154"/>
            <a:ext cx="976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PLC coil voltage high</a:t>
            </a:r>
            <a:endParaRPr lang="en-SG" sz="1200" b="1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C759319-84F2-F165-5E5B-E09420087BBB}"/>
              </a:ext>
            </a:extLst>
          </p:cNvPr>
          <p:cNvCxnSpPr>
            <a:cxnSpLocks/>
          </p:cNvCxnSpPr>
          <p:nvPr/>
        </p:nvCxnSpPr>
        <p:spPr>
          <a:xfrm flipH="1" flipV="1">
            <a:off x="10191677" y="4543838"/>
            <a:ext cx="845807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EB1A829-31E0-2798-DD5D-348A9178427C}"/>
              </a:ext>
            </a:extLst>
          </p:cNvPr>
          <p:cNvSpPr txBox="1"/>
          <p:nvPr/>
        </p:nvSpPr>
        <p:spPr>
          <a:xfrm>
            <a:off x="11073153" y="4313005"/>
            <a:ext cx="1083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PLC coil voltage low</a:t>
            </a:r>
            <a:endParaRPr lang="en-SG" sz="1200" b="1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B70D1E4-2390-E67D-F39E-AC972BDF75B5}"/>
              </a:ext>
            </a:extLst>
          </p:cNvPr>
          <p:cNvCxnSpPr>
            <a:cxnSpLocks/>
          </p:cNvCxnSpPr>
          <p:nvPr/>
        </p:nvCxnSpPr>
        <p:spPr>
          <a:xfrm flipH="1" flipV="1">
            <a:off x="1093189" y="6032089"/>
            <a:ext cx="311405" cy="4162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0AFCDAC-D6B4-6859-0CB4-9A6EA1B4EDEA}"/>
              </a:ext>
            </a:extLst>
          </p:cNvPr>
          <p:cNvSpPr txBox="1"/>
          <p:nvPr/>
        </p:nvSpPr>
        <p:spPr>
          <a:xfrm>
            <a:off x="951787" y="6404944"/>
            <a:ext cx="1164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Digital input connected </a:t>
            </a:r>
            <a:endParaRPr lang="en-SG" sz="1200" b="1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3C90A3D-8E00-D1E9-00CE-32603F1F01AE}"/>
              </a:ext>
            </a:extLst>
          </p:cNvPr>
          <p:cNvCxnSpPr>
            <a:cxnSpLocks/>
          </p:cNvCxnSpPr>
          <p:nvPr/>
        </p:nvCxnSpPr>
        <p:spPr>
          <a:xfrm flipH="1" flipV="1">
            <a:off x="2564419" y="6153809"/>
            <a:ext cx="11258" cy="2511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8F48971-C00D-2E27-6C3B-8D6C2CA5557C}"/>
              </a:ext>
            </a:extLst>
          </p:cNvPr>
          <p:cNvSpPr txBox="1"/>
          <p:nvPr/>
        </p:nvSpPr>
        <p:spPr>
          <a:xfrm>
            <a:off x="2257494" y="6396335"/>
            <a:ext cx="1060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Digital input empty</a:t>
            </a:r>
            <a:endParaRPr lang="en-SG" sz="1200" b="1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B6C01DF-1634-CA2F-C7DF-108FE49A0B14}"/>
              </a:ext>
            </a:extLst>
          </p:cNvPr>
          <p:cNvCxnSpPr>
            <a:cxnSpLocks/>
          </p:cNvCxnSpPr>
          <p:nvPr/>
        </p:nvCxnSpPr>
        <p:spPr>
          <a:xfrm flipV="1">
            <a:off x="4385364" y="5290819"/>
            <a:ext cx="0" cy="11669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E6A0C99-E9F0-5C41-AA83-18D6A82886C0}"/>
              </a:ext>
            </a:extLst>
          </p:cNvPr>
          <p:cNvSpPr txBox="1"/>
          <p:nvPr/>
        </p:nvSpPr>
        <p:spPr>
          <a:xfrm>
            <a:off x="3459637" y="6501868"/>
            <a:ext cx="2165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PLC register state voltage high </a:t>
            </a:r>
            <a:endParaRPr lang="en-SG" sz="1200" b="1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CA6E7AC-8B6E-105A-E026-CA6EC162F89E}"/>
              </a:ext>
            </a:extLst>
          </p:cNvPr>
          <p:cNvCxnSpPr>
            <a:cxnSpLocks/>
          </p:cNvCxnSpPr>
          <p:nvPr/>
        </p:nvCxnSpPr>
        <p:spPr>
          <a:xfrm flipV="1">
            <a:off x="6187455" y="5290819"/>
            <a:ext cx="0" cy="11669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2B08E00-E46C-47D6-2612-DCAE6F1B7D6A}"/>
              </a:ext>
            </a:extLst>
          </p:cNvPr>
          <p:cNvSpPr txBox="1"/>
          <p:nvPr/>
        </p:nvSpPr>
        <p:spPr>
          <a:xfrm>
            <a:off x="5593242" y="6488667"/>
            <a:ext cx="2165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PLC register state voltage low</a:t>
            </a:r>
            <a:endParaRPr lang="en-SG" sz="1200" b="1" dirty="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C61AC87-B003-88F2-E291-F711A672573A}"/>
              </a:ext>
            </a:extLst>
          </p:cNvPr>
          <p:cNvCxnSpPr>
            <a:cxnSpLocks/>
          </p:cNvCxnSpPr>
          <p:nvPr/>
        </p:nvCxnSpPr>
        <p:spPr>
          <a:xfrm flipV="1">
            <a:off x="8715410" y="5334878"/>
            <a:ext cx="0" cy="11669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19B4C97-E957-38CE-84F2-EBECFEFB09CA}"/>
              </a:ext>
            </a:extLst>
          </p:cNvPr>
          <p:cNvSpPr txBox="1"/>
          <p:nvPr/>
        </p:nvSpPr>
        <p:spPr>
          <a:xfrm>
            <a:off x="8133257" y="6404944"/>
            <a:ext cx="1164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Digital output connected </a:t>
            </a:r>
            <a:endParaRPr lang="en-SG" sz="1200" b="1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03BB331-76DB-0E14-F75B-0AC4319201A1}"/>
              </a:ext>
            </a:extLst>
          </p:cNvPr>
          <p:cNvCxnSpPr>
            <a:cxnSpLocks/>
          </p:cNvCxnSpPr>
          <p:nvPr/>
        </p:nvCxnSpPr>
        <p:spPr>
          <a:xfrm flipV="1">
            <a:off x="10209779" y="5281392"/>
            <a:ext cx="0" cy="11669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C0945E9-C7FA-D6DB-434B-6BA3170FAEA0}"/>
              </a:ext>
            </a:extLst>
          </p:cNvPr>
          <p:cNvSpPr txBox="1"/>
          <p:nvPr/>
        </p:nvSpPr>
        <p:spPr>
          <a:xfrm>
            <a:off x="9739341" y="6384908"/>
            <a:ext cx="1164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Digital output empty</a:t>
            </a:r>
            <a:endParaRPr lang="en-SG" sz="1200" b="1" dirty="0"/>
          </a:p>
        </p:txBody>
      </p:sp>
    </p:spTree>
    <p:extLst>
      <p:ext uri="{BB962C8B-B14F-4D97-AF65-F5344CB8AC3E}">
        <p14:creationId xmlns:p14="http://schemas.microsoft.com/office/powerpoint/2010/main" val="3264311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97F894-9164-8A14-B90C-7A6A37E18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02" y="568892"/>
            <a:ext cx="9986612" cy="572021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DBA6CE-059D-4C6C-F369-74925E804C8F}"/>
              </a:ext>
            </a:extLst>
          </p:cNvPr>
          <p:cNvCxnSpPr>
            <a:cxnSpLocks/>
          </p:cNvCxnSpPr>
          <p:nvPr/>
        </p:nvCxnSpPr>
        <p:spPr>
          <a:xfrm>
            <a:off x="1709975" y="459387"/>
            <a:ext cx="0" cy="10474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A81E23D-4566-812D-74B6-CCB4FB6796ED}"/>
              </a:ext>
            </a:extLst>
          </p:cNvPr>
          <p:cNvSpPr txBox="1"/>
          <p:nvPr/>
        </p:nvSpPr>
        <p:spPr>
          <a:xfrm>
            <a:off x="1196885" y="237140"/>
            <a:ext cx="2017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 station block display</a:t>
            </a:r>
            <a:endParaRPr lang="en-SG" sz="1200" b="1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343968-1A3B-E847-1805-37BCB6DAA090}"/>
              </a:ext>
            </a:extLst>
          </p:cNvPr>
          <p:cNvCxnSpPr>
            <a:cxnSpLocks/>
          </p:cNvCxnSpPr>
          <p:nvPr/>
        </p:nvCxnSpPr>
        <p:spPr>
          <a:xfrm>
            <a:off x="4662135" y="486762"/>
            <a:ext cx="0" cy="9927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C24EB22-9E02-E737-BF1F-312647117641}"/>
              </a:ext>
            </a:extLst>
          </p:cNvPr>
          <p:cNvSpPr txBox="1"/>
          <p:nvPr/>
        </p:nvSpPr>
        <p:spPr>
          <a:xfrm>
            <a:off x="4004313" y="250828"/>
            <a:ext cx="2017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Track block display</a:t>
            </a:r>
            <a:endParaRPr lang="en-SG" sz="1200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0318231-9F4B-10EC-4951-801596EE10DC}"/>
              </a:ext>
            </a:extLst>
          </p:cNvPr>
          <p:cNvCxnSpPr>
            <a:cxnSpLocks/>
          </p:cNvCxnSpPr>
          <p:nvPr/>
        </p:nvCxnSpPr>
        <p:spPr>
          <a:xfrm>
            <a:off x="6718749" y="527827"/>
            <a:ext cx="0" cy="176288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DFB0665-5F1E-4745-C33B-F9FF66852275}"/>
              </a:ext>
            </a:extLst>
          </p:cNvPr>
          <p:cNvSpPr txBox="1"/>
          <p:nvPr/>
        </p:nvSpPr>
        <p:spPr>
          <a:xfrm>
            <a:off x="6096000" y="234803"/>
            <a:ext cx="2017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Junction block display</a:t>
            </a:r>
            <a:endParaRPr lang="en-SG" sz="1200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89CCE9E-7F31-867D-D390-27FDA806029E}"/>
              </a:ext>
            </a:extLst>
          </p:cNvPr>
          <p:cNvCxnSpPr>
            <a:cxnSpLocks/>
          </p:cNvCxnSpPr>
          <p:nvPr/>
        </p:nvCxnSpPr>
        <p:spPr>
          <a:xfrm flipH="1">
            <a:off x="9966471" y="2630078"/>
            <a:ext cx="1071013" cy="14286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85D7E14-F7ED-CF45-1B35-AB303E91039B}"/>
              </a:ext>
            </a:extLst>
          </p:cNvPr>
          <p:cNvSpPr txBox="1"/>
          <p:nvPr/>
        </p:nvSpPr>
        <p:spPr>
          <a:xfrm>
            <a:off x="11037485" y="2406495"/>
            <a:ext cx="1012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PLC information </a:t>
            </a:r>
            <a:endParaRPr lang="en-SG" sz="1200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5BAE8E-E3BC-5A0E-9E9D-651D876BE953}"/>
              </a:ext>
            </a:extLst>
          </p:cNvPr>
          <p:cNvCxnSpPr>
            <a:cxnSpLocks/>
          </p:cNvCxnSpPr>
          <p:nvPr/>
        </p:nvCxnSpPr>
        <p:spPr>
          <a:xfrm flipH="1">
            <a:off x="9739341" y="3428999"/>
            <a:ext cx="1333812" cy="10141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B6CA206-2708-CBF4-1144-3483D4EB83CC}"/>
              </a:ext>
            </a:extLst>
          </p:cNvPr>
          <p:cNvSpPr txBox="1"/>
          <p:nvPr/>
        </p:nvSpPr>
        <p:spPr>
          <a:xfrm>
            <a:off x="11037484" y="3194789"/>
            <a:ext cx="1083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PLC coil voltage low</a:t>
            </a:r>
            <a:endParaRPr lang="en-SG" sz="1200" b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734E8E4-E3F5-E444-3C2F-AA5BCBFF3647}"/>
              </a:ext>
            </a:extLst>
          </p:cNvPr>
          <p:cNvCxnSpPr>
            <a:cxnSpLocks/>
          </p:cNvCxnSpPr>
          <p:nvPr/>
        </p:nvCxnSpPr>
        <p:spPr>
          <a:xfrm flipH="1" flipV="1">
            <a:off x="6934820" y="6142155"/>
            <a:ext cx="1" cy="1856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F4F9A4F-639F-B224-2CAC-1F77B485835C}"/>
              </a:ext>
            </a:extLst>
          </p:cNvPr>
          <p:cNvSpPr txBox="1"/>
          <p:nvPr/>
        </p:nvSpPr>
        <p:spPr>
          <a:xfrm>
            <a:off x="6191243" y="6317382"/>
            <a:ext cx="1922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Digital input connected </a:t>
            </a:r>
            <a:endParaRPr lang="en-SG" sz="1200" b="1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820891A-FA3A-4784-BAA6-2218CB32F8DC}"/>
              </a:ext>
            </a:extLst>
          </p:cNvPr>
          <p:cNvCxnSpPr>
            <a:cxnSpLocks/>
          </p:cNvCxnSpPr>
          <p:nvPr/>
        </p:nvCxnSpPr>
        <p:spPr>
          <a:xfrm flipV="1">
            <a:off x="8625854" y="6115414"/>
            <a:ext cx="0" cy="2147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D8A0747-8808-4CB0-6895-23EAEC1B2C2F}"/>
              </a:ext>
            </a:extLst>
          </p:cNvPr>
          <p:cNvSpPr txBox="1"/>
          <p:nvPr/>
        </p:nvSpPr>
        <p:spPr>
          <a:xfrm>
            <a:off x="7982128" y="6310775"/>
            <a:ext cx="1750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Digital input empty</a:t>
            </a:r>
            <a:endParaRPr lang="en-SG" sz="1200" b="1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80978B1-7925-E8E4-3475-811CA51C5BBF}"/>
              </a:ext>
            </a:extLst>
          </p:cNvPr>
          <p:cNvCxnSpPr>
            <a:cxnSpLocks/>
          </p:cNvCxnSpPr>
          <p:nvPr/>
        </p:nvCxnSpPr>
        <p:spPr>
          <a:xfrm flipH="1" flipV="1">
            <a:off x="9053203" y="5518079"/>
            <a:ext cx="686137" cy="3562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CDFAD89-EB0F-625D-BD69-532E41D2FF6B}"/>
              </a:ext>
            </a:extLst>
          </p:cNvPr>
          <p:cNvSpPr txBox="1"/>
          <p:nvPr/>
        </p:nvSpPr>
        <p:spPr>
          <a:xfrm>
            <a:off x="9808918" y="5755639"/>
            <a:ext cx="2165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PLC register state</a:t>
            </a:r>
            <a:endParaRPr lang="en-SG" sz="1200" b="1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FF25E8F-A238-E05C-8660-EA60084C5257}"/>
              </a:ext>
            </a:extLst>
          </p:cNvPr>
          <p:cNvCxnSpPr>
            <a:cxnSpLocks/>
          </p:cNvCxnSpPr>
          <p:nvPr/>
        </p:nvCxnSpPr>
        <p:spPr>
          <a:xfrm flipH="1" flipV="1">
            <a:off x="8367224" y="5239526"/>
            <a:ext cx="2285065" cy="2785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3283659-9AEC-20D0-5F20-F0E650B29123}"/>
              </a:ext>
            </a:extLst>
          </p:cNvPr>
          <p:cNvSpPr txBox="1"/>
          <p:nvPr/>
        </p:nvSpPr>
        <p:spPr>
          <a:xfrm>
            <a:off x="10652289" y="5235882"/>
            <a:ext cx="1164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Digital output connected </a:t>
            </a:r>
            <a:endParaRPr lang="en-SG" sz="1200" b="1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4B8379F-3956-E43E-C7D9-87548F93D727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9930802" y="4067084"/>
            <a:ext cx="1066331" cy="117498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029F824-BE85-8FDD-20EA-406879222DAA}"/>
              </a:ext>
            </a:extLst>
          </p:cNvPr>
          <p:cNvSpPr txBox="1"/>
          <p:nvPr/>
        </p:nvSpPr>
        <p:spPr>
          <a:xfrm>
            <a:off x="10997133" y="3836251"/>
            <a:ext cx="1164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Digital output empty</a:t>
            </a:r>
            <a:endParaRPr lang="en-SG" sz="1200" b="1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C12495C-6E46-5EA2-8689-71A148FDED70}"/>
              </a:ext>
            </a:extLst>
          </p:cNvPr>
          <p:cNvCxnSpPr>
            <a:cxnSpLocks/>
          </p:cNvCxnSpPr>
          <p:nvPr/>
        </p:nvCxnSpPr>
        <p:spPr>
          <a:xfrm flipV="1">
            <a:off x="4781289" y="5466714"/>
            <a:ext cx="0" cy="9045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55B3258-09BE-5EB5-9AE3-C4FE95B52908}"/>
              </a:ext>
            </a:extLst>
          </p:cNvPr>
          <p:cNvSpPr txBox="1"/>
          <p:nvPr/>
        </p:nvSpPr>
        <p:spPr>
          <a:xfrm>
            <a:off x="3704005" y="6327828"/>
            <a:ext cx="2618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Block controller override disabled </a:t>
            </a:r>
            <a:endParaRPr lang="en-SG" sz="1200" b="1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5FD94D1-1204-4DD0-7119-DFCDD427380C}"/>
              </a:ext>
            </a:extLst>
          </p:cNvPr>
          <p:cNvCxnSpPr>
            <a:cxnSpLocks/>
          </p:cNvCxnSpPr>
          <p:nvPr/>
        </p:nvCxnSpPr>
        <p:spPr>
          <a:xfrm flipV="1">
            <a:off x="1389210" y="5755639"/>
            <a:ext cx="0" cy="61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8C1A76E-C593-FC96-870C-FA869C8C651F}"/>
              </a:ext>
            </a:extLst>
          </p:cNvPr>
          <p:cNvSpPr txBox="1"/>
          <p:nvPr/>
        </p:nvSpPr>
        <p:spPr>
          <a:xfrm>
            <a:off x="896577" y="6317381"/>
            <a:ext cx="2618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Block controller override enabled </a:t>
            </a:r>
            <a:endParaRPr lang="en-SG" sz="1200" b="1" dirty="0"/>
          </a:p>
        </p:txBody>
      </p:sp>
    </p:spTree>
    <p:extLst>
      <p:ext uri="{BB962C8B-B14F-4D97-AF65-F5344CB8AC3E}">
        <p14:creationId xmlns:p14="http://schemas.microsoft.com/office/powerpoint/2010/main" val="1572021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0CDEEA-ABCE-3104-F981-3FEA09AE0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326" y="1254401"/>
            <a:ext cx="9885714" cy="3495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F5F384-95F4-A6EF-0615-1FF5139C8A4C}"/>
              </a:ext>
            </a:extLst>
          </p:cNvPr>
          <p:cNvSpPr txBox="1"/>
          <p:nvPr/>
        </p:nvSpPr>
        <p:spPr>
          <a:xfrm>
            <a:off x="936326" y="269268"/>
            <a:ext cx="2076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Station triggered example</a:t>
            </a:r>
            <a:endParaRPr lang="en-SG" sz="1400" b="1" dirty="0"/>
          </a:p>
        </p:txBody>
      </p:sp>
      <p:pic>
        <p:nvPicPr>
          <p:cNvPr id="7" name="Picture 6" descr="A blue background with text and a blue circle&#10;&#10;Description automatically generated">
            <a:extLst>
              <a:ext uri="{FF2B5EF4-FFF2-40B4-BE49-F238E27FC236}">
                <a16:creationId xmlns:a16="http://schemas.microsoft.com/office/drawing/2014/main" id="{EB5DAFCE-4349-0E3D-871E-DB2BC4D7F7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58" b="17827"/>
          <a:stretch/>
        </p:blipFill>
        <p:spPr>
          <a:xfrm>
            <a:off x="936326" y="5073350"/>
            <a:ext cx="1761905" cy="367645"/>
          </a:xfrm>
          <a:prstGeom prst="rect">
            <a:avLst/>
          </a:prstGeom>
        </p:spPr>
      </p:pic>
      <p:pic>
        <p:nvPicPr>
          <p:cNvPr id="8" name="Picture 7" descr="A blue background with text and a blue circle&#10;&#10;Description automatically generated">
            <a:extLst>
              <a:ext uri="{FF2B5EF4-FFF2-40B4-BE49-F238E27FC236}">
                <a16:creationId xmlns:a16="http://schemas.microsoft.com/office/drawing/2014/main" id="{C612A8BC-2499-07E4-4AB6-EDD9DAA361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10" b="1"/>
          <a:stretch/>
        </p:blipFill>
        <p:spPr>
          <a:xfrm>
            <a:off x="10316512" y="5257172"/>
            <a:ext cx="1761905" cy="5300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06D181-5106-79CC-1359-F3ABC307F53B}"/>
              </a:ext>
            </a:extLst>
          </p:cNvPr>
          <p:cNvSpPr txBox="1"/>
          <p:nvPr/>
        </p:nvSpPr>
        <p:spPr>
          <a:xfrm>
            <a:off x="3319807" y="5395374"/>
            <a:ext cx="2392836" cy="116955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Step 1.0: In real-world emulator, train triggered the station docking sensor, Digital input signal change the register’s state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197932-D707-D5E3-8A32-D546E121D9BA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1974684" y="5349090"/>
            <a:ext cx="1345123" cy="6310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45A6CBB-F299-9D53-600E-587D74FB8088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5712643" y="4223208"/>
            <a:ext cx="1875934" cy="17569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7D1D947-5CAB-2CB2-5EA7-7C441C49E723}"/>
              </a:ext>
            </a:extLst>
          </p:cNvPr>
          <p:cNvCxnSpPr>
            <a:cxnSpLocks/>
          </p:cNvCxnSpPr>
          <p:nvPr/>
        </p:nvCxnSpPr>
        <p:spPr>
          <a:xfrm>
            <a:off x="8116478" y="4223208"/>
            <a:ext cx="0" cy="11258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02B1F66-C23E-1C83-1273-CE609F558745}"/>
              </a:ext>
            </a:extLst>
          </p:cNvPr>
          <p:cNvSpPr txBox="1"/>
          <p:nvPr/>
        </p:nvSpPr>
        <p:spPr>
          <a:xfrm>
            <a:off x="7195050" y="5349090"/>
            <a:ext cx="2276567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Step 2.0: PLC executes the ladder logic, turn on coils to change the digital output 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27CD79C-D6C7-F840-A95B-22D74A33AF30}"/>
              </a:ext>
            </a:extLst>
          </p:cNvPr>
          <p:cNvCxnSpPr>
            <a:cxnSpLocks/>
          </p:cNvCxnSpPr>
          <p:nvPr/>
        </p:nvCxnSpPr>
        <p:spPr>
          <a:xfrm flipV="1">
            <a:off x="9332535" y="4223208"/>
            <a:ext cx="1" cy="11258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1AE856C-540D-C521-243C-74F610C5AB40}"/>
              </a:ext>
            </a:extLst>
          </p:cNvPr>
          <p:cNvCxnSpPr>
            <a:cxnSpLocks/>
          </p:cNvCxnSpPr>
          <p:nvPr/>
        </p:nvCxnSpPr>
        <p:spPr>
          <a:xfrm>
            <a:off x="9455085" y="4223208"/>
            <a:ext cx="1253764" cy="10339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63D1E4D-C98F-69B5-8246-5DAD6D65E400}"/>
              </a:ext>
            </a:extLst>
          </p:cNvPr>
          <p:cNvCxnSpPr>
            <a:cxnSpLocks/>
            <a:endCxn id="38" idx="3"/>
          </p:cNvCxnSpPr>
          <p:nvPr/>
        </p:nvCxnSpPr>
        <p:spPr>
          <a:xfrm flipH="1" flipV="1">
            <a:off x="5149368" y="667391"/>
            <a:ext cx="2967110" cy="34521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8B97800-EB21-6CDF-6A37-6D09D3C7C2B7}"/>
              </a:ext>
            </a:extLst>
          </p:cNvPr>
          <p:cNvSpPr txBox="1"/>
          <p:nvPr/>
        </p:nvSpPr>
        <p:spPr>
          <a:xfrm>
            <a:off x="2872802" y="298059"/>
            <a:ext cx="2276566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Step 1.1 :Map station sensor changed to triggered state (yellow color) 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A0C636E-10A4-2DD6-3FB9-3DDF775BC1FB}"/>
              </a:ext>
            </a:extLst>
          </p:cNvPr>
          <p:cNvCxnSpPr>
            <a:cxnSpLocks/>
          </p:cNvCxnSpPr>
          <p:nvPr/>
        </p:nvCxnSpPr>
        <p:spPr>
          <a:xfrm flipH="1">
            <a:off x="1369960" y="792488"/>
            <a:ext cx="1495791" cy="11494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EA88C2C-D33D-95BF-C37E-2B2A7EB72B10}"/>
              </a:ext>
            </a:extLst>
          </p:cNvPr>
          <p:cNvSpPr txBox="1"/>
          <p:nvPr/>
        </p:nvSpPr>
        <p:spPr>
          <a:xfrm>
            <a:off x="9902331" y="5925465"/>
            <a:ext cx="2276567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Step 3: Real-world emulator signal turn on to block the train. 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382F6E1-602A-0B85-5814-C3F3541229F1}"/>
              </a:ext>
            </a:extLst>
          </p:cNvPr>
          <p:cNvCxnSpPr>
            <a:cxnSpLocks/>
          </p:cNvCxnSpPr>
          <p:nvPr/>
        </p:nvCxnSpPr>
        <p:spPr>
          <a:xfrm flipV="1">
            <a:off x="9326248" y="930690"/>
            <a:ext cx="0" cy="31878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1088A5C-6C16-4129-74CF-BC9BF97B7745}"/>
              </a:ext>
            </a:extLst>
          </p:cNvPr>
          <p:cNvSpPr txBox="1"/>
          <p:nvPr/>
        </p:nvSpPr>
        <p:spPr>
          <a:xfrm>
            <a:off x="7422864" y="184901"/>
            <a:ext cx="2276567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Step 2.0: Map station signal changed to block state (red color)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5B9EA52-D9DB-15E8-230B-039EB77C3451}"/>
              </a:ext>
            </a:extLst>
          </p:cNvPr>
          <p:cNvCxnSpPr>
            <a:cxnSpLocks/>
          </p:cNvCxnSpPr>
          <p:nvPr/>
        </p:nvCxnSpPr>
        <p:spPr>
          <a:xfrm flipH="1">
            <a:off x="1442301" y="792488"/>
            <a:ext cx="5980563" cy="11494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768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843C6D-0163-9BE8-8EE9-A59230558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716" y="533171"/>
            <a:ext cx="6104762" cy="4980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5AD802-68FF-8909-8906-BC3718109577}"/>
              </a:ext>
            </a:extLst>
          </p:cNvPr>
          <p:cNvSpPr txBox="1"/>
          <p:nvPr/>
        </p:nvSpPr>
        <p:spPr>
          <a:xfrm>
            <a:off x="491766" y="4669510"/>
            <a:ext cx="2392836" cy="116955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Step 1.0: In real-world emulator, train triggered the junction entrance sensor, Digital input change the register’s state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C8E7D45-F7AB-F4BB-2C21-D70586C2B664}"/>
              </a:ext>
            </a:extLst>
          </p:cNvPr>
          <p:cNvCxnSpPr>
            <a:cxnSpLocks/>
          </p:cNvCxnSpPr>
          <p:nvPr/>
        </p:nvCxnSpPr>
        <p:spPr>
          <a:xfrm flipV="1">
            <a:off x="2884602" y="4128940"/>
            <a:ext cx="2630078" cy="11536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5CF651-7857-4F62-25E5-5BF43FEA229E}"/>
              </a:ext>
            </a:extLst>
          </p:cNvPr>
          <p:cNvCxnSpPr>
            <a:cxnSpLocks/>
          </p:cNvCxnSpPr>
          <p:nvPr/>
        </p:nvCxnSpPr>
        <p:spPr>
          <a:xfrm flipH="1" flipV="1">
            <a:off x="3667027" y="2294812"/>
            <a:ext cx="1847653" cy="17398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0E25448-2137-DAF2-6B90-D3CDAB64021B}"/>
              </a:ext>
            </a:extLst>
          </p:cNvPr>
          <p:cNvSpPr txBox="1"/>
          <p:nvPr/>
        </p:nvSpPr>
        <p:spPr>
          <a:xfrm>
            <a:off x="706725" y="2144284"/>
            <a:ext cx="2392836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Step 1.1: In the map the sensor will show triggered state (yellow color)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25263D-A993-ADDF-0B07-AA1DBD0CD52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3099561" y="2294812"/>
            <a:ext cx="472888" cy="218804"/>
          </a:xfrm>
          <a:prstGeom prst="straightConnector1">
            <a:avLst/>
          </a:prstGeom>
          <a:ln w="28575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A700A2D-DBFF-2C6D-C4C1-CC5E25082640}"/>
              </a:ext>
            </a:extLst>
          </p:cNvPr>
          <p:cNvCxnSpPr>
            <a:cxnSpLocks/>
          </p:cNvCxnSpPr>
          <p:nvPr/>
        </p:nvCxnSpPr>
        <p:spPr>
          <a:xfrm>
            <a:off x="6231617" y="4128940"/>
            <a:ext cx="0" cy="17101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AE66077-FF21-CA96-E51A-AC225EF2D05B}"/>
              </a:ext>
            </a:extLst>
          </p:cNvPr>
          <p:cNvCxnSpPr>
            <a:cxnSpLocks/>
          </p:cNvCxnSpPr>
          <p:nvPr/>
        </p:nvCxnSpPr>
        <p:spPr>
          <a:xfrm flipV="1">
            <a:off x="7154944" y="4468305"/>
            <a:ext cx="0" cy="13707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63E9537-F842-47F4-EF5E-BA3D538A0986}"/>
              </a:ext>
            </a:extLst>
          </p:cNvPr>
          <p:cNvSpPr txBox="1"/>
          <p:nvPr/>
        </p:nvSpPr>
        <p:spPr>
          <a:xfrm>
            <a:off x="5035199" y="5839061"/>
            <a:ext cx="2392836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Step 2.0: PLC execute the ladder logic, then change the coil sate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D2210BF-0C48-2A82-1270-4BB13F95979A}"/>
              </a:ext>
            </a:extLst>
          </p:cNvPr>
          <p:cNvCxnSpPr>
            <a:cxnSpLocks/>
          </p:cNvCxnSpPr>
          <p:nvPr/>
        </p:nvCxnSpPr>
        <p:spPr>
          <a:xfrm flipH="1" flipV="1">
            <a:off x="4081806" y="952107"/>
            <a:ext cx="3432928" cy="35161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B17AE6F-5E4D-3971-E928-0FA0C52397D7}"/>
              </a:ext>
            </a:extLst>
          </p:cNvPr>
          <p:cNvSpPr txBox="1"/>
          <p:nvPr/>
        </p:nvSpPr>
        <p:spPr>
          <a:xfrm>
            <a:off x="809491" y="859569"/>
            <a:ext cx="2187304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Step 2.1: digital output will change the related signal connect to it to block the junction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208354-7089-51CF-A62E-C7BBA2AD01A7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2996795" y="952107"/>
            <a:ext cx="896475" cy="384516"/>
          </a:xfrm>
          <a:prstGeom prst="straightConnector1">
            <a:avLst/>
          </a:prstGeom>
          <a:ln w="28575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ADE0357-D049-597C-8543-77030C2FD26A}"/>
              </a:ext>
            </a:extLst>
          </p:cNvPr>
          <p:cNvSpPr txBox="1"/>
          <p:nvPr/>
        </p:nvSpPr>
        <p:spPr>
          <a:xfrm>
            <a:off x="9902835" y="3069906"/>
            <a:ext cx="2187304" cy="116955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Step 3.0: In real-world emulator, train triggered the junction release sensor, Digital input change the register’s state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C43931A-9E68-3FE9-452B-BA12C5BA9EC4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5703216" y="3654682"/>
            <a:ext cx="4199619" cy="6266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29EC88C-28EC-6CB0-119B-D13C03A34063}"/>
              </a:ext>
            </a:extLst>
          </p:cNvPr>
          <p:cNvCxnSpPr>
            <a:cxnSpLocks/>
          </p:cNvCxnSpPr>
          <p:nvPr/>
        </p:nvCxnSpPr>
        <p:spPr>
          <a:xfrm flipH="1" flipV="1">
            <a:off x="5417270" y="2226611"/>
            <a:ext cx="606767" cy="20547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1097E68-D4CD-C84E-C638-AE6F3E9A6601}"/>
              </a:ext>
            </a:extLst>
          </p:cNvPr>
          <p:cNvCxnSpPr>
            <a:cxnSpLocks/>
          </p:cNvCxnSpPr>
          <p:nvPr/>
        </p:nvCxnSpPr>
        <p:spPr>
          <a:xfrm flipH="1" flipV="1">
            <a:off x="4161601" y="930686"/>
            <a:ext cx="5635229" cy="1341268"/>
          </a:xfrm>
          <a:prstGeom prst="straightConnector1">
            <a:avLst/>
          </a:prstGeom>
          <a:ln w="28575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A0530E1-84ED-713A-2612-1A0DB9C925EB}"/>
              </a:ext>
            </a:extLst>
          </p:cNvPr>
          <p:cNvSpPr txBox="1"/>
          <p:nvPr/>
        </p:nvSpPr>
        <p:spPr>
          <a:xfrm>
            <a:off x="9876625" y="1749557"/>
            <a:ext cx="2187304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Step 3.1: digital output will change the related signal connect to it to release the junction </a:t>
            </a:r>
          </a:p>
        </p:txBody>
      </p:sp>
    </p:spTree>
    <p:extLst>
      <p:ext uri="{BB962C8B-B14F-4D97-AF65-F5344CB8AC3E}">
        <p14:creationId xmlns:p14="http://schemas.microsoft.com/office/powerpoint/2010/main" val="18906572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D3C53F0D-B84B-E4A7-56B0-1901919DC730}"/>
              </a:ext>
            </a:extLst>
          </p:cNvPr>
          <p:cNvSpPr/>
          <p:nvPr/>
        </p:nvSpPr>
        <p:spPr>
          <a:xfrm>
            <a:off x="8943355" y="490106"/>
            <a:ext cx="3016073" cy="2116573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AD9A7D63-412C-FC19-A2D2-0B55C22CA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833" y="780068"/>
            <a:ext cx="2944693" cy="1686686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4CBC52BC-E17E-1A9F-5D1E-C28D20AAB999}"/>
              </a:ext>
            </a:extLst>
          </p:cNvPr>
          <p:cNvSpPr/>
          <p:nvPr/>
        </p:nvSpPr>
        <p:spPr>
          <a:xfrm>
            <a:off x="5612820" y="521261"/>
            <a:ext cx="3016073" cy="2116573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34AB4435-843D-8B4B-2C08-555AD72A6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846" y="788999"/>
            <a:ext cx="2944693" cy="16866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27E920-3741-D55F-DF77-C548D6EDD033}"/>
              </a:ext>
            </a:extLst>
          </p:cNvPr>
          <p:cNvSpPr/>
          <p:nvPr/>
        </p:nvSpPr>
        <p:spPr>
          <a:xfrm>
            <a:off x="194316" y="637948"/>
            <a:ext cx="4738872" cy="2928212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6" name="Picture 5" descr="A computer screen shot of a computer scheme&#10;&#10;Description automatically generated">
            <a:extLst>
              <a:ext uri="{FF2B5EF4-FFF2-40B4-BE49-F238E27FC236}">
                <a16:creationId xmlns:a16="http://schemas.microsoft.com/office/drawing/2014/main" id="{91C44405-9AE7-F560-2C3A-EC66C96DD0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45" y="845014"/>
            <a:ext cx="4392290" cy="2515853"/>
          </a:xfrm>
          <a:prstGeom prst="rect">
            <a:avLst/>
          </a:prstGeom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03F3736B-1922-F568-D223-82D2F118AA8F}"/>
              </a:ext>
            </a:extLst>
          </p:cNvPr>
          <p:cNvSpPr/>
          <p:nvPr/>
        </p:nvSpPr>
        <p:spPr>
          <a:xfrm>
            <a:off x="9564788" y="4279461"/>
            <a:ext cx="2364283" cy="1321827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F7573D67-03E4-C237-E959-6E6986166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0618" y="4027582"/>
            <a:ext cx="327214" cy="3186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EABB43-6176-B33D-9FAA-048CFF204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75" y="456760"/>
            <a:ext cx="372169" cy="362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B2D05F-8EE8-CE26-24D4-4D521EAF45BD}"/>
              </a:ext>
            </a:extLst>
          </p:cNvPr>
          <p:cNvSpPr txBox="1"/>
          <p:nvPr/>
        </p:nvSpPr>
        <p:spPr>
          <a:xfrm>
            <a:off x="605100" y="381916"/>
            <a:ext cx="269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Railway Real-world Emulator VM/Node</a:t>
            </a:r>
            <a:endParaRPr lang="en-SG" sz="1200" b="1" dirty="0"/>
          </a:p>
        </p:txBody>
      </p:sp>
      <p:pic>
        <p:nvPicPr>
          <p:cNvPr id="9" name="Picture 6" descr="Ethernet - Free technology icons">
            <a:extLst>
              <a:ext uri="{FF2B5EF4-FFF2-40B4-BE49-F238E27FC236}">
                <a16:creationId xmlns:a16="http://schemas.microsoft.com/office/drawing/2014/main" id="{324282DA-88E6-D3D9-C1E3-0A953DB69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984" y="3453743"/>
            <a:ext cx="248819" cy="24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99469E-13E0-67E1-3548-35A5C0A7BA09}"/>
              </a:ext>
            </a:extLst>
          </p:cNvPr>
          <p:cNvSpPr txBox="1"/>
          <p:nvPr/>
        </p:nvSpPr>
        <p:spPr>
          <a:xfrm>
            <a:off x="3497225" y="3253478"/>
            <a:ext cx="1067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10.0.10.100</a:t>
            </a:r>
            <a:r>
              <a:rPr lang="en-US" sz="1800" b="1" dirty="0"/>
              <a:t> </a:t>
            </a:r>
            <a:endParaRPr lang="en-SG" dirty="0"/>
          </a:p>
        </p:txBody>
      </p:sp>
      <p:pic>
        <p:nvPicPr>
          <p:cNvPr id="12" name="Picture 8" descr="Router | Cisco Network Topology Icons 3015">
            <a:extLst>
              <a:ext uri="{FF2B5EF4-FFF2-40B4-BE49-F238E27FC236}">
                <a16:creationId xmlns:a16="http://schemas.microsoft.com/office/drawing/2014/main" id="{FA4B498E-F62E-A579-31D5-4AF5A2339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343" y="4015372"/>
            <a:ext cx="540099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A1007F4-D30A-F6EC-151F-7263266723C3}"/>
              </a:ext>
            </a:extLst>
          </p:cNvPr>
          <p:cNvCxnSpPr>
            <a:stCxn id="9" idx="2"/>
            <a:endCxn id="12" idx="0"/>
          </p:cNvCxnSpPr>
          <p:nvPr/>
        </p:nvCxnSpPr>
        <p:spPr>
          <a:xfrm flipH="1">
            <a:off x="3425393" y="3702562"/>
            <a:ext cx="1" cy="31281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7DDEB59-1781-3EE4-F854-EE65464DEE94}"/>
              </a:ext>
            </a:extLst>
          </p:cNvPr>
          <p:cNvSpPr/>
          <p:nvPr/>
        </p:nvSpPr>
        <p:spPr>
          <a:xfrm>
            <a:off x="605100" y="5015010"/>
            <a:ext cx="1872924" cy="1205042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DA6729-2D61-DEE1-F8A5-9C15D8FBE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703" y="4890154"/>
            <a:ext cx="256461" cy="249712"/>
          </a:xfrm>
          <a:prstGeom prst="rect">
            <a:avLst/>
          </a:prstGeom>
        </p:spPr>
      </p:pic>
      <p:pic>
        <p:nvPicPr>
          <p:cNvPr id="18" name="Picture 17" descr="A computer screen shot of a device&#10;&#10;Description automatically generated with low confidence">
            <a:extLst>
              <a:ext uri="{FF2B5EF4-FFF2-40B4-BE49-F238E27FC236}">
                <a16:creationId xmlns:a16="http://schemas.microsoft.com/office/drawing/2014/main" id="{DB183B97-78CA-5B00-9804-1B1EB0AF4B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03" y="5252746"/>
            <a:ext cx="1593834" cy="82802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32BC7DE-D997-E3F4-9D4B-3C2C6283D0BE}"/>
              </a:ext>
            </a:extLst>
          </p:cNvPr>
          <p:cNvSpPr/>
          <p:nvPr/>
        </p:nvSpPr>
        <p:spPr>
          <a:xfrm>
            <a:off x="3038499" y="4976648"/>
            <a:ext cx="1872924" cy="1205042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0C4320-A98E-9443-14A4-FA1E3C807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102" y="4851792"/>
            <a:ext cx="256461" cy="249712"/>
          </a:xfrm>
          <a:prstGeom prst="rect">
            <a:avLst/>
          </a:prstGeom>
        </p:spPr>
      </p:pic>
      <p:pic>
        <p:nvPicPr>
          <p:cNvPr id="21" name="Picture 20" descr="A computer screen shot of a device&#10;&#10;Description automatically generated with low confidence">
            <a:extLst>
              <a:ext uri="{FF2B5EF4-FFF2-40B4-BE49-F238E27FC236}">
                <a16:creationId xmlns:a16="http://schemas.microsoft.com/office/drawing/2014/main" id="{643F1883-04F7-7D8C-EF3B-4351A75EA2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02" y="5214384"/>
            <a:ext cx="1593834" cy="82802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C03836F-61CD-DE8D-10D3-CB28A49AA84A}"/>
              </a:ext>
            </a:extLst>
          </p:cNvPr>
          <p:cNvSpPr/>
          <p:nvPr/>
        </p:nvSpPr>
        <p:spPr>
          <a:xfrm>
            <a:off x="5338644" y="4976648"/>
            <a:ext cx="1872924" cy="1205042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5ACFF4B-8E43-1446-F6F7-0D4B353B2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247" y="4851792"/>
            <a:ext cx="256461" cy="249712"/>
          </a:xfrm>
          <a:prstGeom prst="rect">
            <a:avLst/>
          </a:prstGeom>
        </p:spPr>
      </p:pic>
      <p:pic>
        <p:nvPicPr>
          <p:cNvPr id="24" name="Picture 23" descr="A computer screen shot of a device&#10;&#10;Description automatically generated with low confidence">
            <a:extLst>
              <a:ext uri="{FF2B5EF4-FFF2-40B4-BE49-F238E27FC236}">
                <a16:creationId xmlns:a16="http://schemas.microsoft.com/office/drawing/2014/main" id="{A6451ED5-7C9F-92D0-C1F7-8551995DC6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247" y="5214384"/>
            <a:ext cx="1593834" cy="82802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9415D86-9D53-4E09-3183-4C6C975CA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384" y="4884166"/>
            <a:ext cx="256461" cy="2497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FE0CCCC-DAB7-99C4-B9BE-C00DFC4D8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516" y="4845804"/>
            <a:ext cx="256461" cy="24971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AD9C23F-92FE-21BF-D6C0-3E4418DF5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539" y="4845804"/>
            <a:ext cx="256461" cy="24971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EAE8CD9-7985-70B9-5691-FCDE6310301B}"/>
              </a:ext>
            </a:extLst>
          </p:cNvPr>
          <p:cNvSpPr txBox="1"/>
          <p:nvPr/>
        </p:nvSpPr>
        <p:spPr>
          <a:xfrm>
            <a:off x="26539" y="4587141"/>
            <a:ext cx="1437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 Control PLC VM/VMs</a:t>
            </a:r>
            <a:endParaRPr lang="en-SG" sz="1200" b="1" dirty="0"/>
          </a:p>
        </p:txBody>
      </p:sp>
      <p:pic>
        <p:nvPicPr>
          <p:cNvPr id="32" name="Picture 6" descr="Ethernet - Free technology icons">
            <a:extLst>
              <a:ext uri="{FF2B5EF4-FFF2-40B4-BE49-F238E27FC236}">
                <a16:creationId xmlns:a16="http://schemas.microsoft.com/office/drawing/2014/main" id="{BA10FC19-F487-3F38-9148-540D91FD5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053" y="4882474"/>
            <a:ext cx="248819" cy="24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B6212BAF-BF98-5AD7-CE15-BDBAE66BF662}"/>
              </a:ext>
            </a:extLst>
          </p:cNvPr>
          <p:cNvCxnSpPr>
            <a:cxnSpLocks/>
            <a:stCxn id="50" idx="2"/>
            <a:endCxn id="32" idx="0"/>
          </p:cNvCxnSpPr>
          <p:nvPr/>
        </p:nvCxnSpPr>
        <p:spPr>
          <a:xfrm rot="5400000">
            <a:off x="1973420" y="4467312"/>
            <a:ext cx="456205" cy="374118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AEA280F-983F-17B3-0C30-33024F962593}"/>
              </a:ext>
            </a:extLst>
          </p:cNvPr>
          <p:cNvSpPr txBox="1"/>
          <p:nvPr/>
        </p:nvSpPr>
        <p:spPr>
          <a:xfrm>
            <a:off x="1634894" y="4589494"/>
            <a:ext cx="1187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10.0.10.13</a:t>
            </a:r>
            <a:r>
              <a:rPr lang="en-US" sz="1800" b="1" dirty="0"/>
              <a:t> </a:t>
            </a:r>
            <a:endParaRPr lang="en-SG" dirty="0"/>
          </a:p>
        </p:txBody>
      </p:sp>
      <p:pic>
        <p:nvPicPr>
          <p:cNvPr id="36" name="Picture 6" descr="Ethernet - Free technology icons">
            <a:extLst>
              <a:ext uri="{FF2B5EF4-FFF2-40B4-BE49-F238E27FC236}">
                <a16:creationId xmlns:a16="http://schemas.microsoft.com/office/drawing/2014/main" id="{16690BD1-0BEF-CB32-4F54-B5E196D83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621" y="4847895"/>
            <a:ext cx="248819" cy="24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C7C0EBB8-F503-5E75-3BCC-FEC7BA6B2736}"/>
              </a:ext>
            </a:extLst>
          </p:cNvPr>
          <p:cNvCxnSpPr>
            <a:cxnSpLocks/>
            <a:stCxn id="12" idx="2"/>
            <a:endCxn id="36" idx="0"/>
          </p:cNvCxnSpPr>
          <p:nvPr/>
        </p:nvCxnSpPr>
        <p:spPr>
          <a:xfrm rot="16200000" flipH="1">
            <a:off x="3667617" y="4142480"/>
            <a:ext cx="463191" cy="947638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432068B-C5F2-F236-4C40-AF75AF624C08}"/>
              </a:ext>
            </a:extLst>
          </p:cNvPr>
          <p:cNvSpPr txBox="1"/>
          <p:nvPr/>
        </p:nvSpPr>
        <p:spPr>
          <a:xfrm>
            <a:off x="2637517" y="4610935"/>
            <a:ext cx="1437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Station Control PLC VM/VMs</a:t>
            </a:r>
            <a:endParaRPr lang="en-SG" sz="1200" b="1" dirty="0"/>
          </a:p>
        </p:txBody>
      </p:sp>
      <p:pic>
        <p:nvPicPr>
          <p:cNvPr id="41" name="Picture 6" descr="Ethernet - Free technology icons">
            <a:extLst>
              <a:ext uri="{FF2B5EF4-FFF2-40B4-BE49-F238E27FC236}">
                <a16:creationId xmlns:a16="http://schemas.microsoft.com/office/drawing/2014/main" id="{C26897B7-0E69-0645-9E60-0625A7F41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105" y="4843586"/>
            <a:ext cx="248819" cy="24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DDE728CA-45FE-81AE-0CB7-3AB3F07B1069}"/>
              </a:ext>
            </a:extLst>
          </p:cNvPr>
          <p:cNvCxnSpPr>
            <a:cxnSpLocks/>
            <a:stCxn id="12" idx="3"/>
            <a:endCxn id="41" idx="0"/>
          </p:cNvCxnSpPr>
          <p:nvPr/>
        </p:nvCxnSpPr>
        <p:spPr>
          <a:xfrm>
            <a:off x="3695442" y="4200038"/>
            <a:ext cx="3016073" cy="643548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4B4475B-6B6D-F71C-B55D-5EBDD4D05349}"/>
              </a:ext>
            </a:extLst>
          </p:cNvPr>
          <p:cNvSpPr txBox="1"/>
          <p:nvPr/>
        </p:nvSpPr>
        <p:spPr>
          <a:xfrm>
            <a:off x="4992546" y="4553345"/>
            <a:ext cx="1437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Signal Control PLC VM/VMs</a:t>
            </a:r>
            <a:endParaRPr lang="en-SG" sz="12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5A7BE2-0960-C4E6-BC5F-72393C2B5C57}"/>
              </a:ext>
            </a:extLst>
          </p:cNvPr>
          <p:cNvSpPr txBox="1"/>
          <p:nvPr/>
        </p:nvSpPr>
        <p:spPr>
          <a:xfrm>
            <a:off x="3997387" y="4547882"/>
            <a:ext cx="1187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10.0.10.12</a:t>
            </a:r>
            <a:r>
              <a:rPr lang="en-US" sz="1800" b="1" dirty="0"/>
              <a:t> </a:t>
            </a:r>
            <a:endParaRPr lang="en-SG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AC6110D-8EB4-6698-D82B-3D1F291CE0AB}"/>
              </a:ext>
            </a:extLst>
          </p:cNvPr>
          <p:cNvSpPr txBox="1"/>
          <p:nvPr/>
        </p:nvSpPr>
        <p:spPr>
          <a:xfrm>
            <a:off x="6306666" y="4507629"/>
            <a:ext cx="1187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10.0.10.11</a:t>
            </a:r>
            <a:r>
              <a:rPr lang="en-US" sz="1800" b="1" dirty="0"/>
              <a:t> </a:t>
            </a:r>
            <a:endParaRPr lang="en-SG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62197B-5485-A4DE-3BBB-6F76B253B5E7}"/>
              </a:ext>
            </a:extLst>
          </p:cNvPr>
          <p:cNvSpPr txBox="1"/>
          <p:nvPr/>
        </p:nvSpPr>
        <p:spPr>
          <a:xfrm>
            <a:off x="718081" y="3582004"/>
            <a:ext cx="20301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Real world electrical signal simulation subnet </a:t>
            </a:r>
            <a:endParaRPr lang="en-SG" sz="1400" dirty="0">
              <a:solidFill>
                <a:srgbClr val="0070C0"/>
              </a:solidFill>
            </a:endParaRPr>
          </a:p>
        </p:txBody>
      </p:sp>
      <p:pic>
        <p:nvPicPr>
          <p:cNvPr id="49" name="Picture 8" descr="Router | Cisco Network Topology Icons 3015">
            <a:extLst>
              <a:ext uri="{FF2B5EF4-FFF2-40B4-BE49-F238E27FC236}">
                <a16:creationId xmlns:a16="http://schemas.microsoft.com/office/drawing/2014/main" id="{30D4AF08-3E78-DC4C-3408-1610FE407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878" y="3485965"/>
            <a:ext cx="585582" cy="40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8" descr="Router | Cisco Network Topology Icons 3015">
            <a:extLst>
              <a:ext uri="{FF2B5EF4-FFF2-40B4-BE49-F238E27FC236}">
                <a16:creationId xmlns:a16="http://schemas.microsoft.com/office/drawing/2014/main" id="{57FA2966-88E5-828B-0F00-72ED39E54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531" y="4056937"/>
            <a:ext cx="540099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408A2C2B-F7A4-CB9A-53DA-2CF606A6D130}"/>
              </a:ext>
            </a:extLst>
          </p:cNvPr>
          <p:cNvCxnSpPr>
            <a:cxnSpLocks/>
            <a:stCxn id="50" idx="3"/>
            <a:endCxn id="9" idx="1"/>
          </p:cNvCxnSpPr>
          <p:nvPr/>
        </p:nvCxnSpPr>
        <p:spPr>
          <a:xfrm flipV="1">
            <a:off x="2658630" y="3578153"/>
            <a:ext cx="642354" cy="663450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" descr="Ethernet - Free technology icons">
            <a:extLst>
              <a:ext uri="{FF2B5EF4-FFF2-40B4-BE49-F238E27FC236}">
                <a16:creationId xmlns:a16="http://schemas.microsoft.com/office/drawing/2014/main" id="{65E942C9-D1E8-B8EF-E590-7EBC1A6ED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632" y="6160297"/>
            <a:ext cx="248819" cy="24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" descr="Ethernet - Free technology icons">
            <a:extLst>
              <a:ext uri="{FF2B5EF4-FFF2-40B4-BE49-F238E27FC236}">
                <a16:creationId xmlns:a16="http://schemas.microsoft.com/office/drawing/2014/main" id="{0BF30EF6-437E-1FFF-5882-99B540AC5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260" y="6113930"/>
            <a:ext cx="248819" cy="24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6" descr="Ethernet - Free technology icons">
            <a:extLst>
              <a:ext uri="{FF2B5EF4-FFF2-40B4-BE49-F238E27FC236}">
                <a16:creationId xmlns:a16="http://schemas.microsoft.com/office/drawing/2014/main" id="{6A6EC625-4A11-6E61-D2A9-FE57ABB2E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249" y="6113929"/>
            <a:ext cx="248819" cy="24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22C39090-BB9E-4FF8-01CE-C33C14EBDBB1}"/>
              </a:ext>
            </a:extLst>
          </p:cNvPr>
          <p:cNvSpPr txBox="1"/>
          <p:nvPr/>
        </p:nvSpPr>
        <p:spPr>
          <a:xfrm>
            <a:off x="1033770" y="692730"/>
            <a:ext cx="2586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Real world emulator program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1C93273-0E20-09DE-CD91-87F47F71896E}"/>
              </a:ext>
            </a:extLst>
          </p:cNvPr>
          <p:cNvSpPr txBox="1"/>
          <p:nvPr/>
        </p:nvSpPr>
        <p:spPr>
          <a:xfrm>
            <a:off x="662427" y="5792788"/>
            <a:ext cx="1815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 Simulator Program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7EC4479-2B6D-D204-B39D-8FC9ABA1D94E}"/>
              </a:ext>
            </a:extLst>
          </p:cNvPr>
          <p:cNvSpPr txBox="1"/>
          <p:nvPr/>
        </p:nvSpPr>
        <p:spPr>
          <a:xfrm>
            <a:off x="3114274" y="5803811"/>
            <a:ext cx="1797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 Simulator Program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D8ACB9B-472F-DB49-BCB4-8994265DBE09}"/>
              </a:ext>
            </a:extLst>
          </p:cNvPr>
          <p:cNvSpPr txBox="1"/>
          <p:nvPr/>
        </p:nvSpPr>
        <p:spPr>
          <a:xfrm>
            <a:off x="5418380" y="5751805"/>
            <a:ext cx="1872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 Simulator Program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73F798E8-602B-201B-3365-EA08B7113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279" y="340073"/>
            <a:ext cx="372169" cy="362375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E4952211-46D1-0EC1-2DD7-3BC5827A7D14}"/>
              </a:ext>
            </a:extLst>
          </p:cNvPr>
          <p:cNvSpPr txBox="1"/>
          <p:nvPr/>
        </p:nvSpPr>
        <p:spPr>
          <a:xfrm>
            <a:off x="5927281" y="672283"/>
            <a:ext cx="2380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Railway HMI program [master]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125A89E-4F3E-F829-68EF-2AFF29F53E21}"/>
              </a:ext>
            </a:extLst>
          </p:cNvPr>
          <p:cNvSpPr txBox="1"/>
          <p:nvPr/>
        </p:nvSpPr>
        <p:spPr>
          <a:xfrm>
            <a:off x="6146273" y="250220"/>
            <a:ext cx="269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SCADA HMI Operation VM/Node</a:t>
            </a:r>
            <a:endParaRPr lang="en-SG" sz="1200" b="1" dirty="0"/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DE5CEE7C-E29C-A666-BC7E-FDCC42B90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1814" y="308918"/>
            <a:ext cx="372169" cy="36237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45ADE7EE-D802-9316-CBA3-7F2D7A92B305}"/>
              </a:ext>
            </a:extLst>
          </p:cNvPr>
          <p:cNvSpPr txBox="1"/>
          <p:nvPr/>
        </p:nvSpPr>
        <p:spPr>
          <a:xfrm>
            <a:off x="9257817" y="641128"/>
            <a:ext cx="1872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Railway HMI program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17FF3C0-0F17-6F20-EB35-7EF3123EAA61}"/>
              </a:ext>
            </a:extLst>
          </p:cNvPr>
          <p:cNvSpPr txBox="1"/>
          <p:nvPr/>
        </p:nvSpPr>
        <p:spPr>
          <a:xfrm>
            <a:off x="9713764" y="88983"/>
            <a:ext cx="269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SCADA HMI Monitor VM/Node</a:t>
            </a:r>
            <a:endParaRPr lang="en-SG" sz="1200" b="1" dirty="0"/>
          </a:p>
        </p:txBody>
      </p:sp>
      <p:pic>
        <p:nvPicPr>
          <p:cNvPr id="83" name="Picture 6" descr="Ethernet - Free technology icons">
            <a:extLst>
              <a:ext uri="{FF2B5EF4-FFF2-40B4-BE49-F238E27FC236}">
                <a16:creationId xmlns:a16="http://schemas.microsoft.com/office/drawing/2014/main" id="{18E5B10D-0414-793C-8CEC-7136EC831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199" y="2519859"/>
            <a:ext cx="248819" cy="24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6" descr="Ethernet - Free technology icons">
            <a:extLst>
              <a:ext uri="{FF2B5EF4-FFF2-40B4-BE49-F238E27FC236}">
                <a16:creationId xmlns:a16="http://schemas.microsoft.com/office/drawing/2014/main" id="{8CCE1D01-731E-B963-F435-6933BA8E0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922" y="2465495"/>
            <a:ext cx="248819" cy="24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E8577D28-CCE9-B534-7154-457AF2EE4E94}"/>
              </a:ext>
            </a:extLst>
          </p:cNvPr>
          <p:cNvCxnSpPr>
            <a:cxnSpLocks/>
            <a:stCxn id="49" idx="1"/>
            <a:endCxn id="83" idx="2"/>
          </p:cNvCxnSpPr>
          <p:nvPr/>
        </p:nvCxnSpPr>
        <p:spPr>
          <a:xfrm rot="10800000">
            <a:off x="6601610" y="2768678"/>
            <a:ext cx="1706269" cy="917504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13C94B8F-B87E-05AB-098F-67F65132BB53}"/>
              </a:ext>
            </a:extLst>
          </p:cNvPr>
          <p:cNvCxnSpPr>
            <a:cxnSpLocks/>
            <a:stCxn id="49" idx="3"/>
            <a:endCxn id="84" idx="2"/>
          </p:cNvCxnSpPr>
          <p:nvPr/>
        </p:nvCxnSpPr>
        <p:spPr>
          <a:xfrm flipV="1">
            <a:off x="8893460" y="2714314"/>
            <a:ext cx="2112872" cy="971868"/>
          </a:xfrm>
          <a:prstGeom prst="bentConnector2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6" descr="Ethernet - Free technology icons">
            <a:extLst>
              <a:ext uri="{FF2B5EF4-FFF2-40B4-BE49-F238E27FC236}">
                <a16:creationId xmlns:a16="http://schemas.microsoft.com/office/drawing/2014/main" id="{23D811B4-BFDF-E6D8-AA50-D52781816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608" y="2516072"/>
            <a:ext cx="248819" cy="24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6" descr="Ethernet - Free technology icons">
            <a:extLst>
              <a:ext uri="{FF2B5EF4-FFF2-40B4-BE49-F238E27FC236}">
                <a16:creationId xmlns:a16="http://schemas.microsoft.com/office/drawing/2014/main" id="{714D2D0C-FCAC-066D-ABB1-419E37BA2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449" y="2540555"/>
            <a:ext cx="248819" cy="24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12F685E9-63BC-D501-5B7A-3762772BD72F}"/>
              </a:ext>
            </a:extLst>
          </p:cNvPr>
          <p:cNvCxnSpPr>
            <a:stCxn id="97" idx="2"/>
            <a:endCxn id="98" idx="2"/>
          </p:cNvCxnSpPr>
          <p:nvPr/>
        </p:nvCxnSpPr>
        <p:spPr>
          <a:xfrm rot="5400000">
            <a:off x="8881698" y="1705053"/>
            <a:ext cx="24483" cy="2144159"/>
          </a:xfrm>
          <a:prstGeom prst="bentConnector3">
            <a:avLst>
              <a:gd name="adj1" fmla="val 1444541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8902C82-1538-9FA6-C79E-DB51DBB96FE2}"/>
              </a:ext>
            </a:extLst>
          </p:cNvPr>
          <p:cNvSpPr txBox="1"/>
          <p:nvPr/>
        </p:nvSpPr>
        <p:spPr>
          <a:xfrm>
            <a:off x="8890541" y="3307593"/>
            <a:ext cx="16464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SCADA HMI subnet </a:t>
            </a:r>
            <a:endParaRPr lang="en-SG" sz="1400" dirty="0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5738134-18A5-6BE6-B00D-39318F2A0A0A}"/>
              </a:ext>
            </a:extLst>
          </p:cNvPr>
          <p:cNvSpPr txBox="1"/>
          <p:nvPr/>
        </p:nvSpPr>
        <p:spPr>
          <a:xfrm>
            <a:off x="6280416" y="2695050"/>
            <a:ext cx="1187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192.168.10.100</a:t>
            </a:r>
            <a:r>
              <a:rPr lang="en-US" sz="1800" b="1" dirty="0"/>
              <a:t> </a:t>
            </a:r>
            <a:endParaRPr lang="en-SG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AB453D8-04D0-022B-D243-18A6BDD6A791}"/>
              </a:ext>
            </a:extLst>
          </p:cNvPr>
          <p:cNvSpPr txBox="1"/>
          <p:nvPr/>
        </p:nvSpPr>
        <p:spPr>
          <a:xfrm>
            <a:off x="10656565" y="2637283"/>
            <a:ext cx="1187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192.168.10.10X</a:t>
            </a:r>
            <a:r>
              <a:rPr lang="en-US" sz="1800" b="1" dirty="0"/>
              <a:t> </a:t>
            </a:r>
            <a:endParaRPr lang="en-SG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5F388C2-B773-0FBC-B4D9-4E2BDDCE8396}"/>
              </a:ext>
            </a:extLst>
          </p:cNvPr>
          <p:cNvSpPr txBox="1"/>
          <p:nvPr/>
        </p:nvSpPr>
        <p:spPr>
          <a:xfrm>
            <a:off x="7812317" y="2597987"/>
            <a:ext cx="1187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192.168.11.10</a:t>
            </a:r>
            <a:r>
              <a:rPr lang="en-US" sz="1800" b="1" dirty="0"/>
              <a:t> </a:t>
            </a:r>
            <a:endParaRPr lang="en-SG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4F364BB-7309-C590-D421-4A3945D3BA30}"/>
              </a:ext>
            </a:extLst>
          </p:cNvPr>
          <p:cNvSpPr txBox="1"/>
          <p:nvPr/>
        </p:nvSpPr>
        <p:spPr>
          <a:xfrm>
            <a:off x="9344607" y="2713713"/>
            <a:ext cx="1187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192.168.11.1X</a:t>
            </a:r>
            <a:r>
              <a:rPr lang="en-US" sz="1800" b="1" dirty="0"/>
              <a:t> </a:t>
            </a:r>
            <a:endParaRPr lang="en-SG" dirty="0"/>
          </a:p>
        </p:txBody>
      </p: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D71D49E4-5D2D-9176-AD0C-687C60C17818}"/>
              </a:ext>
            </a:extLst>
          </p:cNvPr>
          <p:cNvCxnSpPr>
            <a:cxnSpLocks/>
            <a:endCxn id="65" idx="3"/>
          </p:cNvCxnSpPr>
          <p:nvPr/>
        </p:nvCxnSpPr>
        <p:spPr>
          <a:xfrm rot="5400000">
            <a:off x="6465796" y="4243854"/>
            <a:ext cx="2399758" cy="1589213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32FB1B70-FADA-F89C-63F9-34C4D75999EA}"/>
              </a:ext>
            </a:extLst>
          </p:cNvPr>
          <p:cNvCxnSpPr>
            <a:cxnSpLocks/>
            <a:stCxn id="49" idx="2"/>
            <a:endCxn id="64" idx="2"/>
          </p:cNvCxnSpPr>
          <p:nvPr/>
        </p:nvCxnSpPr>
        <p:spPr>
          <a:xfrm rot="5400000">
            <a:off x="5280995" y="3043075"/>
            <a:ext cx="2476350" cy="4162999"/>
          </a:xfrm>
          <a:prstGeom prst="bentConnector3">
            <a:avLst>
              <a:gd name="adj1" fmla="val 105169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8" descr="Router | Cisco Network Topology Icons 3015">
            <a:extLst>
              <a:ext uri="{FF2B5EF4-FFF2-40B4-BE49-F238E27FC236}">
                <a16:creationId xmlns:a16="http://schemas.microsoft.com/office/drawing/2014/main" id="{0F836EEC-7955-96A3-F5F4-998AEB703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066" y="5762160"/>
            <a:ext cx="585582" cy="40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D11F8761-7F86-199F-3A1B-1366C3EF2865}"/>
              </a:ext>
            </a:extLst>
          </p:cNvPr>
          <p:cNvCxnSpPr>
            <a:cxnSpLocks/>
            <a:stCxn id="114" idx="2"/>
            <a:endCxn id="63" idx="2"/>
          </p:cNvCxnSpPr>
          <p:nvPr/>
        </p:nvCxnSpPr>
        <p:spPr>
          <a:xfrm rot="5400000">
            <a:off x="5961689" y="2153948"/>
            <a:ext cx="246522" cy="8263815"/>
          </a:xfrm>
          <a:prstGeom prst="bentConnector3">
            <a:avLst>
              <a:gd name="adj1" fmla="val 19273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Picture 120">
            <a:extLst>
              <a:ext uri="{FF2B5EF4-FFF2-40B4-BE49-F238E27FC236}">
                <a16:creationId xmlns:a16="http://schemas.microsoft.com/office/drawing/2014/main" id="{E4F4ED8A-7914-E496-5C12-E48AFE00F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1928" y="322974"/>
            <a:ext cx="350593" cy="341367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C9C89D7F-CDBE-B0CE-6A7C-53ADF129C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1649" y="4036914"/>
            <a:ext cx="327215" cy="318604"/>
          </a:xfrm>
          <a:prstGeom prst="rect">
            <a:avLst/>
          </a:prstGeom>
        </p:spPr>
      </p:pic>
      <p:pic>
        <p:nvPicPr>
          <p:cNvPr id="123" name="Picture 6" descr="Ethernet - Free technology icons">
            <a:extLst>
              <a:ext uri="{FF2B5EF4-FFF2-40B4-BE49-F238E27FC236}">
                <a16:creationId xmlns:a16="http://schemas.microsoft.com/office/drawing/2014/main" id="{8B89387D-76BD-ADE8-8DC0-3EC7C03DF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966" y="5435047"/>
            <a:ext cx="248819" cy="24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5" name="Connector: Elbow 124">
            <a:extLst>
              <a:ext uri="{FF2B5EF4-FFF2-40B4-BE49-F238E27FC236}">
                <a16:creationId xmlns:a16="http://schemas.microsoft.com/office/drawing/2014/main" id="{8617B851-7D2D-2948-AAB9-DA77CFA80A61}"/>
              </a:ext>
            </a:extLst>
          </p:cNvPr>
          <p:cNvCxnSpPr>
            <a:stCxn id="123" idx="2"/>
            <a:endCxn id="114" idx="1"/>
          </p:cNvCxnSpPr>
          <p:nvPr/>
        </p:nvCxnSpPr>
        <p:spPr>
          <a:xfrm rot="16200000" flipH="1">
            <a:off x="9707466" y="5745776"/>
            <a:ext cx="278511" cy="154690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0CC8DE3C-E1B7-F267-4A17-8BE07E4E299D}"/>
              </a:ext>
            </a:extLst>
          </p:cNvPr>
          <p:cNvSpPr txBox="1"/>
          <p:nvPr/>
        </p:nvSpPr>
        <p:spPr>
          <a:xfrm>
            <a:off x="10484508" y="5628120"/>
            <a:ext cx="16464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Train driver subnet </a:t>
            </a:r>
            <a:endParaRPr lang="en-SG" sz="1400" dirty="0">
              <a:solidFill>
                <a:srgbClr val="0070C0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ABF00061-09BE-2A89-E4A3-C484BC02DA76}"/>
              </a:ext>
            </a:extLst>
          </p:cNvPr>
          <p:cNvSpPr txBox="1"/>
          <p:nvPr/>
        </p:nvSpPr>
        <p:spPr>
          <a:xfrm>
            <a:off x="2005082" y="6190163"/>
            <a:ext cx="1187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192.168.100.13</a:t>
            </a:r>
            <a:r>
              <a:rPr lang="en-US" sz="1800" b="1" dirty="0"/>
              <a:t> </a:t>
            </a:r>
            <a:endParaRPr lang="en-SG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1ECEB35-9CF9-61B8-66F5-FE7494D4D5D5}"/>
              </a:ext>
            </a:extLst>
          </p:cNvPr>
          <p:cNvSpPr txBox="1"/>
          <p:nvPr/>
        </p:nvSpPr>
        <p:spPr>
          <a:xfrm>
            <a:off x="4506697" y="6079130"/>
            <a:ext cx="1187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192.168.100.12</a:t>
            </a:r>
            <a:r>
              <a:rPr lang="en-US" sz="1800" b="1" dirty="0"/>
              <a:t> </a:t>
            </a:r>
            <a:endParaRPr lang="en-SG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45406D3-12A0-404C-551F-7E32184FD9AF}"/>
              </a:ext>
            </a:extLst>
          </p:cNvPr>
          <p:cNvSpPr txBox="1"/>
          <p:nvPr/>
        </p:nvSpPr>
        <p:spPr>
          <a:xfrm>
            <a:off x="6911849" y="5922794"/>
            <a:ext cx="1187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192.168.100.11</a:t>
            </a:r>
            <a:r>
              <a:rPr lang="en-US" sz="1800" b="1" dirty="0"/>
              <a:t> </a:t>
            </a:r>
            <a:endParaRPr lang="en-SG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DC7BE86-5B7D-7E3D-692D-4FE1EF9BF090}"/>
              </a:ext>
            </a:extLst>
          </p:cNvPr>
          <p:cNvSpPr txBox="1"/>
          <p:nvPr/>
        </p:nvSpPr>
        <p:spPr>
          <a:xfrm>
            <a:off x="8789720" y="5124574"/>
            <a:ext cx="1300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192.168.100.2xx</a:t>
            </a:r>
            <a:r>
              <a:rPr lang="en-US" sz="1800" b="1" dirty="0"/>
              <a:t> </a:t>
            </a:r>
            <a:endParaRPr lang="en-SG" dirty="0"/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FFC0344-BEDA-2F4A-0185-A63D8DF597B4}"/>
              </a:ext>
            </a:extLst>
          </p:cNvPr>
          <p:cNvCxnSpPr>
            <a:cxnSpLocks/>
          </p:cNvCxnSpPr>
          <p:nvPr/>
        </p:nvCxnSpPr>
        <p:spPr>
          <a:xfrm>
            <a:off x="3939090" y="0"/>
            <a:ext cx="4850630" cy="68580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7D28CC35-7A06-8295-7BBC-0806CF23552F}"/>
              </a:ext>
            </a:extLst>
          </p:cNvPr>
          <p:cNvSpPr txBox="1"/>
          <p:nvPr/>
        </p:nvSpPr>
        <p:spPr>
          <a:xfrm>
            <a:off x="4818282" y="3561262"/>
            <a:ext cx="2030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OT-Network</a:t>
            </a:r>
            <a:endParaRPr lang="en-SG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5" name="Arrow: Right 134">
            <a:extLst>
              <a:ext uri="{FF2B5EF4-FFF2-40B4-BE49-F238E27FC236}">
                <a16:creationId xmlns:a16="http://schemas.microsoft.com/office/drawing/2014/main" id="{25F3F79F-D267-7D13-2841-2B3B418DF2B8}"/>
              </a:ext>
            </a:extLst>
          </p:cNvPr>
          <p:cNvSpPr/>
          <p:nvPr/>
        </p:nvSpPr>
        <p:spPr>
          <a:xfrm>
            <a:off x="4243196" y="132785"/>
            <a:ext cx="205833" cy="154010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1B13C22-30F6-FB37-128D-AF50B62B2D2F}"/>
              </a:ext>
            </a:extLst>
          </p:cNvPr>
          <p:cNvSpPr txBox="1"/>
          <p:nvPr/>
        </p:nvSpPr>
        <p:spPr>
          <a:xfrm>
            <a:off x="4565664" y="167628"/>
            <a:ext cx="2030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IT-Network</a:t>
            </a:r>
            <a:endParaRPr lang="en-SG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7" name="Arrow: Right 136">
            <a:extLst>
              <a:ext uri="{FF2B5EF4-FFF2-40B4-BE49-F238E27FC236}">
                <a16:creationId xmlns:a16="http://schemas.microsoft.com/office/drawing/2014/main" id="{6A450F7E-2295-DEB6-FA49-1B7E0BCF54BD}"/>
              </a:ext>
            </a:extLst>
          </p:cNvPr>
          <p:cNvSpPr/>
          <p:nvPr/>
        </p:nvSpPr>
        <p:spPr>
          <a:xfrm rot="10800000">
            <a:off x="6113448" y="3667519"/>
            <a:ext cx="205833" cy="154010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C54DD5F-2DDF-5ED8-986E-CCC9AE08C780}"/>
              </a:ext>
            </a:extLst>
          </p:cNvPr>
          <p:cNvSpPr txBox="1"/>
          <p:nvPr/>
        </p:nvSpPr>
        <p:spPr>
          <a:xfrm>
            <a:off x="10338864" y="4153872"/>
            <a:ext cx="1872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Train control program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3FD25AB5-01C4-FB88-EEAB-9ED4E85B69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227" y="4400210"/>
            <a:ext cx="2108653" cy="114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386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D34D2D6-7C2A-3074-80CB-28A077632AC4}"/>
              </a:ext>
            </a:extLst>
          </p:cNvPr>
          <p:cNvSpPr/>
          <p:nvPr/>
        </p:nvSpPr>
        <p:spPr>
          <a:xfrm>
            <a:off x="8733053" y="876256"/>
            <a:ext cx="3152368" cy="5181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BA3F89-9CF2-D361-73ED-FA87EA57AC96}"/>
              </a:ext>
            </a:extLst>
          </p:cNvPr>
          <p:cNvSpPr/>
          <p:nvPr/>
        </p:nvSpPr>
        <p:spPr>
          <a:xfrm>
            <a:off x="390610" y="1623883"/>
            <a:ext cx="2200682" cy="420188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1E412D-4BFC-C20A-A429-EC593BA9323B}"/>
              </a:ext>
            </a:extLst>
          </p:cNvPr>
          <p:cNvSpPr/>
          <p:nvPr/>
        </p:nvSpPr>
        <p:spPr>
          <a:xfrm>
            <a:off x="3007465" y="1623879"/>
            <a:ext cx="2626153" cy="420188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687DCD-F30C-1A55-294B-D126EB9A77D0}"/>
              </a:ext>
            </a:extLst>
          </p:cNvPr>
          <p:cNvSpPr/>
          <p:nvPr/>
        </p:nvSpPr>
        <p:spPr>
          <a:xfrm>
            <a:off x="6049791" y="1623878"/>
            <a:ext cx="2267089" cy="420188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D77CC3-429C-983D-0EBC-E319435B9B5F}"/>
              </a:ext>
            </a:extLst>
          </p:cNvPr>
          <p:cNvSpPr txBox="1"/>
          <p:nvPr/>
        </p:nvSpPr>
        <p:spPr>
          <a:xfrm>
            <a:off x="479355" y="1020077"/>
            <a:ext cx="1669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Corporate</a:t>
            </a:r>
            <a:r>
              <a:rPr lang="en-SG" sz="1400" b="1" dirty="0"/>
              <a:t> network [IT network]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99EAD0-0F9F-6D0A-3ACF-C06B384F5C5B}"/>
              </a:ext>
            </a:extLst>
          </p:cNvPr>
          <p:cNvSpPr txBox="1"/>
          <p:nvPr/>
        </p:nvSpPr>
        <p:spPr>
          <a:xfrm>
            <a:off x="3120860" y="1683797"/>
            <a:ext cx="237506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1400" b="1" dirty="0"/>
              <a:t>Supervision network  SCADA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D82A6F-230C-E5CF-1C68-96DA8FC28096}"/>
              </a:ext>
            </a:extLst>
          </p:cNvPr>
          <p:cNvSpPr txBox="1"/>
          <p:nvPr/>
        </p:nvSpPr>
        <p:spPr>
          <a:xfrm>
            <a:off x="6141875" y="1702492"/>
            <a:ext cx="20829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400" b="1" dirty="0"/>
              <a:t>Production network</a:t>
            </a:r>
          </a:p>
        </p:txBody>
      </p:sp>
      <p:pic>
        <p:nvPicPr>
          <p:cNvPr id="11" name="Picture 10" descr="A computer screen shot of a computer scheme&#10;&#10;Description automatically generated">
            <a:extLst>
              <a:ext uri="{FF2B5EF4-FFF2-40B4-BE49-F238E27FC236}">
                <a16:creationId xmlns:a16="http://schemas.microsoft.com/office/drawing/2014/main" id="{D1D401B2-BBF1-D0F8-FB08-62B9C2371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381" y="1146375"/>
            <a:ext cx="2942641" cy="168551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D52D3F0-281F-5C40-D0B9-DF5BF36F8586}"/>
              </a:ext>
            </a:extLst>
          </p:cNvPr>
          <p:cNvSpPr/>
          <p:nvPr/>
        </p:nvSpPr>
        <p:spPr>
          <a:xfrm>
            <a:off x="9882063" y="2150500"/>
            <a:ext cx="344898" cy="30777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14" name="Picture 13" descr="A blue background with text and a blue circle&#10;&#10;Description automatically generated">
            <a:extLst>
              <a:ext uri="{FF2B5EF4-FFF2-40B4-BE49-F238E27FC236}">
                <a16:creationId xmlns:a16="http://schemas.microsoft.com/office/drawing/2014/main" id="{7116D990-72BD-811E-2F34-8243F4B260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54"/>
          <a:stretch/>
        </p:blipFill>
        <p:spPr>
          <a:xfrm>
            <a:off x="9194232" y="4359548"/>
            <a:ext cx="1330608" cy="607859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5" name="Picture 14" descr="A green squares with black lines&#10;&#10;Description automatically generated">
            <a:extLst>
              <a:ext uri="{FF2B5EF4-FFF2-40B4-BE49-F238E27FC236}">
                <a16:creationId xmlns:a16="http://schemas.microsoft.com/office/drawing/2014/main" id="{19988086-3182-8A2F-4E60-351BC7FF04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92"/>
          <a:stretch/>
        </p:blipFill>
        <p:spPr>
          <a:xfrm>
            <a:off x="9183802" y="5302246"/>
            <a:ext cx="1330607" cy="631836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6" name="Picture 15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B55FA4EF-7510-6DC9-F6FC-60EA87123C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2" y="3216173"/>
            <a:ext cx="1330608" cy="718227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C293D65-BA02-5126-8879-8BE7D9DACFAB}"/>
              </a:ext>
            </a:extLst>
          </p:cNvPr>
          <p:cNvSpPr txBox="1"/>
          <p:nvPr/>
        </p:nvSpPr>
        <p:spPr>
          <a:xfrm>
            <a:off x="8627518" y="520843"/>
            <a:ext cx="3152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/>
              <a:t>Physical real world emulation network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50D79E-4ED4-9F6D-C14B-50AD2CF48BE4}"/>
              </a:ext>
            </a:extLst>
          </p:cNvPr>
          <p:cNvSpPr txBox="1"/>
          <p:nvPr/>
        </p:nvSpPr>
        <p:spPr>
          <a:xfrm>
            <a:off x="8845672" y="876256"/>
            <a:ext cx="2027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/>
              <a:t>Real world emulator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1D3281-2F6E-C6CF-1F81-B8147312B174}"/>
              </a:ext>
            </a:extLst>
          </p:cNvPr>
          <p:cNvCxnSpPr>
            <a:cxnSpLocks/>
          </p:cNvCxnSpPr>
          <p:nvPr/>
        </p:nvCxnSpPr>
        <p:spPr>
          <a:xfrm>
            <a:off x="9977479" y="2458277"/>
            <a:ext cx="0" cy="75789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1AE7469-5DDB-380D-65B4-1CE8B126B7BC}"/>
              </a:ext>
            </a:extLst>
          </p:cNvPr>
          <p:cNvSpPr/>
          <p:nvPr/>
        </p:nvSpPr>
        <p:spPr>
          <a:xfrm>
            <a:off x="10435531" y="2485397"/>
            <a:ext cx="344898" cy="30777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C63990AF-4A3E-6012-61DD-25495DACE6B2}"/>
              </a:ext>
            </a:extLst>
          </p:cNvPr>
          <p:cNvCxnSpPr>
            <a:cxnSpLocks/>
            <a:stCxn id="26" idx="3"/>
            <a:endCxn id="14" idx="3"/>
          </p:cNvCxnSpPr>
          <p:nvPr/>
        </p:nvCxnSpPr>
        <p:spPr>
          <a:xfrm flipH="1">
            <a:off x="10524840" y="2639286"/>
            <a:ext cx="255589" cy="2024192"/>
          </a:xfrm>
          <a:prstGeom prst="bentConnector3">
            <a:avLst>
              <a:gd name="adj1" fmla="val -8944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777864A-218A-AFB2-E783-EEDD6C1344BA}"/>
              </a:ext>
            </a:extLst>
          </p:cNvPr>
          <p:cNvSpPr/>
          <p:nvPr/>
        </p:nvSpPr>
        <p:spPr>
          <a:xfrm>
            <a:off x="11126489" y="2304388"/>
            <a:ext cx="344898" cy="30777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9C283B3-C90C-BB64-50E8-5546C08FF568}"/>
              </a:ext>
            </a:extLst>
          </p:cNvPr>
          <p:cNvCxnSpPr>
            <a:cxnSpLocks/>
            <a:stCxn id="29" idx="2"/>
            <a:endCxn id="15" idx="3"/>
          </p:cNvCxnSpPr>
          <p:nvPr/>
        </p:nvCxnSpPr>
        <p:spPr>
          <a:xfrm rot="5400000">
            <a:off x="9403675" y="3722900"/>
            <a:ext cx="3005999" cy="784529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D25DCB7-F401-3FE8-320E-3D5A30FF5C1B}"/>
              </a:ext>
            </a:extLst>
          </p:cNvPr>
          <p:cNvSpPr txBox="1"/>
          <p:nvPr/>
        </p:nvSpPr>
        <p:spPr>
          <a:xfrm>
            <a:off x="9107588" y="2801259"/>
            <a:ext cx="17397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/>
              <a:t>Track junction sensors-signals control emulators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F570B8-76DA-6AC8-D560-638955A8E2C0}"/>
              </a:ext>
            </a:extLst>
          </p:cNvPr>
          <p:cNvSpPr txBox="1"/>
          <p:nvPr/>
        </p:nvSpPr>
        <p:spPr>
          <a:xfrm>
            <a:off x="9092117" y="3957156"/>
            <a:ext cx="17397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/>
              <a:t>Train station sensors-signals control emulators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D96D5A3-6FDE-2BD3-2652-0F4DEF32B05E}"/>
              </a:ext>
            </a:extLst>
          </p:cNvPr>
          <p:cNvSpPr txBox="1"/>
          <p:nvPr/>
        </p:nvSpPr>
        <p:spPr>
          <a:xfrm>
            <a:off x="9092116" y="5040636"/>
            <a:ext cx="1739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/>
              <a:t>Train emulators </a:t>
            </a:r>
          </a:p>
        </p:txBody>
      </p:sp>
      <p:pic>
        <p:nvPicPr>
          <p:cNvPr id="44" name="Picture 43" descr="A grey rectangular object with buttons and buttons&#10;&#10;Description automatically generated">
            <a:extLst>
              <a:ext uri="{FF2B5EF4-FFF2-40B4-BE49-F238E27FC236}">
                <a16:creationId xmlns:a16="http://schemas.microsoft.com/office/drawing/2014/main" id="{01F9E6F7-8ACB-4622-9DE6-F72EE0ED38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680" y="2707589"/>
            <a:ext cx="770582" cy="508584"/>
          </a:xfrm>
          <a:prstGeom prst="rect">
            <a:avLst/>
          </a:prstGeom>
        </p:spPr>
      </p:pic>
      <p:pic>
        <p:nvPicPr>
          <p:cNvPr id="46" name="Picture 45" descr="A close up of a computer&#10;&#10;Description automatically generated">
            <a:extLst>
              <a:ext uri="{FF2B5EF4-FFF2-40B4-BE49-F238E27FC236}">
                <a16:creationId xmlns:a16="http://schemas.microsoft.com/office/drawing/2014/main" id="{EF259549-2433-D19C-52A1-45BB197779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816" y="4883449"/>
            <a:ext cx="476190" cy="476190"/>
          </a:xfrm>
          <a:prstGeom prst="rect">
            <a:avLst/>
          </a:prstGeom>
        </p:spPr>
      </p:pic>
      <p:pic>
        <p:nvPicPr>
          <p:cNvPr id="47" name="Picture 46" descr="A grey rectangular object with buttons and buttons&#10;&#10;Description automatically generated">
            <a:extLst>
              <a:ext uri="{FF2B5EF4-FFF2-40B4-BE49-F238E27FC236}">
                <a16:creationId xmlns:a16="http://schemas.microsoft.com/office/drawing/2014/main" id="{608A395F-9A01-8F90-D894-02A584420C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680" y="3778213"/>
            <a:ext cx="770582" cy="50858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A7FBD49-2CE9-4DDD-0919-0A714ECD8673}"/>
              </a:ext>
            </a:extLst>
          </p:cNvPr>
          <p:cNvSpPr txBox="1"/>
          <p:nvPr/>
        </p:nvSpPr>
        <p:spPr>
          <a:xfrm>
            <a:off x="6578463" y="2187353"/>
            <a:ext cx="18587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Junction sensor-signal control PLCs set [emulator]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BDCCF3E-6ADC-BA83-7714-1983357A4A4B}"/>
              </a:ext>
            </a:extLst>
          </p:cNvPr>
          <p:cNvSpPr txBox="1"/>
          <p:nvPr/>
        </p:nvSpPr>
        <p:spPr>
          <a:xfrm>
            <a:off x="6621759" y="3302513"/>
            <a:ext cx="17627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Station sensor-signal control PLCs set [emulator]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01AFE2-8598-C65A-0113-33EE1B152395}"/>
              </a:ext>
            </a:extLst>
          </p:cNvPr>
          <p:cNvSpPr txBox="1"/>
          <p:nvPr/>
        </p:nvSpPr>
        <p:spPr>
          <a:xfrm>
            <a:off x="6719680" y="4401610"/>
            <a:ext cx="11017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Train controller  PLCs [emulator]</a:t>
            </a: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BC0E5FD0-BAD7-4DE4-7F7B-744F15C69635}"/>
              </a:ext>
            </a:extLst>
          </p:cNvPr>
          <p:cNvCxnSpPr/>
          <p:nvPr/>
        </p:nvCxnSpPr>
        <p:spPr>
          <a:xfrm>
            <a:off x="7490262" y="2961881"/>
            <a:ext cx="1690710" cy="467119"/>
          </a:xfrm>
          <a:prstGeom prst="bentConnector3">
            <a:avLst>
              <a:gd name="adj1" fmla="val 6081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AAA1AF6E-753A-D5D5-82B5-9F97E1DC3CAD}"/>
              </a:ext>
            </a:extLst>
          </p:cNvPr>
          <p:cNvCxnSpPr>
            <a:cxnSpLocks/>
          </p:cNvCxnSpPr>
          <p:nvPr/>
        </p:nvCxnSpPr>
        <p:spPr>
          <a:xfrm rot="10800000">
            <a:off x="7209621" y="4154010"/>
            <a:ext cx="1997636" cy="558892"/>
          </a:xfrm>
          <a:prstGeom prst="bentConnector3">
            <a:avLst>
              <a:gd name="adj1" fmla="val 40447"/>
            </a:avLst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A0CD2AB0-3F33-CE19-93D7-94937C8A8C09}"/>
              </a:ext>
            </a:extLst>
          </p:cNvPr>
          <p:cNvCxnSpPr>
            <a:cxnSpLocks/>
          </p:cNvCxnSpPr>
          <p:nvPr/>
        </p:nvCxnSpPr>
        <p:spPr>
          <a:xfrm>
            <a:off x="7499214" y="3931710"/>
            <a:ext cx="1692188" cy="574361"/>
          </a:xfrm>
          <a:prstGeom prst="bentConnector3">
            <a:avLst>
              <a:gd name="adj1" fmla="val 598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32AE6B57-67D6-04F3-C15B-52DF74F60520}"/>
              </a:ext>
            </a:extLst>
          </p:cNvPr>
          <p:cNvCxnSpPr>
            <a:cxnSpLocks/>
          </p:cNvCxnSpPr>
          <p:nvPr/>
        </p:nvCxnSpPr>
        <p:spPr>
          <a:xfrm rot="10800000">
            <a:off x="7198410" y="3079788"/>
            <a:ext cx="1960522" cy="654607"/>
          </a:xfrm>
          <a:prstGeom prst="bentConnector3">
            <a:avLst>
              <a:gd name="adj1" fmla="val 39861"/>
            </a:avLst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3B0578FA-DE89-B030-8414-0B3817ED2C2E}"/>
              </a:ext>
            </a:extLst>
          </p:cNvPr>
          <p:cNvCxnSpPr>
            <a:cxnSpLocks/>
          </p:cNvCxnSpPr>
          <p:nvPr/>
        </p:nvCxnSpPr>
        <p:spPr>
          <a:xfrm>
            <a:off x="7307691" y="4987099"/>
            <a:ext cx="1883711" cy="443642"/>
          </a:xfrm>
          <a:prstGeom prst="bentConnector3">
            <a:avLst>
              <a:gd name="adj1" fmla="val 6224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907557B6-1DC9-64C6-8E34-B1C51D436551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>
            <a:off x="6869106" y="5114304"/>
            <a:ext cx="2314696" cy="503860"/>
          </a:xfrm>
          <a:prstGeom prst="bentConnector3">
            <a:avLst>
              <a:gd name="adj1" fmla="val 50000"/>
            </a:avLst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86F5D50-C551-F09A-4F27-F71306E81955}"/>
              </a:ext>
            </a:extLst>
          </p:cNvPr>
          <p:cNvCxnSpPr>
            <a:cxnSpLocks/>
          </p:cNvCxnSpPr>
          <p:nvPr/>
        </p:nvCxnSpPr>
        <p:spPr>
          <a:xfrm>
            <a:off x="6343733" y="2961881"/>
            <a:ext cx="0" cy="215966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643ABEF-3CA7-0B5A-BB34-B44049EBC6C3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6343733" y="2961881"/>
            <a:ext cx="37594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1DB5287-44CC-E28C-853A-68B0967E080E}"/>
              </a:ext>
            </a:extLst>
          </p:cNvPr>
          <p:cNvCxnSpPr>
            <a:cxnSpLocks/>
          </p:cNvCxnSpPr>
          <p:nvPr/>
        </p:nvCxnSpPr>
        <p:spPr>
          <a:xfrm>
            <a:off x="6343733" y="4028681"/>
            <a:ext cx="37594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1379FE5-A69F-DEB5-29C8-42501ABAB23B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6343733" y="5114304"/>
            <a:ext cx="474083" cy="724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DDC23858-DF32-18D8-14EA-4293A1BA0A6B}"/>
              </a:ext>
            </a:extLst>
          </p:cNvPr>
          <p:cNvSpPr txBox="1"/>
          <p:nvPr/>
        </p:nvSpPr>
        <p:spPr>
          <a:xfrm>
            <a:off x="7516187" y="2732907"/>
            <a:ext cx="13491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 b="1" i="0" dirty="0">
                <a:solidFill>
                  <a:srgbClr val="212121"/>
                </a:solidFill>
                <a:effectLst/>
              </a:rPr>
              <a:t>Electrical </a:t>
            </a:r>
            <a:r>
              <a:rPr lang="en-US" sz="1000" b="1" dirty="0"/>
              <a:t>signal out </a:t>
            </a:r>
            <a:endParaRPr lang="en-SG" sz="1000" b="1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68A1325-3276-E2F7-0D38-70EA41DC6A98}"/>
              </a:ext>
            </a:extLst>
          </p:cNvPr>
          <p:cNvSpPr txBox="1"/>
          <p:nvPr/>
        </p:nvSpPr>
        <p:spPr>
          <a:xfrm>
            <a:off x="7769109" y="4110192"/>
            <a:ext cx="9506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 b="1" i="0" dirty="0">
                <a:solidFill>
                  <a:srgbClr val="FFC000"/>
                </a:solidFill>
                <a:effectLst/>
              </a:rPr>
              <a:t>Electrical </a:t>
            </a:r>
            <a:r>
              <a:rPr lang="en-US" sz="1000" b="1" dirty="0">
                <a:solidFill>
                  <a:srgbClr val="FFC000"/>
                </a:solidFill>
              </a:rPr>
              <a:t>signal in </a:t>
            </a:r>
            <a:endParaRPr lang="en-SG" sz="1000" b="1" dirty="0">
              <a:solidFill>
                <a:srgbClr val="FFC000"/>
              </a:solidFill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1571E27-A1B5-8504-B653-7E1B021B31C8}"/>
              </a:ext>
            </a:extLst>
          </p:cNvPr>
          <p:cNvCxnSpPr>
            <a:cxnSpLocks/>
          </p:cNvCxnSpPr>
          <p:nvPr/>
        </p:nvCxnSpPr>
        <p:spPr>
          <a:xfrm>
            <a:off x="748047" y="3170673"/>
            <a:ext cx="5604656" cy="1238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5" name="Picture 94">
            <a:extLst>
              <a:ext uri="{FF2B5EF4-FFF2-40B4-BE49-F238E27FC236}">
                <a16:creationId xmlns:a16="http://schemas.microsoft.com/office/drawing/2014/main" id="{C1178DC3-5D61-98DB-CD60-7D5CA08541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0291" y="3029388"/>
            <a:ext cx="389582" cy="3073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35C3A8E2-1432-146B-8092-6C7A7DE05D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1493" y="3890849"/>
            <a:ext cx="533672" cy="6652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151DBBA0-18E8-9987-C8C2-8C4E004D9D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4500" y="3886258"/>
            <a:ext cx="533674" cy="66526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7677B4C8-B747-165B-8083-0B336DD462BC}"/>
              </a:ext>
            </a:extLst>
          </p:cNvPr>
          <p:cNvSpPr txBox="1"/>
          <p:nvPr/>
        </p:nvSpPr>
        <p:spPr>
          <a:xfrm>
            <a:off x="3265679" y="3363872"/>
            <a:ext cx="11017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Railway system SCADA server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C5A1FEE-BB15-513B-890B-20AA5ECA8AAA}"/>
              </a:ext>
            </a:extLst>
          </p:cNvPr>
          <p:cNvSpPr txBox="1"/>
          <p:nvPr/>
        </p:nvSpPr>
        <p:spPr>
          <a:xfrm>
            <a:off x="4503197" y="3365982"/>
            <a:ext cx="11017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Trains system SCADA server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81DCBE68-4955-CB5A-FE50-C99BF69DD84B}"/>
              </a:ext>
            </a:extLst>
          </p:cNvPr>
          <p:cNvCxnSpPr>
            <a:cxnSpLocks/>
            <a:endCxn id="98" idx="0"/>
          </p:cNvCxnSpPr>
          <p:nvPr/>
        </p:nvCxnSpPr>
        <p:spPr>
          <a:xfrm>
            <a:off x="3660729" y="3183056"/>
            <a:ext cx="7600" cy="70779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1037B791-F55F-F2B8-551D-FDFEFDF7DD3F}"/>
              </a:ext>
            </a:extLst>
          </p:cNvPr>
          <p:cNvCxnSpPr>
            <a:cxnSpLocks/>
          </p:cNvCxnSpPr>
          <p:nvPr/>
        </p:nvCxnSpPr>
        <p:spPr>
          <a:xfrm>
            <a:off x="4991337" y="3195440"/>
            <a:ext cx="0" cy="64732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8" name="Picture 107" descr="A screenshot of a computer&#10;&#10;Description automatically generated">
            <a:extLst>
              <a:ext uri="{FF2B5EF4-FFF2-40B4-BE49-F238E27FC236}">
                <a16:creationId xmlns:a16="http://schemas.microsoft.com/office/drawing/2014/main" id="{4F2ABA06-398E-99E2-3631-B19AF6DBC1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525" y="5036057"/>
            <a:ext cx="1101061" cy="630675"/>
          </a:xfrm>
          <a:prstGeom prst="rect">
            <a:avLst/>
          </a:prstGeom>
        </p:spPr>
      </p:pic>
      <p:pic>
        <p:nvPicPr>
          <p:cNvPr id="110" name="Picture 109" descr="A screenshot of a computer&#10;&#10;Description automatically generated">
            <a:extLst>
              <a:ext uri="{FF2B5EF4-FFF2-40B4-BE49-F238E27FC236}">
                <a16:creationId xmlns:a16="http://schemas.microsoft.com/office/drawing/2014/main" id="{E00F711F-914E-DAC3-26BD-9D09FDA410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927" y="5030613"/>
            <a:ext cx="1195367" cy="636119"/>
          </a:xfrm>
          <a:prstGeom prst="rect">
            <a:avLst/>
          </a:prstGeom>
        </p:spPr>
      </p:pic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56DECF4-2512-E3CF-3957-ED52210BA961}"/>
              </a:ext>
            </a:extLst>
          </p:cNvPr>
          <p:cNvCxnSpPr>
            <a:cxnSpLocks/>
            <a:stCxn id="98" idx="2"/>
          </p:cNvCxnSpPr>
          <p:nvPr/>
        </p:nvCxnSpPr>
        <p:spPr>
          <a:xfrm>
            <a:off x="3668329" y="4556111"/>
            <a:ext cx="0" cy="47450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2E5A717-62F6-DFBD-765A-3D54D58B097E}"/>
              </a:ext>
            </a:extLst>
          </p:cNvPr>
          <p:cNvCxnSpPr>
            <a:cxnSpLocks/>
          </p:cNvCxnSpPr>
          <p:nvPr/>
        </p:nvCxnSpPr>
        <p:spPr>
          <a:xfrm>
            <a:off x="4967289" y="4595246"/>
            <a:ext cx="0" cy="47450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BC3A2705-CF0A-44B3-067D-2174119E360B}"/>
              </a:ext>
            </a:extLst>
          </p:cNvPr>
          <p:cNvSpPr txBox="1"/>
          <p:nvPr/>
        </p:nvSpPr>
        <p:spPr>
          <a:xfrm>
            <a:off x="4487934" y="4599726"/>
            <a:ext cx="11017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Trains monitor &amp; control HMI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67D8872-A681-DDE8-7A9C-C141FFBDE47B}"/>
              </a:ext>
            </a:extLst>
          </p:cNvPr>
          <p:cNvSpPr txBox="1"/>
          <p:nvPr/>
        </p:nvSpPr>
        <p:spPr>
          <a:xfrm>
            <a:off x="3098801" y="4592398"/>
            <a:ext cx="11836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Railway monitor &amp; control HMI</a:t>
            </a: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A434924F-E069-F1C5-38DA-A792CF0E5D6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32221" y="2288277"/>
            <a:ext cx="674738" cy="56574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F8415658-3369-3576-B7ED-64406089C2CA}"/>
              </a:ext>
            </a:extLst>
          </p:cNvPr>
          <p:cNvSpPr txBox="1"/>
          <p:nvPr/>
        </p:nvSpPr>
        <p:spPr>
          <a:xfrm>
            <a:off x="3206685" y="2225251"/>
            <a:ext cx="11017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Maintenance laptops 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52D3F41-9E1E-94D5-D438-9A32DDA3BF58}"/>
              </a:ext>
            </a:extLst>
          </p:cNvPr>
          <p:cNvCxnSpPr>
            <a:cxnSpLocks/>
            <a:stCxn id="120" idx="2"/>
          </p:cNvCxnSpPr>
          <p:nvPr/>
        </p:nvCxnSpPr>
        <p:spPr>
          <a:xfrm flipH="1">
            <a:off x="4457237" y="2854019"/>
            <a:ext cx="0" cy="3166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7" name="Picture 4">
            <a:extLst>
              <a:ext uri="{FF2B5EF4-FFF2-40B4-BE49-F238E27FC236}">
                <a16:creationId xmlns:a16="http://schemas.microsoft.com/office/drawing/2014/main" id="{B26F05C5-AEB3-2A6A-CA1A-0C6377DE6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886" y="6023622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D5991A9-D601-C697-F860-F64E96FFE560}"/>
              </a:ext>
            </a:extLst>
          </p:cNvPr>
          <p:cNvCxnSpPr>
            <a:stCxn id="127" idx="0"/>
          </p:cNvCxnSpPr>
          <p:nvPr/>
        </p:nvCxnSpPr>
        <p:spPr>
          <a:xfrm flipV="1">
            <a:off x="3627852" y="5666732"/>
            <a:ext cx="0" cy="3568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1BA6312B-9395-1026-E7DC-2AFD327790DB}"/>
              </a:ext>
            </a:extLst>
          </p:cNvPr>
          <p:cNvCxnSpPr/>
          <p:nvPr/>
        </p:nvCxnSpPr>
        <p:spPr>
          <a:xfrm flipV="1">
            <a:off x="4966442" y="5647314"/>
            <a:ext cx="0" cy="3568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Picture 4">
            <a:extLst>
              <a:ext uri="{FF2B5EF4-FFF2-40B4-BE49-F238E27FC236}">
                <a16:creationId xmlns:a16="http://schemas.microsoft.com/office/drawing/2014/main" id="{C7CAD939-15BF-6D9C-B4CE-4FFE07B68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476" y="6023622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026CE509-E46E-9F51-D409-C2D671D25241}"/>
              </a:ext>
            </a:extLst>
          </p:cNvPr>
          <p:cNvSpPr txBox="1"/>
          <p:nvPr/>
        </p:nvSpPr>
        <p:spPr>
          <a:xfrm>
            <a:off x="486364" y="1711421"/>
            <a:ext cx="176229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1400" b="1" dirty="0"/>
              <a:t>Corporate Network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38D52396-CB9E-6AD8-E010-897EF7C29C4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8404" y="2326832"/>
            <a:ext cx="578216" cy="48481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34" name="Right Brace 133">
            <a:extLst>
              <a:ext uri="{FF2B5EF4-FFF2-40B4-BE49-F238E27FC236}">
                <a16:creationId xmlns:a16="http://schemas.microsoft.com/office/drawing/2014/main" id="{F30E8021-2071-044C-090E-F945518E8D67}"/>
              </a:ext>
            </a:extLst>
          </p:cNvPr>
          <p:cNvSpPr/>
          <p:nvPr/>
        </p:nvSpPr>
        <p:spPr>
          <a:xfrm rot="16200000">
            <a:off x="5398154" y="-1364546"/>
            <a:ext cx="504761" cy="557335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D377524-0BDF-147B-00C8-E379018DFEFD}"/>
              </a:ext>
            </a:extLst>
          </p:cNvPr>
          <p:cNvSpPr txBox="1"/>
          <p:nvPr/>
        </p:nvSpPr>
        <p:spPr>
          <a:xfrm>
            <a:off x="5442989" y="838001"/>
            <a:ext cx="1602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/>
              <a:t>ICS [OT network ]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F760A72-858C-9FF1-CD18-2620DBCED4E7}"/>
              </a:ext>
            </a:extLst>
          </p:cNvPr>
          <p:cNvSpPr txBox="1"/>
          <p:nvPr/>
        </p:nvSpPr>
        <p:spPr>
          <a:xfrm>
            <a:off x="3700071" y="5913646"/>
            <a:ext cx="9561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rgbClr val="0070C0"/>
                </a:solidFill>
              </a:rPr>
              <a:t>Railway HQ operator 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904C508-2E5B-BB8A-FD4E-CFFE79354E02}"/>
              </a:ext>
            </a:extLst>
          </p:cNvPr>
          <p:cNvSpPr txBox="1"/>
          <p:nvPr/>
        </p:nvSpPr>
        <p:spPr>
          <a:xfrm>
            <a:off x="5030038" y="5878953"/>
            <a:ext cx="9561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rgbClr val="0070C0"/>
                </a:solidFill>
              </a:rPr>
              <a:t>Trains driver /operator </a:t>
            </a:r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2C7A8085-C537-1385-85AD-DB0321FEA1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5761" y="3777561"/>
            <a:ext cx="533672" cy="6652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4F0DA9FF-8625-EBE8-12CC-5B36B821EB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6629" y="3794421"/>
            <a:ext cx="533672" cy="6652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99D65A03-97D4-3AA3-3590-1BA7E6F32A6C}"/>
              </a:ext>
            </a:extLst>
          </p:cNvPr>
          <p:cNvSpPr txBox="1"/>
          <p:nvPr/>
        </p:nvSpPr>
        <p:spPr>
          <a:xfrm>
            <a:off x="1736121" y="4402070"/>
            <a:ext cx="102506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Production management workstation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190F279D-5F61-8279-4CE3-C289BF56D53F}"/>
              </a:ext>
            </a:extLst>
          </p:cNvPr>
          <p:cNvCxnSpPr>
            <a:cxnSpLocks/>
            <a:endCxn id="138" idx="0"/>
          </p:cNvCxnSpPr>
          <p:nvPr/>
        </p:nvCxnSpPr>
        <p:spPr>
          <a:xfrm>
            <a:off x="2172597" y="3170673"/>
            <a:ext cx="0" cy="60688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6E56FFF2-004E-A084-7B73-921C92B75011}"/>
              </a:ext>
            </a:extLst>
          </p:cNvPr>
          <p:cNvCxnSpPr>
            <a:cxnSpLocks/>
          </p:cNvCxnSpPr>
          <p:nvPr/>
        </p:nvCxnSpPr>
        <p:spPr>
          <a:xfrm>
            <a:off x="1374674" y="3170673"/>
            <a:ext cx="0" cy="60688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5" name="Picture 144">
            <a:extLst>
              <a:ext uri="{FF2B5EF4-FFF2-40B4-BE49-F238E27FC236}">
                <a16:creationId xmlns:a16="http://schemas.microsoft.com/office/drawing/2014/main" id="{53520D10-76B2-14C3-7126-E5810AB26B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211" y="3796869"/>
            <a:ext cx="533672" cy="6652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45E056E2-4EEC-4AE9-317C-78018A68CFDD}"/>
              </a:ext>
            </a:extLst>
          </p:cNvPr>
          <p:cNvCxnSpPr>
            <a:cxnSpLocks/>
          </p:cNvCxnSpPr>
          <p:nvPr/>
        </p:nvCxnSpPr>
        <p:spPr>
          <a:xfrm>
            <a:off x="760646" y="3183056"/>
            <a:ext cx="0" cy="60688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8" name="Picture 147">
            <a:extLst>
              <a:ext uri="{FF2B5EF4-FFF2-40B4-BE49-F238E27FC236}">
                <a16:creationId xmlns:a16="http://schemas.microsoft.com/office/drawing/2014/main" id="{36A2829F-5911-A9E4-856E-A2438741CA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27741" y="3029388"/>
            <a:ext cx="389582" cy="3073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9CFAF2AD-DE2F-666B-0122-F208DB695EB5}"/>
              </a:ext>
            </a:extLst>
          </p:cNvPr>
          <p:cNvCxnSpPr>
            <a:cxnSpLocks/>
          </p:cNvCxnSpPr>
          <p:nvPr/>
        </p:nvCxnSpPr>
        <p:spPr>
          <a:xfrm>
            <a:off x="1707522" y="2831886"/>
            <a:ext cx="0" cy="33878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1" name="Picture 150">
            <a:extLst>
              <a:ext uri="{FF2B5EF4-FFF2-40B4-BE49-F238E27FC236}">
                <a16:creationId xmlns:a16="http://schemas.microsoft.com/office/drawing/2014/main" id="{B1904AA1-DE9E-D413-8D5F-6AE548A34DC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1317" y="5315745"/>
            <a:ext cx="464355" cy="38934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DDC19276-5C67-005E-222C-673D8EC902C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31704" y="5302246"/>
            <a:ext cx="464355" cy="38934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5E9C8F48-638C-24E6-0FAE-C2D914FE297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40489" y="5302246"/>
            <a:ext cx="464355" cy="38934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79A8A604-209D-7D18-BFF3-AE5EEABF4D87}"/>
              </a:ext>
            </a:extLst>
          </p:cNvPr>
          <p:cNvSpPr txBox="1"/>
          <p:nvPr/>
        </p:nvSpPr>
        <p:spPr>
          <a:xfrm>
            <a:off x="1308964" y="3349420"/>
            <a:ext cx="6641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ERP servers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736A8AD7-7F21-CFC1-3EF2-46BFA0E1F1CB}"/>
              </a:ext>
            </a:extLst>
          </p:cNvPr>
          <p:cNvSpPr txBox="1"/>
          <p:nvPr/>
        </p:nvSpPr>
        <p:spPr>
          <a:xfrm>
            <a:off x="412113" y="3343939"/>
            <a:ext cx="8062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Corporate IT servers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A3D49EA5-F98B-9BAB-E3E9-71C7D673FF02}"/>
              </a:ext>
            </a:extLst>
          </p:cNvPr>
          <p:cNvCxnSpPr>
            <a:cxnSpLocks/>
          </p:cNvCxnSpPr>
          <p:nvPr/>
        </p:nvCxnSpPr>
        <p:spPr>
          <a:xfrm>
            <a:off x="760646" y="4474734"/>
            <a:ext cx="0" cy="82751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7D49EA3A-C87D-2962-6B6F-CF8AC28E0048}"/>
              </a:ext>
            </a:extLst>
          </p:cNvPr>
          <p:cNvCxnSpPr>
            <a:cxnSpLocks/>
          </p:cNvCxnSpPr>
          <p:nvPr/>
        </p:nvCxnSpPr>
        <p:spPr>
          <a:xfrm>
            <a:off x="790988" y="5054188"/>
            <a:ext cx="1245364" cy="1556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AA71E05A-D013-5F2B-60D4-52561AF66D63}"/>
              </a:ext>
            </a:extLst>
          </p:cNvPr>
          <p:cNvCxnSpPr>
            <a:cxnSpLocks/>
          </p:cNvCxnSpPr>
          <p:nvPr/>
        </p:nvCxnSpPr>
        <p:spPr>
          <a:xfrm>
            <a:off x="1374674" y="5083247"/>
            <a:ext cx="0" cy="20909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A30CCB04-3FBD-B26D-169E-666C11CDD77D}"/>
              </a:ext>
            </a:extLst>
          </p:cNvPr>
          <p:cNvCxnSpPr>
            <a:cxnSpLocks/>
          </p:cNvCxnSpPr>
          <p:nvPr/>
        </p:nvCxnSpPr>
        <p:spPr>
          <a:xfrm>
            <a:off x="2036352" y="5069748"/>
            <a:ext cx="0" cy="20909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9" name="Picture 4">
            <a:extLst>
              <a:ext uri="{FF2B5EF4-FFF2-40B4-BE49-F238E27FC236}">
                <a16:creationId xmlns:a16="http://schemas.microsoft.com/office/drawing/2014/main" id="{C3684895-AE2A-C210-0C8F-33C9A37C3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25" y="5981266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0" name="Picture 4">
            <a:extLst>
              <a:ext uri="{FF2B5EF4-FFF2-40B4-BE49-F238E27FC236}">
                <a16:creationId xmlns:a16="http://schemas.microsoft.com/office/drawing/2014/main" id="{83F8EDEE-F3DE-FF4F-EA39-F603EC2C0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139" y="5967049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" name="Picture 4">
            <a:extLst>
              <a:ext uri="{FF2B5EF4-FFF2-40B4-BE49-F238E27FC236}">
                <a16:creationId xmlns:a16="http://schemas.microsoft.com/office/drawing/2014/main" id="{988E98F4-58A9-CA06-C16B-9FD0F9EC9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952" y="5967049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A7D7786D-68A2-2DB2-2EF9-D0B228190E16}"/>
              </a:ext>
            </a:extLst>
          </p:cNvPr>
          <p:cNvCxnSpPr>
            <a:cxnSpLocks/>
          </p:cNvCxnSpPr>
          <p:nvPr/>
        </p:nvCxnSpPr>
        <p:spPr>
          <a:xfrm flipV="1">
            <a:off x="818791" y="5727327"/>
            <a:ext cx="0" cy="2158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3D8A465E-7096-A0FE-0315-EAB3A25A2018}"/>
              </a:ext>
            </a:extLst>
          </p:cNvPr>
          <p:cNvCxnSpPr>
            <a:cxnSpLocks/>
          </p:cNvCxnSpPr>
          <p:nvPr/>
        </p:nvCxnSpPr>
        <p:spPr>
          <a:xfrm flipV="1">
            <a:off x="1447570" y="5717839"/>
            <a:ext cx="0" cy="2158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ACA60594-564E-E1DB-A3D8-8B930A3E529A}"/>
              </a:ext>
            </a:extLst>
          </p:cNvPr>
          <p:cNvCxnSpPr>
            <a:cxnSpLocks/>
          </p:cNvCxnSpPr>
          <p:nvPr/>
        </p:nvCxnSpPr>
        <p:spPr>
          <a:xfrm flipV="1">
            <a:off x="2093502" y="5716857"/>
            <a:ext cx="0" cy="2158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5AB427B1-D35E-418C-4353-90D4D3FDD21D}"/>
              </a:ext>
            </a:extLst>
          </p:cNvPr>
          <p:cNvSpPr txBox="1"/>
          <p:nvPr/>
        </p:nvSpPr>
        <p:spPr>
          <a:xfrm>
            <a:off x="611317" y="6290899"/>
            <a:ext cx="17815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rgbClr val="0070C0"/>
                </a:solidFill>
              </a:rPr>
              <a:t>Users, staff and manager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401541D3-61D8-F778-89D3-52246FA03088}"/>
              </a:ext>
            </a:extLst>
          </p:cNvPr>
          <p:cNvSpPr txBox="1"/>
          <p:nvPr/>
        </p:nvSpPr>
        <p:spPr>
          <a:xfrm>
            <a:off x="434882" y="2309889"/>
            <a:ext cx="11746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IT management computers </a:t>
            </a:r>
          </a:p>
        </p:txBody>
      </p:sp>
      <p:pic>
        <p:nvPicPr>
          <p:cNvPr id="179" name="Picture 4">
            <a:extLst>
              <a:ext uri="{FF2B5EF4-FFF2-40B4-BE49-F238E27FC236}">
                <a16:creationId xmlns:a16="http://schemas.microsoft.com/office/drawing/2014/main" id="{AA97E8A6-7F42-540E-16B7-988348227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7" y="2424329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4">
            <a:extLst>
              <a:ext uri="{FF2B5EF4-FFF2-40B4-BE49-F238E27FC236}">
                <a16:creationId xmlns:a16="http://schemas.microsoft.com/office/drawing/2014/main" id="{03EA95A3-3248-E15B-0C9A-82B7D88CC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901" y="2386202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02A22C50-5936-CF9D-D658-0C139C992F60}"/>
              </a:ext>
            </a:extLst>
          </p:cNvPr>
          <p:cNvCxnSpPr>
            <a:cxnSpLocks/>
          </p:cNvCxnSpPr>
          <p:nvPr/>
        </p:nvCxnSpPr>
        <p:spPr>
          <a:xfrm flipH="1">
            <a:off x="2036352" y="2569238"/>
            <a:ext cx="25493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1FFA3349-DC64-87BA-A670-8A3FAB0D4622}"/>
              </a:ext>
            </a:extLst>
          </p:cNvPr>
          <p:cNvCxnSpPr>
            <a:cxnSpLocks/>
          </p:cNvCxnSpPr>
          <p:nvPr/>
        </p:nvCxnSpPr>
        <p:spPr>
          <a:xfrm flipH="1">
            <a:off x="4863871" y="2562028"/>
            <a:ext cx="25493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>
            <a:extLst>
              <a:ext uri="{FF2B5EF4-FFF2-40B4-BE49-F238E27FC236}">
                <a16:creationId xmlns:a16="http://schemas.microsoft.com/office/drawing/2014/main" id="{3AB18528-0C79-C112-4FAF-D2678FF8408B}"/>
              </a:ext>
            </a:extLst>
          </p:cNvPr>
          <p:cNvSpPr txBox="1"/>
          <p:nvPr/>
        </p:nvSpPr>
        <p:spPr>
          <a:xfrm>
            <a:off x="2024134" y="2711998"/>
            <a:ext cx="842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rgbClr val="0070C0"/>
                </a:solidFill>
              </a:rPr>
              <a:t>IT engineer 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87A5F6F-3D55-238D-153D-E94F5BD6A236}"/>
              </a:ext>
            </a:extLst>
          </p:cNvPr>
          <p:cNvSpPr txBox="1"/>
          <p:nvPr/>
        </p:nvSpPr>
        <p:spPr>
          <a:xfrm>
            <a:off x="4900782" y="2669013"/>
            <a:ext cx="10362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rgbClr val="0070C0"/>
                </a:solidFill>
              </a:rPr>
              <a:t>ICS engineer 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44795671-3620-0B1F-D5DD-5A4F9DBF4C94}"/>
              </a:ext>
            </a:extLst>
          </p:cNvPr>
          <p:cNvSpPr txBox="1"/>
          <p:nvPr/>
        </p:nvSpPr>
        <p:spPr>
          <a:xfrm>
            <a:off x="412113" y="142753"/>
            <a:ext cx="5626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Railway[Metro] IT/OT System Security Test Platform Network Diagram and Components View </a:t>
            </a:r>
            <a:endParaRPr lang="en-SG" sz="1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F09F5B-0F5D-59D0-4981-9A2D7EF016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53786" y="5428885"/>
            <a:ext cx="406276" cy="34064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3FDD0D8-D7E1-5597-9195-F486A59AC28D}"/>
              </a:ext>
            </a:extLst>
          </p:cNvPr>
          <p:cNvCxnSpPr>
            <a:cxnSpLocks/>
          </p:cNvCxnSpPr>
          <p:nvPr/>
        </p:nvCxnSpPr>
        <p:spPr>
          <a:xfrm>
            <a:off x="6346579" y="5126140"/>
            <a:ext cx="0" cy="27337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719E49A-63BE-57D0-8B62-08FCD69FCA93}"/>
              </a:ext>
            </a:extLst>
          </p:cNvPr>
          <p:cNvSpPr txBox="1"/>
          <p:nvPr/>
        </p:nvSpPr>
        <p:spPr>
          <a:xfrm>
            <a:off x="6534276" y="5402720"/>
            <a:ext cx="15468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Local HW-Engineering admin laptop </a:t>
            </a:r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7D7C0EC2-BA9A-BA6B-3C66-3B60F9A9E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737" y="5988638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BBF6F78-E253-AB84-3A18-78479152FE31}"/>
              </a:ext>
            </a:extLst>
          </p:cNvPr>
          <p:cNvCxnSpPr>
            <a:cxnSpLocks/>
            <a:stCxn id="22" idx="0"/>
            <a:endCxn id="2" idx="2"/>
          </p:cNvCxnSpPr>
          <p:nvPr/>
        </p:nvCxnSpPr>
        <p:spPr>
          <a:xfrm flipV="1">
            <a:off x="6352703" y="5769532"/>
            <a:ext cx="4221" cy="2191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8DF0431-FEE2-E7D6-3F3F-A71DE9C544CB}"/>
              </a:ext>
            </a:extLst>
          </p:cNvPr>
          <p:cNvSpPr txBox="1"/>
          <p:nvPr/>
        </p:nvSpPr>
        <p:spPr>
          <a:xfrm>
            <a:off x="6514445" y="5937682"/>
            <a:ext cx="9561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rgbClr val="0070C0"/>
                </a:solidFill>
              </a:rPr>
              <a:t>Field device admin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AAF772-1F29-613F-1C20-6710842C4C5C}"/>
              </a:ext>
            </a:extLst>
          </p:cNvPr>
          <p:cNvSpPr txBox="1"/>
          <p:nvPr/>
        </p:nvSpPr>
        <p:spPr>
          <a:xfrm>
            <a:off x="682453" y="2925135"/>
            <a:ext cx="12577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Ethernet TCP/IP </a:t>
            </a:r>
            <a:endParaRPr lang="en-SG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FB22B5-84C1-EA0C-A9BC-E6A6A0305257}"/>
              </a:ext>
            </a:extLst>
          </p:cNvPr>
          <p:cNvSpPr txBox="1"/>
          <p:nvPr/>
        </p:nvSpPr>
        <p:spPr>
          <a:xfrm>
            <a:off x="3285700" y="2925117"/>
            <a:ext cx="19751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Ethernet TCP/IP and Modbus TCP </a:t>
            </a:r>
            <a:endParaRPr lang="en-SG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D4CDA3-B905-1A5D-2A53-68C055D8CEFE}"/>
              </a:ext>
            </a:extLst>
          </p:cNvPr>
          <p:cNvSpPr txBox="1"/>
          <p:nvPr/>
        </p:nvSpPr>
        <p:spPr>
          <a:xfrm>
            <a:off x="5961743" y="4049020"/>
            <a:ext cx="12577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Modbus TCP</a:t>
            </a:r>
          </a:p>
        </p:txBody>
      </p:sp>
    </p:spTree>
    <p:extLst>
      <p:ext uri="{BB962C8B-B14F-4D97-AF65-F5344CB8AC3E}">
        <p14:creationId xmlns:p14="http://schemas.microsoft.com/office/powerpoint/2010/main" val="37250039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D34D2D6-7C2A-3074-80CB-28A077632AC4}"/>
              </a:ext>
            </a:extLst>
          </p:cNvPr>
          <p:cNvSpPr/>
          <p:nvPr/>
        </p:nvSpPr>
        <p:spPr>
          <a:xfrm>
            <a:off x="8733053" y="876256"/>
            <a:ext cx="3152368" cy="5181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BA3F89-9CF2-D361-73ED-FA87EA57AC96}"/>
              </a:ext>
            </a:extLst>
          </p:cNvPr>
          <p:cNvSpPr/>
          <p:nvPr/>
        </p:nvSpPr>
        <p:spPr>
          <a:xfrm>
            <a:off x="390610" y="1623883"/>
            <a:ext cx="2200682" cy="420188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1E412D-4BFC-C20A-A429-EC593BA9323B}"/>
              </a:ext>
            </a:extLst>
          </p:cNvPr>
          <p:cNvSpPr/>
          <p:nvPr/>
        </p:nvSpPr>
        <p:spPr>
          <a:xfrm>
            <a:off x="3007465" y="1623879"/>
            <a:ext cx="2626153" cy="420188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687DCD-F30C-1A55-294B-D126EB9A77D0}"/>
              </a:ext>
            </a:extLst>
          </p:cNvPr>
          <p:cNvSpPr/>
          <p:nvPr/>
        </p:nvSpPr>
        <p:spPr>
          <a:xfrm>
            <a:off x="6049791" y="1623878"/>
            <a:ext cx="2267089" cy="420188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D77CC3-429C-983D-0EBC-E319435B9B5F}"/>
              </a:ext>
            </a:extLst>
          </p:cNvPr>
          <p:cNvSpPr txBox="1"/>
          <p:nvPr/>
        </p:nvSpPr>
        <p:spPr>
          <a:xfrm>
            <a:off x="479355" y="1020077"/>
            <a:ext cx="1669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/>
              <a:t>Corporate network [IT network]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99EAD0-0F9F-6D0A-3ACF-C06B384F5C5B}"/>
              </a:ext>
            </a:extLst>
          </p:cNvPr>
          <p:cNvSpPr txBox="1"/>
          <p:nvPr/>
        </p:nvSpPr>
        <p:spPr>
          <a:xfrm>
            <a:off x="3120860" y="1683797"/>
            <a:ext cx="237506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1400" b="1" dirty="0"/>
              <a:t>Supervision network  SCADA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D82A6F-230C-E5CF-1C68-96DA8FC28096}"/>
              </a:ext>
            </a:extLst>
          </p:cNvPr>
          <p:cNvSpPr txBox="1"/>
          <p:nvPr/>
        </p:nvSpPr>
        <p:spPr>
          <a:xfrm>
            <a:off x="6141875" y="1702492"/>
            <a:ext cx="20829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400" b="1" dirty="0"/>
              <a:t>Production network</a:t>
            </a:r>
          </a:p>
        </p:txBody>
      </p:sp>
      <p:pic>
        <p:nvPicPr>
          <p:cNvPr id="11" name="Picture 10" descr="A computer screen shot of a computer scheme&#10;&#10;Description automatically generated">
            <a:extLst>
              <a:ext uri="{FF2B5EF4-FFF2-40B4-BE49-F238E27FC236}">
                <a16:creationId xmlns:a16="http://schemas.microsoft.com/office/drawing/2014/main" id="{D1D401B2-BBF1-D0F8-FB08-62B9C2371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381" y="1146375"/>
            <a:ext cx="2942641" cy="168551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D52D3F0-281F-5C40-D0B9-DF5BF36F8586}"/>
              </a:ext>
            </a:extLst>
          </p:cNvPr>
          <p:cNvSpPr/>
          <p:nvPr/>
        </p:nvSpPr>
        <p:spPr>
          <a:xfrm>
            <a:off x="9882063" y="2150500"/>
            <a:ext cx="344898" cy="30777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14" name="Picture 13" descr="A blue background with text and a blue circle&#10;&#10;Description automatically generated">
            <a:extLst>
              <a:ext uri="{FF2B5EF4-FFF2-40B4-BE49-F238E27FC236}">
                <a16:creationId xmlns:a16="http://schemas.microsoft.com/office/drawing/2014/main" id="{7116D990-72BD-811E-2F34-8243F4B260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54"/>
          <a:stretch/>
        </p:blipFill>
        <p:spPr>
          <a:xfrm>
            <a:off x="9194232" y="4359548"/>
            <a:ext cx="1330608" cy="607859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5" name="Picture 14" descr="A green squares with black lines&#10;&#10;Description automatically generated">
            <a:extLst>
              <a:ext uri="{FF2B5EF4-FFF2-40B4-BE49-F238E27FC236}">
                <a16:creationId xmlns:a16="http://schemas.microsoft.com/office/drawing/2014/main" id="{19988086-3182-8A2F-4E60-351BC7FF04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92"/>
          <a:stretch/>
        </p:blipFill>
        <p:spPr>
          <a:xfrm>
            <a:off x="9183802" y="5302246"/>
            <a:ext cx="1330607" cy="631836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6" name="Picture 15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B55FA4EF-7510-6DC9-F6FC-60EA87123C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2" y="3216173"/>
            <a:ext cx="1330608" cy="718227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C293D65-BA02-5126-8879-8BE7D9DACFAB}"/>
              </a:ext>
            </a:extLst>
          </p:cNvPr>
          <p:cNvSpPr txBox="1"/>
          <p:nvPr/>
        </p:nvSpPr>
        <p:spPr>
          <a:xfrm>
            <a:off x="8627518" y="520843"/>
            <a:ext cx="3152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/>
              <a:t>Physical real world emulation network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1D3281-2F6E-C6CF-1F81-B8147312B174}"/>
              </a:ext>
            </a:extLst>
          </p:cNvPr>
          <p:cNvCxnSpPr>
            <a:cxnSpLocks/>
          </p:cNvCxnSpPr>
          <p:nvPr/>
        </p:nvCxnSpPr>
        <p:spPr>
          <a:xfrm>
            <a:off x="9977479" y="2458277"/>
            <a:ext cx="0" cy="75789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1AE7469-5DDB-380D-65B4-1CE8B126B7BC}"/>
              </a:ext>
            </a:extLst>
          </p:cNvPr>
          <p:cNvSpPr/>
          <p:nvPr/>
        </p:nvSpPr>
        <p:spPr>
          <a:xfrm>
            <a:off x="10435531" y="2485397"/>
            <a:ext cx="344898" cy="30777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C63990AF-4A3E-6012-61DD-25495DACE6B2}"/>
              </a:ext>
            </a:extLst>
          </p:cNvPr>
          <p:cNvCxnSpPr>
            <a:cxnSpLocks/>
            <a:stCxn id="26" idx="3"/>
            <a:endCxn id="14" idx="3"/>
          </p:cNvCxnSpPr>
          <p:nvPr/>
        </p:nvCxnSpPr>
        <p:spPr>
          <a:xfrm flipH="1">
            <a:off x="10524840" y="2639286"/>
            <a:ext cx="255589" cy="2024192"/>
          </a:xfrm>
          <a:prstGeom prst="bentConnector3">
            <a:avLst>
              <a:gd name="adj1" fmla="val -8944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777864A-218A-AFB2-E783-EEDD6C1344BA}"/>
              </a:ext>
            </a:extLst>
          </p:cNvPr>
          <p:cNvSpPr/>
          <p:nvPr/>
        </p:nvSpPr>
        <p:spPr>
          <a:xfrm>
            <a:off x="11126489" y="2304388"/>
            <a:ext cx="344898" cy="30777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9C283B3-C90C-BB64-50E8-5546C08FF568}"/>
              </a:ext>
            </a:extLst>
          </p:cNvPr>
          <p:cNvCxnSpPr>
            <a:cxnSpLocks/>
            <a:stCxn id="29" idx="2"/>
            <a:endCxn id="15" idx="3"/>
          </p:cNvCxnSpPr>
          <p:nvPr/>
        </p:nvCxnSpPr>
        <p:spPr>
          <a:xfrm rot="5400000">
            <a:off x="9403675" y="3722900"/>
            <a:ext cx="3005999" cy="784529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D25DCB7-F401-3FE8-320E-3D5A30FF5C1B}"/>
              </a:ext>
            </a:extLst>
          </p:cNvPr>
          <p:cNvSpPr txBox="1"/>
          <p:nvPr/>
        </p:nvSpPr>
        <p:spPr>
          <a:xfrm>
            <a:off x="9107588" y="2801259"/>
            <a:ext cx="17397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/>
              <a:t>Track junction sensors-signals control emulators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F570B8-76DA-6AC8-D560-638955A8E2C0}"/>
              </a:ext>
            </a:extLst>
          </p:cNvPr>
          <p:cNvSpPr txBox="1"/>
          <p:nvPr/>
        </p:nvSpPr>
        <p:spPr>
          <a:xfrm>
            <a:off x="9092117" y="3957156"/>
            <a:ext cx="17397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/>
              <a:t>Train station sensors-signals control emulators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D96D5A3-6FDE-2BD3-2652-0F4DEF32B05E}"/>
              </a:ext>
            </a:extLst>
          </p:cNvPr>
          <p:cNvSpPr txBox="1"/>
          <p:nvPr/>
        </p:nvSpPr>
        <p:spPr>
          <a:xfrm>
            <a:off x="9092116" y="5040636"/>
            <a:ext cx="1739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/>
              <a:t>Train emulators </a:t>
            </a:r>
          </a:p>
        </p:txBody>
      </p:sp>
      <p:pic>
        <p:nvPicPr>
          <p:cNvPr id="44" name="Picture 43" descr="A grey rectangular object with buttons and buttons&#10;&#10;Description automatically generated">
            <a:extLst>
              <a:ext uri="{FF2B5EF4-FFF2-40B4-BE49-F238E27FC236}">
                <a16:creationId xmlns:a16="http://schemas.microsoft.com/office/drawing/2014/main" id="{01F9E6F7-8ACB-4622-9DE6-F72EE0ED38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680" y="2707589"/>
            <a:ext cx="770582" cy="508584"/>
          </a:xfrm>
          <a:prstGeom prst="rect">
            <a:avLst/>
          </a:prstGeom>
        </p:spPr>
      </p:pic>
      <p:pic>
        <p:nvPicPr>
          <p:cNvPr id="46" name="Picture 45" descr="A close up of a computer&#10;&#10;Description automatically generated">
            <a:extLst>
              <a:ext uri="{FF2B5EF4-FFF2-40B4-BE49-F238E27FC236}">
                <a16:creationId xmlns:a16="http://schemas.microsoft.com/office/drawing/2014/main" id="{EF259549-2433-D19C-52A1-45BB197779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816" y="4883449"/>
            <a:ext cx="476190" cy="476190"/>
          </a:xfrm>
          <a:prstGeom prst="rect">
            <a:avLst/>
          </a:prstGeom>
        </p:spPr>
      </p:pic>
      <p:pic>
        <p:nvPicPr>
          <p:cNvPr id="47" name="Picture 46" descr="A grey rectangular object with buttons and buttons&#10;&#10;Description automatically generated">
            <a:extLst>
              <a:ext uri="{FF2B5EF4-FFF2-40B4-BE49-F238E27FC236}">
                <a16:creationId xmlns:a16="http://schemas.microsoft.com/office/drawing/2014/main" id="{608A395F-9A01-8F90-D894-02A584420C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680" y="3778213"/>
            <a:ext cx="770582" cy="50858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A7FBD49-2CE9-4DDD-0919-0A714ECD8673}"/>
              </a:ext>
            </a:extLst>
          </p:cNvPr>
          <p:cNvSpPr txBox="1"/>
          <p:nvPr/>
        </p:nvSpPr>
        <p:spPr>
          <a:xfrm>
            <a:off x="6578463" y="2187353"/>
            <a:ext cx="18587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Junction sensor-signal control PLCs set [emulator]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BDCCF3E-6ADC-BA83-7714-1983357A4A4B}"/>
              </a:ext>
            </a:extLst>
          </p:cNvPr>
          <p:cNvSpPr txBox="1"/>
          <p:nvPr/>
        </p:nvSpPr>
        <p:spPr>
          <a:xfrm>
            <a:off x="6621759" y="3302513"/>
            <a:ext cx="17627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Station sensor-signal control PLCs set [emulator]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01AFE2-8598-C65A-0113-33EE1B152395}"/>
              </a:ext>
            </a:extLst>
          </p:cNvPr>
          <p:cNvSpPr txBox="1"/>
          <p:nvPr/>
        </p:nvSpPr>
        <p:spPr>
          <a:xfrm>
            <a:off x="6719680" y="4401610"/>
            <a:ext cx="11017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Train controller  PLCs [emulator]</a:t>
            </a: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BC0E5FD0-BAD7-4DE4-7F7B-744F15C69635}"/>
              </a:ext>
            </a:extLst>
          </p:cNvPr>
          <p:cNvCxnSpPr/>
          <p:nvPr/>
        </p:nvCxnSpPr>
        <p:spPr>
          <a:xfrm>
            <a:off x="7490262" y="2961881"/>
            <a:ext cx="1690710" cy="467119"/>
          </a:xfrm>
          <a:prstGeom prst="bentConnector3">
            <a:avLst>
              <a:gd name="adj1" fmla="val 6081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AAA1AF6E-753A-D5D5-82B5-9F97E1DC3CAD}"/>
              </a:ext>
            </a:extLst>
          </p:cNvPr>
          <p:cNvCxnSpPr>
            <a:cxnSpLocks/>
          </p:cNvCxnSpPr>
          <p:nvPr/>
        </p:nvCxnSpPr>
        <p:spPr>
          <a:xfrm rot="10800000">
            <a:off x="7209621" y="4154010"/>
            <a:ext cx="1997636" cy="558892"/>
          </a:xfrm>
          <a:prstGeom prst="bentConnector3">
            <a:avLst>
              <a:gd name="adj1" fmla="val 40447"/>
            </a:avLst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A0CD2AB0-3F33-CE19-93D7-94937C8A8C09}"/>
              </a:ext>
            </a:extLst>
          </p:cNvPr>
          <p:cNvCxnSpPr>
            <a:cxnSpLocks/>
          </p:cNvCxnSpPr>
          <p:nvPr/>
        </p:nvCxnSpPr>
        <p:spPr>
          <a:xfrm>
            <a:off x="7499214" y="3931710"/>
            <a:ext cx="1692188" cy="574361"/>
          </a:xfrm>
          <a:prstGeom prst="bentConnector3">
            <a:avLst>
              <a:gd name="adj1" fmla="val 598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32AE6B57-67D6-04F3-C15B-52DF74F60520}"/>
              </a:ext>
            </a:extLst>
          </p:cNvPr>
          <p:cNvCxnSpPr>
            <a:cxnSpLocks/>
          </p:cNvCxnSpPr>
          <p:nvPr/>
        </p:nvCxnSpPr>
        <p:spPr>
          <a:xfrm rot="10800000">
            <a:off x="7198410" y="3079788"/>
            <a:ext cx="1960522" cy="654607"/>
          </a:xfrm>
          <a:prstGeom prst="bentConnector3">
            <a:avLst>
              <a:gd name="adj1" fmla="val 39861"/>
            </a:avLst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3B0578FA-DE89-B030-8414-0B3817ED2C2E}"/>
              </a:ext>
            </a:extLst>
          </p:cNvPr>
          <p:cNvCxnSpPr>
            <a:cxnSpLocks/>
          </p:cNvCxnSpPr>
          <p:nvPr/>
        </p:nvCxnSpPr>
        <p:spPr>
          <a:xfrm>
            <a:off x="7307691" y="4987099"/>
            <a:ext cx="1883711" cy="443642"/>
          </a:xfrm>
          <a:prstGeom prst="bentConnector3">
            <a:avLst>
              <a:gd name="adj1" fmla="val 6224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907557B6-1DC9-64C6-8E34-B1C51D436551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>
            <a:off x="6869106" y="5114304"/>
            <a:ext cx="2314696" cy="503860"/>
          </a:xfrm>
          <a:prstGeom prst="bentConnector3">
            <a:avLst>
              <a:gd name="adj1" fmla="val 50000"/>
            </a:avLst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86F5D50-C551-F09A-4F27-F71306E81955}"/>
              </a:ext>
            </a:extLst>
          </p:cNvPr>
          <p:cNvCxnSpPr>
            <a:cxnSpLocks/>
          </p:cNvCxnSpPr>
          <p:nvPr/>
        </p:nvCxnSpPr>
        <p:spPr>
          <a:xfrm>
            <a:off x="6343733" y="2961881"/>
            <a:ext cx="0" cy="215966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643ABEF-3CA7-0B5A-BB34-B44049EBC6C3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6343733" y="2961881"/>
            <a:ext cx="37594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1DB5287-44CC-E28C-853A-68B0967E080E}"/>
              </a:ext>
            </a:extLst>
          </p:cNvPr>
          <p:cNvCxnSpPr>
            <a:cxnSpLocks/>
          </p:cNvCxnSpPr>
          <p:nvPr/>
        </p:nvCxnSpPr>
        <p:spPr>
          <a:xfrm>
            <a:off x="6343733" y="4028681"/>
            <a:ext cx="37594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1379FE5-A69F-DEB5-29C8-42501ABAB23B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6343733" y="5114304"/>
            <a:ext cx="474083" cy="724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DDC23858-DF32-18D8-14EA-4293A1BA0A6B}"/>
              </a:ext>
            </a:extLst>
          </p:cNvPr>
          <p:cNvSpPr txBox="1"/>
          <p:nvPr/>
        </p:nvSpPr>
        <p:spPr>
          <a:xfrm>
            <a:off x="7516187" y="2732907"/>
            <a:ext cx="13491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 b="1" i="0" dirty="0">
                <a:solidFill>
                  <a:srgbClr val="212121"/>
                </a:solidFill>
                <a:effectLst/>
              </a:rPr>
              <a:t>Electrical </a:t>
            </a:r>
            <a:r>
              <a:rPr lang="en-US" sz="1000" b="1" dirty="0"/>
              <a:t>signal out </a:t>
            </a:r>
            <a:endParaRPr lang="en-SG" sz="1000" b="1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68A1325-3276-E2F7-0D38-70EA41DC6A98}"/>
              </a:ext>
            </a:extLst>
          </p:cNvPr>
          <p:cNvSpPr txBox="1"/>
          <p:nvPr/>
        </p:nvSpPr>
        <p:spPr>
          <a:xfrm>
            <a:off x="7769109" y="4110192"/>
            <a:ext cx="9506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 b="1" i="0" dirty="0">
                <a:solidFill>
                  <a:srgbClr val="FFC000"/>
                </a:solidFill>
                <a:effectLst/>
              </a:rPr>
              <a:t>Electrical </a:t>
            </a:r>
            <a:r>
              <a:rPr lang="en-US" sz="1000" b="1" dirty="0">
                <a:solidFill>
                  <a:srgbClr val="FFC000"/>
                </a:solidFill>
              </a:rPr>
              <a:t>signal in </a:t>
            </a:r>
            <a:endParaRPr lang="en-SG" sz="1000" b="1" dirty="0">
              <a:solidFill>
                <a:srgbClr val="FFC000"/>
              </a:solidFill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1571E27-A1B5-8504-B653-7E1B021B31C8}"/>
              </a:ext>
            </a:extLst>
          </p:cNvPr>
          <p:cNvCxnSpPr>
            <a:cxnSpLocks/>
          </p:cNvCxnSpPr>
          <p:nvPr/>
        </p:nvCxnSpPr>
        <p:spPr>
          <a:xfrm>
            <a:off x="748047" y="3170673"/>
            <a:ext cx="5604656" cy="1238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5" name="Picture 94">
            <a:extLst>
              <a:ext uri="{FF2B5EF4-FFF2-40B4-BE49-F238E27FC236}">
                <a16:creationId xmlns:a16="http://schemas.microsoft.com/office/drawing/2014/main" id="{C1178DC3-5D61-98DB-CD60-7D5CA08541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0291" y="3029388"/>
            <a:ext cx="389582" cy="3073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35C3A8E2-1432-146B-8092-6C7A7DE05D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1493" y="3890849"/>
            <a:ext cx="533672" cy="6652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151DBBA0-18E8-9987-C8C2-8C4E004D9D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4500" y="3886258"/>
            <a:ext cx="533674" cy="66526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7677B4C8-B747-165B-8083-0B336DD462BC}"/>
              </a:ext>
            </a:extLst>
          </p:cNvPr>
          <p:cNvSpPr txBox="1"/>
          <p:nvPr/>
        </p:nvSpPr>
        <p:spPr>
          <a:xfrm>
            <a:off x="3265679" y="3363872"/>
            <a:ext cx="11017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Railway system SCADA server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C5A1FEE-BB15-513B-890B-20AA5ECA8AAA}"/>
              </a:ext>
            </a:extLst>
          </p:cNvPr>
          <p:cNvSpPr txBox="1"/>
          <p:nvPr/>
        </p:nvSpPr>
        <p:spPr>
          <a:xfrm>
            <a:off x="4503197" y="3365982"/>
            <a:ext cx="11017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Trains system SCADA server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81DCBE68-4955-CB5A-FE50-C99BF69DD84B}"/>
              </a:ext>
            </a:extLst>
          </p:cNvPr>
          <p:cNvCxnSpPr>
            <a:cxnSpLocks/>
            <a:endCxn id="98" idx="0"/>
          </p:cNvCxnSpPr>
          <p:nvPr/>
        </p:nvCxnSpPr>
        <p:spPr>
          <a:xfrm>
            <a:off x="3660729" y="3183056"/>
            <a:ext cx="7600" cy="70779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1037B791-F55F-F2B8-551D-FDFEFDF7DD3F}"/>
              </a:ext>
            </a:extLst>
          </p:cNvPr>
          <p:cNvCxnSpPr>
            <a:cxnSpLocks/>
          </p:cNvCxnSpPr>
          <p:nvPr/>
        </p:nvCxnSpPr>
        <p:spPr>
          <a:xfrm>
            <a:off x="4991337" y="3195440"/>
            <a:ext cx="0" cy="64732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8" name="Picture 107" descr="A screenshot of a computer&#10;&#10;Description automatically generated">
            <a:extLst>
              <a:ext uri="{FF2B5EF4-FFF2-40B4-BE49-F238E27FC236}">
                <a16:creationId xmlns:a16="http://schemas.microsoft.com/office/drawing/2014/main" id="{4F2ABA06-398E-99E2-3631-B19AF6DBC1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525" y="5036057"/>
            <a:ext cx="1101061" cy="630675"/>
          </a:xfrm>
          <a:prstGeom prst="rect">
            <a:avLst/>
          </a:prstGeom>
        </p:spPr>
      </p:pic>
      <p:pic>
        <p:nvPicPr>
          <p:cNvPr id="110" name="Picture 109" descr="A screenshot of a computer&#10;&#10;Description automatically generated">
            <a:extLst>
              <a:ext uri="{FF2B5EF4-FFF2-40B4-BE49-F238E27FC236}">
                <a16:creationId xmlns:a16="http://schemas.microsoft.com/office/drawing/2014/main" id="{E00F711F-914E-DAC3-26BD-9D09FDA410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927" y="5030613"/>
            <a:ext cx="1195367" cy="636119"/>
          </a:xfrm>
          <a:prstGeom prst="rect">
            <a:avLst/>
          </a:prstGeom>
        </p:spPr>
      </p:pic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56DECF4-2512-E3CF-3957-ED52210BA961}"/>
              </a:ext>
            </a:extLst>
          </p:cNvPr>
          <p:cNvCxnSpPr>
            <a:cxnSpLocks/>
            <a:stCxn id="98" idx="2"/>
          </p:cNvCxnSpPr>
          <p:nvPr/>
        </p:nvCxnSpPr>
        <p:spPr>
          <a:xfrm>
            <a:off x="3668329" y="4556111"/>
            <a:ext cx="0" cy="47450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2E5A717-62F6-DFBD-765A-3D54D58B097E}"/>
              </a:ext>
            </a:extLst>
          </p:cNvPr>
          <p:cNvCxnSpPr>
            <a:cxnSpLocks/>
          </p:cNvCxnSpPr>
          <p:nvPr/>
        </p:nvCxnSpPr>
        <p:spPr>
          <a:xfrm>
            <a:off x="4967289" y="4595246"/>
            <a:ext cx="0" cy="47450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BC3A2705-CF0A-44B3-067D-2174119E360B}"/>
              </a:ext>
            </a:extLst>
          </p:cNvPr>
          <p:cNvSpPr txBox="1"/>
          <p:nvPr/>
        </p:nvSpPr>
        <p:spPr>
          <a:xfrm>
            <a:off x="4487934" y="4599726"/>
            <a:ext cx="11017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Trains monitor &amp; control HMI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67D8872-A681-DDE8-7A9C-C141FFBDE47B}"/>
              </a:ext>
            </a:extLst>
          </p:cNvPr>
          <p:cNvSpPr txBox="1"/>
          <p:nvPr/>
        </p:nvSpPr>
        <p:spPr>
          <a:xfrm>
            <a:off x="3098801" y="4592398"/>
            <a:ext cx="11836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Railway monitor &amp; control HMI</a:t>
            </a: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A434924F-E069-F1C5-38DA-A792CF0E5D6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32221" y="2288277"/>
            <a:ext cx="674738" cy="56574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F8415658-3369-3576-B7ED-64406089C2CA}"/>
              </a:ext>
            </a:extLst>
          </p:cNvPr>
          <p:cNvSpPr txBox="1"/>
          <p:nvPr/>
        </p:nvSpPr>
        <p:spPr>
          <a:xfrm>
            <a:off x="3206685" y="2225251"/>
            <a:ext cx="11017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Maintenance laptops 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52D3F41-9E1E-94D5-D438-9A32DDA3BF58}"/>
              </a:ext>
            </a:extLst>
          </p:cNvPr>
          <p:cNvCxnSpPr>
            <a:cxnSpLocks/>
            <a:stCxn id="120" idx="2"/>
          </p:cNvCxnSpPr>
          <p:nvPr/>
        </p:nvCxnSpPr>
        <p:spPr>
          <a:xfrm flipH="1">
            <a:off x="4457237" y="2854019"/>
            <a:ext cx="0" cy="3166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7" name="Picture 4">
            <a:extLst>
              <a:ext uri="{FF2B5EF4-FFF2-40B4-BE49-F238E27FC236}">
                <a16:creationId xmlns:a16="http://schemas.microsoft.com/office/drawing/2014/main" id="{B26F05C5-AEB3-2A6A-CA1A-0C6377DE6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886" y="6023622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D5991A9-D601-C697-F860-F64E96FFE560}"/>
              </a:ext>
            </a:extLst>
          </p:cNvPr>
          <p:cNvCxnSpPr>
            <a:stCxn id="127" idx="0"/>
          </p:cNvCxnSpPr>
          <p:nvPr/>
        </p:nvCxnSpPr>
        <p:spPr>
          <a:xfrm flipV="1">
            <a:off x="3627852" y="5666732"/>
            <a:ext cx="0" cy="3568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1BA6312B-9395-1026-E7DC-2AFD327790DB}"/>
              </a:ext>
            </a:extLst>
          </p:cNvPr>
          <p:cNvCxnSpPr/>
          <p:nvPr/>
        </p:nvCxnSpPr>
        <p:spPr>
          <a:xfrm flipV="1">
            <a:off x="4966442" y="5647314"/>
            <a:ext cx="0" cy="3568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Picture 4">
            <a:extLst>
              <a:ext uri="{FF2B5EF4-FFF2-40B4-BE49-F238E27FC236}">
                <a16:creationId xmlns:a16="http://schemas.microsoft.com/office/drawing/2014/main" id="{C7CAD939-15BF-6D9C-B4CE-4FFE07B68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476" y="6023622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026CE509-E46E-9F51-D409-C2D671D25241}"/>
              </a:ext>
            </a:extLst>
          </p:cNvPr>
          <p:cNvSpPr txBox="1"/>
          <p:nvPr/>
        </p:nvSpPr>
        <p:spPr>
          <a:xfrm>
            <a:off x="486364" y="1711421"/>
            <a:ext cx="176229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1400" b="1" dirty="0"/>
              <a:t>Corporate Network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38D52396-CB9E-6AD8-E010-897EF7C29C4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8404" y="2326832"/>
            <a:ext cx="578216" cy="48481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34" name="Right Brace 133">
            <a:extLst>
              <a:ext uri="{FF2B5EF4-FFF2-40B4-BE49-F238E27FC236}">
                <a16:creationId xmlns:a16="http://schemas.microsoft.com/office/drawing/2014/main" id="{F30E8021-2071-044C-090E-F945518E8D67}"/>
              </a:ext>
            </a:extLst>
          </p:cNvPr>
          <p:cNvSpPr/>
          <p:nvPr/>
        </p:nvSpPr>
        <p:spPr>
          <a:xfrm rot="16200000">
            <a:off x="5398154" y="-1364546"/>
            <a:ext cx="504761" cy="557335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D377524-0BDF-147B-00C8-E379018DFEFD}"/>
              </a:ext>
            </a:extLst>
          </p:cNvPr>
          <p:cNvSpPr txBox="1"/>
          <p:nvPr/>
        </p:nvSpPr>
        <p:spPr>
          <a:xfrm>
            <a:off x="5442989" y="838001"/>
            <a:ext cx="1602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/>
              <a:t>ICS [OT network ]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F760A72-858C-9FF1-CD18-2620DBCED4E7}"/>
              </a:ext>
            </a:extLst>
          </p:cNvPr>
          <p:cNvSpPr txBox="1"/>
          <p:nvPr/>
        </p:nvSpPr>
        <p:spPr>
          <a:xfrm>
            <a:off x="3700071" y="5913646"/>
            <a:ext cx="9561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rgbClr val="0070C0"/>
                </a:solidFill>
              </a:rPr>
              <a:t>Railway HQ operator 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904C508-2E5B-BB8A-FD4E-CFFE79354E02}"/>
              </a:ext>
            </a:extLst>
          </p:cNvPr>
          <p:cNvSpPr txBox="1"/>
          <p:nvPr/>
        </p:nvSpPr>
        <p:spPr>
          <a:xfrm>
            <a:off x="5030038" y="5878953"/>
            <a:ext cx="9561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rgbClr val="0070C0"/>
                </a:solidFill>
              </a:rPr>
              <a:t>Trains driver /operator </a:t>
            </a:r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2C7A8085-C537-1385-85AD-DB0321FEA1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5761" y="3777561"/>
            <a:ext cx="533672" cy="6652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4F0DA9FF-8625-EBE8-12CC-5B36B821EB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6629" y="3794421"/>
            <a:ext cx="533672" cy="6652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99D65A03-97D4-3AA3-3590-1BA7E6F32A6C}"/>
              </a:ext>
            </a:extLst>
          </p:cNvPr>
          <p:cNvSpPr txBox="1"/>
          <p:nvPr/>
        </p:nvSpPr>
        <p:spPr>
          <a:xfrm>
            <a:off x="1736121" y="4402070"/>
            <a:ext cx="102506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Production management workstation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190F279D-5F61-8279-4CE3-C289BF56D53F}"/>
              </a:ext>
            </a:extLst>
          </p:cNvPr>
          <p:cNvCxnSpPr>
            <a:cxnSpLocks/>
            <a:endCxn id="138" idx="0"/>
          </p:cNvCxnSpPr>
          <p:nvPr/>
        </p:nvCxnSpPr>
        <p:spPr>
          <a:xfrm>
            <a:off x="2172597" y="3170673"/>
            <a:ext cx="0" cy="60688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6E56FFF2-004E-A084-7B73-921C92B75011}"/>
              </a:ext>
            </a:extLst>
          </p:cNvPr>
          <p:cNvCxnSpPr>
            <a:cxnSpLocks/>
          </p:cNvCxnSpPr>
          <p:nvPr/>
        </p:nvCxnSpPr>
        <p:spPr>
          <a:xfrm>
            <a:off x="1374674" y="3170673"/>
            <a:ext cx="0" cy="60688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5" name="Picture 144">
            <a:extLst>
              <a:ext uri="{FF2B5EF4-FFF2-40B4-BE49-F238E27FC236}">
                <a16:creationId xmlns:a16="http://schemas.microsoft.com/office/drawing/2014/main" id="{53520D10-76B2-14C3-7126-E5810AB26B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211" y="3796869"/>
            <a:ext cx="533672" cy="6652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45E056E2-4EEC-4AE9-317C-78018A68CFDD}"/>
              </a:ext>
            </a:extLst>
          </p:cNvPr>
          <p:cNvCxnSpPr>
            <a:cxnSpLocks/>
          </p:cNvCxnSpPr>
          <p:nvPr/>
        </p:nvCxnSpPr>
        <p:spPr>
          <a:xfrm>
            <a:off x="760646" y="3183056"/>
            <a:ext cx="0" cy="60688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8" name="Picture 147">
            <a:extLst>
              <a:ext uri="{FF2B5EF4-FFF2-40B4-BE49-F238E27FC236}">
                <a16:creationId xmlns:a16="http://schemas.microsoft.com/office/drawing/2014/main" id="{36A2829F-5911-A9E4-856E-A2438741CA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27741" y="3029388"/>
            <a:ext cx="389582" cy="3073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9CFAF2AD-DE2F-666B-0122-F208DB695EB5}"/>
              </a:ext>
            </a:extLst>
          </p:cNvPr>
          <p:cNvCxnSpPr>
            <a:cxnSpLocks/>
          </p:cNvCxnSpPr>
          <p:nvPr/>
        </p:nvCxnSpPr>
        <p:spPr>
          <a:xfrm>
            <a:off x="1707522" y="2831886"/>
            <a:ext cx="0" cy="33878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1" name="Picture 150">
            <a:extLst>
              <a:ext uri="{FF2B5EF4-FFF2-40B4-BE49-F238E27FC236}">
                <a16:creationId xmlns:a16="http://schemas.microsoft.com/office/drawing/2014/main" id="{B1904AA1-DE9E-D413-8D5F-6AE548A34DC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1317" y="5315745"/>
            <a:ext cx="464355" cy="38934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DDC19276-5C67-005E-222C-673D8EC902C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31704" y="5302246"/>
            <a:ext cx="464355" cy="38934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5E9C8F48-638C-24E6-0FAE-C2D914FE297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40489" y="5302246"/>
            <a:ext cx="464355" cy="38934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79A8A604-209D-7D18-BFF3-AE5EEABF4D87}"/>
              </a:ext>
            </a:extLst>
          </p:cNvPr>
          <p:cNvSpPr txBox="1"/>
          <p:nvPr/>
        </p:nvSpPr>
        <p:spPr>
          <a:xfrm>
            <a:off x="1308964" y="3349420"/>
            <a:ext cx="6641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ERP servers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736A8AD7-7F21-CFC1-3EF2-46BFA0E1F1CB}"/>
              </a:ext>
            </a:extLst>
          </p:cNvPr>
          <p:cNvSpPr txBox="1"/>
          <p:nvPr/>
        </p:nvSpPr>
        <p:spPr>
          <a:xfrm>
            <a:off x="412113" y="3343939"/>
            <a:ext cx="8062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Corporate IT servers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A3D49EA5-F98B-9BAB-E3E9-71C7D673FF02}"/>
              </a:ext>
            </a:extLst>
          </p:cNvPr>
          <p:cNvCxnSpPr>
            <a:cxnSpLocks/>
          </p:cNvCxnSpPr>
          <p:nvPr/>
        </p:nvCxnSpPr>
        <p:spPr>
          <a:xfrm>
            <a:off x="760646" y="4474734"/>
            <a:ext cx="0" cy="82751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7D49EA3A-C87D-2962-6B6F-CF8AC28E0048}"/>
              </a:ext>
            </a:extLst>
          </p:cNvPr>
          <p:cNvCxnSpPr>
            <a:cxnSpLocks/>
          </p:cNvCxnSpPr>
          <p:nvPr/>
        </p:nvCxnSpPr>
        <p:spPr>
          <a:xfrm>
            <a:off x="790988" y="5054188"/>
            <a:ext cx="1245364" cy="1556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AA71E05A-D013-5F2B-60D4-52561AF66D63}"/>
              </a:ext>
            </a:extLst>
          </p:cNvPr>
          <p:cNvCxnSpPr>
            <a:cxnSpLocks/>
          </p:cNvCxnSpPr>
          <p:nvPr/>
        </p:nvCxnSpPr>
        <p:spPr>
          <a:xfrm>
            <a:off x="1374674" y="5083247"/>
            <a:ext cx="0" cy="20909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A30CCB04-3FBD-B26D-169E-666C11CDD77D}"/>
              </a:ext>
            </a:extLst>
          </p:cNvPr>
          <p:cNvCxnSpPr>
            <a:cxnSpLocks/>
          </p:cNvCxnSpPr>
          <p:nvPr/>
        </p:nvCxnSpPr>
        <p:spPr>
          <a:xfrm>
            <a:off x="2036352" y="5069748"/>
            <a:ext cx="0" cy="20909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9" name="Picture 4">
            <a:extLst>
              <a:ext uri="{FF2B5EF4-FFF2-40B4-BE49-F238E27FC236}">
                <a16:creationId xmlns:a16="http://schemas.microsoft.com/office/drawing/2014/main" id="{C3684895-AE2A-C210-0C8F-33C9A37C3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25" y="5981266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0" name="Picture 4">
            <a:extLst>
              <a:ext uri="{FF2B5EF4-FFF2-40B4-BE49-F238E27FC236}">
                <a16:creationId xmlns:a16="http://schemas.microsoft.com/office/drawing/2014/main" id="{83F8EDEE-F3DE-FF4F-EA39-F603EC2C0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139" y="5967049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" name="Picture 4">
            <a:extLst>
              <a:ext uri="{FF2B5EF4-FFF2-40B4-BE49-F238E27FC236}">
                <a16:creationId xmlns:a16="http://schemas.microsoft.com/office/drawing/2014/main" id="{988E98F4-58A9-CA06-C16B-9FD0F9EC9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952" y="5967049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A7D7786D-68A2-2DB2-2EF9-D0B228190E16}"/>
              </a:ext>
            </a:extLst>
          </p:cNvPr>
          <p:cNvCxnSpPr>
            <a:cxnSpLocks/>
          </p:cNvCxnSpPr>
          <p:nvPr/>
        </p:nvCxnSpPr>
        <p:spPr>
          <a:xfrm flipV="1">
            <a:off x="818791" y="5727327"/>
            <a:ext cx="0" cy="2158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3D8A465E-7096-A0FE-0315-EAB3A25A2018}"/>
              </a:ext>
            </a:extLst>
          </p:cNvPr>
          <p:cNvCxnSpPr>
            <a:cxnSpLocks/>
          </p:cNvCxnSpPr>
          <p:nvPr/>
        </p:nvCxnSpPr>
        <p:spPr>
          <a:xfrm flipV="1">
            <a:off x="1447570" y="5717839"/>
            <a:ext cx="0" cy="2158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ACA60594-564E-E1DB-A3D8-8B930A3E529A}"/>
              </a:ext>
            </a:extLst>
          </p:cNvPr>
          <p:cNvCxnSpPr>
            <a:cxnSpLocks/>
          </p:cNvCxnSpPr>
          <p:nvPr/>
        </p:nvCxnSpPr>
        <p:spPr>
          <a:xfrm flipV="1">
            <a:off x="2093502" y="5716857"/>
            <a:ext cx="0" cy="2158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5AB427B1-D35E-418C-4353-90D4D3FDD21D}"/>
              </a:ext>
            </a:extLst>
          </p:cNvPr>
          <p:cNvSpPr txBox="1"/>
          <p:nvPr/>
        </p:nvSpPr>
        <p:spPr>
          <a:xfrm>
            <a:off x="611317" y="6290899"/>
            <a:ext cx="17815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rgbClr val="0070C0"/>
                </a:solidFill>
              </a:rPr>
              <a:t>Users, staff and manager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401541D3-61D8-F778-89D3-52246FA03088}"/>
              </a:ext>
            </a:extLst>
          </p:cNvPr>
          <p:cNvSpPr txBox="1"/>
          <p:nvPr/>
        </p:nvSpPr>
        <p:spPr>
          <a:xfrm>
            <a:off x="434882" y="2309889"/>
            <a:ext cx="11746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IT management computers </a:t>
            </a:r>
          </a:p>
        </p:txBody>
      </p:sp>
      <p:pic>
        <p:nvPicPr>
          <p:cNvPr id="179" name="Picture 4">
            <a:extLst>
              <a:ext uri="{FF2B5EF4-FFF2-40B4-BE49-F238E27FC236}">
                <a16:creationId xmlns:a16="http://schemas.microsoft.com/office/drawing/2014/main" id="{AA97E8A6-7F42-540E-16B7-988348227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7" y="2424329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4">
            <a:extLst>
              <a:ext uri="{FF2B5EF4-FFF2-40B4-BE49-F238E27FC236}">
                <a16:creationId xmlns:a16="http://schemas.microsoft.com/office/drawing/2014/main" id="{03EA95A3-3248-E15B-0C9A-82B7D88CC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901" y="2386202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02A22C50-5936-CF9D-D658-0C139C992F60}"/>
              </a:ext>
            </a:extLst>
          </p:cNvPr>
          <p:cNvCxnSpPr>
            <a:cxnSpLocks/>
          </p:cNvCxnSpPr>
          <p:nvPr/>
        </p:nvCxnSpPr>
        <p:spPr>
          <a:xfrm flipH="1">
            <a:off x="2036352" y="2569238"/>
            <a:ext cx="25493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1FFA3349-DC64-87BA-A670-8A3FAB0D4622}"/>
              </a:ext>
            </a:extLst>
          </p:cNvPr>
          <p:cNvCxnSpPr>
            <a:cxnSpLocks/>
          </p:cNvCxnSpPr>
          <p:nvPr/>
        </p:nvCxnSpPr>
        <p:spPr>
          <a:xfrm flipH="1">
            <a:off x="4863871" y="2562028"/>
            <a:ext cx="25493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>
            <a:extLst>
              <a:ext uri="{FF2B5EF4-FFF2-40B4-BE49-F238E27FC236}">
                <a16:creationId xmlns:a16="http://schemas.microsoft.com/office/drawing/2014/main" id="{3AB18528-0C79-C112-4FAF-D2678FF8408B}"/>
              </a:ext>
            </a:extLst>
          </p:cNvPr>
          <p:cNvSpPr txBox="1"/>
          <p:nvPr/>
        </p:nvSpPr>
        <p:spPr>
          <a:xfrm>
            <a:off x="2024134" y="2711998"/>
            <a:ext cx="842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rgbClr val="0070C0"/>
                </a:solidFill>
              </a:rPr>
              <a:t>IT engineer 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87A5F6F-3D55-238D-153D-E94F5BD6A236}"/>
              </a:ext>
            </a:extLst>
          </p:cNvPr>
          <p:cNvSpPr txBox="1"/>
          <p:nvPr/>
        </p:nvSpPr>
        <p:spPr>
          <a:xfrm>
            <a:off x="4900782" y="2669013"/>
            <a:ext cx="10362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rgbClr val="0070C0"/>
                </a:solidFill>
              </a:rPr>
              <a:t>ICS engineer 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44795671-3620-0B1F-D5DD-5A4F9DBF4C94}"/>
              </a:ext>
            </a:extLst>
          </p:cNvPr>
          <p:cNvSpPr txBox="1"/>
          <p:nvPr/>
        </p:nvSpPr>
        <p:spPr>
          <a:xfrm>
            <a:off x="412113" y="142753"/>
            <a:ext cx="5626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Railway[Metro] IT/OT System Security Test Platform Network Diagram and Components View </a:t>
            </a:r>
            <a:endParaRPr lang="en-SG" sz="1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F09F5B-0F5D-59D0-4981-9A2D7EF016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53786" y="5428885"/>
            <a:ext cx="406276" cy="34064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3FDD0D8-D7E1-5597-9195-F486A59AC28D}"/>
              </a:ext>
            </a:extLst>
          </p:cNvPr>
          <p:cNvCxnSpPr>
            <a:cxnSpLocks/>
          </p:cNvCxnSpPr>
          <p:nvPr/>
        </p:nvCxnSpPr>
        <p:spPr>
          <a:xfrm>
            <a:off x="6346579" y="5126140"/>
            <a:ext cx="0" cy="27337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719E49A-63BE-57D0-8B62-08FCD69FCA93}"/>
              </a:ext>
            </a:extLst>
          </p:cNvPr>
          <p:cNvSpPr txBox="1"/>
          <p:nvPr/>
        </p:nvSpPr>
        <p:spPr>
          <a:xfrm>
            <a:off x="6534276" y="5402720"/>
            <a:ext cx="15468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Local HW-Engineering admin laptop </a:t>
            </a:r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7D7C0EC2-BA9A-BA6B-3C66-3B60F9A9E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737" y="5988638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BBF6F78-E253-AB84-3A18-78479152FE31}"/>
              </a:ext>
            </a:extLst>
          </p:cNvPr>
          <p:cNvCxnSpPr>
            <a:cxnSpLocks/>
            <a:stCxn id="22" idx="0"/>
            <a:endCxn id="2" idx="2"/>
          </p:cNvCxnSpPr>
          <p:nvPr/>
        </p:nvCxnSpPr>
        <p:spPr>
          <a:xfrm flipV="1">
            <a:off x="6352703" y="5769532"/>
            <a:ext cx="4221" cy="2191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8DF0431-FEE2-E7D6-3F3F-A71DE9C544CB}"/>
              </a:ext>
            </a:extLst>
          </p:cNvPr>
          <p:cNvSpPr txBox="1"/>
          <p:nvPr/>
        </p:nvSpPr>
        <p:spPr>
          <a:xfrm>
            <a:off x="6514445" y="5937682"/>
            <a:ext cx="9561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rgbClr val="0070C0"/>
                </a:solidFill>
              </a:rPr>
              <a:t>Field device admin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AAF772-1F29-613F-1C20-6710842C4C5C}"/>
              </a:ext>
            </a:extLst>
          </p:cNvPr>
          <p:cNvSpPr txBox="1"/>
          <p:nvPr/>
        </p:nvSpPr>
        <p:spPr>
          <a:xfrm>
            <a:off x="682453" y="2925135"/>
            <a:ext cx="12577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Ethernet TCP/IP </a:t>
            </a:r>
            <a:endParaRPr lang="en-SG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FB22B5-84C1-EA0C-A9BC-E6A6A0305257}"/>
              </a:ext>
            </a:extLst>
          </p:cNvPr>
          <p:cNvSpPr txBox="1"/>
          <p:nvPr/>
        </p:nvSpPr>
        <p:spPr>
          <a:xfrm>
            <a:off x="3285700" y="2925117"/>
            <a:ext cx="19751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Ethernet TCP/IP and Modbus TCP </a:t>
            </a:r>
            <a:endParaRPr lang="en-SG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D4CDA3-B905-1A5D-2A53-68C055D8CEFE}"/>
              </a:ext>
            </a:extLst>
          </p:cNvPr>
          <p:cNvSpPr txBox="1"/>
          <p:nvPr/>
        </p:nvSpPr>
        <p:spPr>
          <a:xfrm>
            <a:off x="5961743" y="4049020"/>
            <a:ext cx="12577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Modbus TCP</a:t>
            </a:r>
          </a:p>
        </p:txBody>
      </p:sp>
    </p:spTree>
    <p:extLst>
      <p:ext uri="{BB962C8B-B14F-4D97-AF65-F5344CB8AC3E}">
        <p14:creationId xmlns:p14="http://schemas.microsoft.com/office/powerpoint/2010/main" val="38779879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16C94F-DD48-1775-17CD-BFEFC43CE9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5103142" y="2868549"/>
            <a:ext cx="6752657" cy="369951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6" name="Picture 5" descr="A diagram of a network&#10;&#10;Description automatically generated with medium confidence">
            <a:extLst>
              <a:ext uri="{FF2B5EF4-FFF2-40B4-BE49-F238E27FC236}">
                <a16:creationId xmlns:a16="http://schemas.microsoft.com/office/drawing/2014/main" id="{8C910D90-47F7-4BAF-1E50-6A2A129E7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86" y="687472"/>
            <a:ext cx="4464399" cy="460538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1B9E232-B4D6-6566-B93D-2E262ED3746E}"/>
              </a:ext>
            </a:extLst>
          </p:cNvPr>
          <p:cNvSpPr/>
          <p:nvPr/>
        </p:nvSpPr>
        <p:spPr>
          <a:xfrm>
            <a:off x="9601961" y="4280154"/>
            <a:ext cx="542163" cy="2025396"/>
          </a:xfrm>
          <a:prstGeom prst="ellipse">
            <a:avLst/>
          </a:prstGeom>
          <a:noFill/>
          <a:ln w="19050">
            <a:solidFill>
              <a:schemeClr val="accent2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41B088C-EE8D-2CB0-89B1-AB77DD891A42}"/>
              </a:ext>
            </a:extLst>
          </p:cNvPr>
          <p:cNvCxnSpPr>
            <a:cxnSpLocks/>
            <a:stCxn id="7" idx="0"/>
          </p:cNvCxnSpPr>
          <p:nvPr/>
        </p:nvCxnSpPr>
        <p:spPr>
          <a:xfrm rot="16200000" flipV="1">
            <a:off x="4737732" y="-855157"/>
            <a:ext cx="2951663" cy="7318960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182F0876-5956-6F39-65B2-A3BF0543229D}"/>
              </a:ext>
            </a:extLst>
          </p:cNvPr>
          <p:cNvSpPr/>
          <p:nvPr/>
        </p:nvSpPr>
        <p:spPr>
          <a:xfrm>
            <a:off x="6448393" y="3893672"/>
            <a:ext cx="2105058" cy="1802278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174995ED-FAAF-2B43-15A2-8436A627E9C6}"/>
              </a:ext>
            </a:extLst>
          </p:cNvPr>
          <p:cNvCxnSpPr>
            <a:cxnSpLocks/>
            <a:stCxn id="11" idx="0"/>
          </p:cNvCxnSpPr>
          <p:nvPr/>
        </p:nvCxnSpPr>
        <p:spPr>
          <a:xfrm rot="16200000" flipV="1">
            <a:off x="5006093" y="1398843"/>
            <a:ext cx="1874541" cy="3115118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D4C2038-496E-1310-3FC2-A6DC20847FAE}"/>
              </a:ext>
            </a:extLst>
          </p:cNvPr>
          <p:cNvSpPr txBox="1"/>
          <p:nvPr/>
        </p:nvSpPr>
        <p:spPr>
          <a:xfrm>
            <a:off x="5436369" y="2077566"/>
            <a:ext cx="22000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</a:rPr>
              <a:t>Network Map Info:</a:t>
            </a:r>
          </a:p>
          <a:p>
            <a:r>
              <a:rPr lang="en-US" sz="1200" b="1" dirty="0">
                <a:solidFill>
                  <a:srgbClr val="00B050"/>
                </a:solidFill>
              </a:rPr>
              <a:t>Supervision network SCADA.(For OT attack test 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06598B-485B-BAA6-BE4C-F80F90CA29D3}"/>
              </a:ext>
            </a:extLst>
          </p:cNvPr>
          <p:cNvSpPr txBox="1"/>
          <p:nvPr/>
        </p:nvSpPr>
        <p:spPr>
          <a:xfrm>
            <a:off x="8055757" y="1328490"/>
            <a:ext cx="1745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Network Map Info:</a:t>
            </a:r>
          </a:p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Physical wire connection emulation network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3D1FBE-9DBB-C45D-46BF-BE4439FDA53D}"/>
              </a:ext>
            </a:extLst>
          </p:cNvPr>
          <p:cNvSpPr txBox="1"/>
          <p:nvPr/>
        </p:nvSpPr>
        <p:spPr>
          <a:xfrm>
            <a:off x="784557" y="4571445"/>
            <a:ext cx="19981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</a:rPr>
              <a:t>OpenStack provider network used as the Green team development network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902C86-623F-4437-8747-A760868B5F63}"/>
              </a:ext>
            </a:extLst>
          </p:cNvPr>
          <p:cNvSpPr txBox="1"/>
          <p:nvPr/>
        </p:nvSpPr>
        <p:spPr>
          <a:xfrm>
            <a:off x="494871" y="344703"/>
            <a:ext cx="4941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Railway system cyber range system on OpenStack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BD41A4-24AB-F9F4-8E6D-576214EF5252}"/>
              </a:ext>
            </a:extLst>
          </p:cNvPr>
          <p:cNvSpPr txBox="1"/>
          <p:nvPr/>
        </p:nvSpPr>
        <p:spPr>
          <a:xfrm>
            <a:off x="221993" y="5308252"/>
            <a:ext cx="488114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Next Step work: </a:t>
            </a:r>
          </a:p>
          <a:p>
            <a:pPr marL="228600" indent="-228600">
              <a:buAutoNum type="arabicPeriod"/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one subnet (jump host link to OT network) with 10 small empty ubuntu VMs named as HR server, Web billing server , finance server, file server, email server … to simulate the corporate network. </a:t>
            </a:r>
          </a:p>
          <a:p>
            <a:pPr marL="228600" indent="-228600">
              <a:buAutoNum type="arabicPeriod"/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one subnet (jump host link to corporate  network) with 5 small empty ubuntu VMs named as DC server, NTP server , DNS server, VPN server … to simulate the DMZ network.</a:t>
            </a:r>
            <a:endParaRPr lang="en-SG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011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D34D2D6-7C2A-3074-80CB-28A077632AC4}"/>
              </a:ext>
            </a:extLst>
          </p:cNvPr>
          <p:cNvSpPr/>
          <p:nvPr/>
        </p:nvSpPr>
        <p:spPr>
          <a:xfrm>
            <a:off x="8771638" y="928304"/>
            <a:ext cx="3152368" cy="50534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BA3F89-9CF2-D361-73ED-FA87EA57AC96}"/>
              </a:ext>
            </a:extLst>
          </p:cNvPr>
          <p:cNvSpPr/>
          <p:nvPr/>
        </p:nvSpPr>
        <p:spPr>
          <a:xfrm>
            <a:off x="390610" y="1623883"/>
            <a:ext cx="2200682" cy="420188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1E412D-4BFC-C20A-A429-EC593BA9323B}"/>
              </a:ext>
            </a:extLst>
          </p:cNvPr>
          <p:cNvSpPr/>
          <p:nvPr/>
        </p:nvSpPr>
        <p:spPr>
          <a:xfrm>
            <a:off x="3007465" y="1623879"/>
            <a:ext cx="2626153" cy="420188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687DCD-F30C-1A55-294B-D126EB9A77D0}"/>
              </a:ext>
            </a:extLst>
          </p:cNvPr>
          <p:cNvSpPr/>
          <p:nvPr/>
        </p:nvSpPr>
        <p:spPr>
          <a:xfrm>
            <a:off x="6049791" y="1623878"/>
            <a:ext cx="2267089" cy="420188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D77CC3-429C-983D-0EBC-E319435B9B5F}"/>
              </a:ext>
            </a:extLst>
          </p:cNvPr>
          <p:cNvSpPr txBox="1"/>
          <p:nvPr/>
        </p:nvSpPr>
        <p:spPr>
          <a:xfrm>
            <a:off x="479355" y="1020077"/>
            <a:ext cx="1669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Corporate</a:t>
            </a:r>
            <a:r>
              <a:rPr lang="en-SG" sz="1400" b="1" dirty="0"/>
              <a:t> network [IT network]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99EAD0-0F9F-6D0A-3ACF-C06B384F5C5B}"/>
              </a:ext>
            </a:extLst>
          </p:cNvPr>
          <p:cNvSpPr txBox="1"/>
          <p:nvPr/>
        </p:nvSpPr>
        <p:spPr>
          <a:xfrm>
            <a:off x="3120860" y="1683797"/>
            <a:ext cx="237506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1400" b="1" dirty="0"/>
              <a:t>Supervision network  SCADA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D82A6F-230C-E5CF-1C68-96DA8FC28096}"/>
              </a:ext>
            </a:extLst>
          </p:cNvPr>
          <p:cNvSpPr txBox="1"/>
          <p:nvPr/>
        </p:nvSpPr>
        <p:spPr>
          <a:xfrm>
            <a:off x="6141875" y="1702492"/>
            <a:ext cx="20829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400" b="1" dirty="0"/>
              <a:t>Production network</a:t>
            </a:r>
          </a:p>
        </p:txBody>
      </p:sp>
      <p:pic>
        <p:nvPicPr>
          <p:cNvPr id="15" name="Picture 14" descr="A green squares with black lines&#10;&#10;Description automatically generated">
            <a:extLst>
              <a:ext uri="{FF2B5EF4-FFF2-40B4-BE49-F238E27FC236}">
                <a16:creationId xmlns:a16="http://schemas.microsoft.com/office/drawing/2014/main" id="{19988086-3182-8A2F-4E60-351BC7FF04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92" b="12850"/>
          <a:stretch/>
        </p:blipFill>
        <p:spPr>
          <a:xfrm>
            <a:off x="9007412" y="5426321"/>
            <a:ext cx="1235597" cy="493420"/>
          </a:xfrm>
          <a:prstGeom prst="rect">
            <a:avLst/>
          </a:prstGeom>
          <a:ln w="6350">
            <a:solidFill>
              <a:srgbClr val="C0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C293D65-BA02-5126-8879-8BE7D9DACFAB}"/>
              </a:ext>
            </a:extLst>
          </p:cNvPr>
          <p:cNvSpPr txBox="1"/>
          <p:nvPr/>
        </p:nvSpPr>
        <p:spPr>
          <a:xfrm>
            <a:off x="8698471" y="559119"/>
            <a:ext cx="3152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/>
              <a:t>Physical Real World Simulation Network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50D79E-4ED4-9F6D-C14B-50AD2CF48BE4}"/>
              </a:ext>
            </a:extLst>
          </p:cNvPr>
          <p:cNvSpPr txBox="1"/>
          <p:nvPr/>
        </p:nvSpPr>
        <p:spPr>
          <a:xfrm>
            <a:off x="8845672" y="876256"/>
            <a:ext cx="2027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Physical world simulator</a:t>
            </a:r>
            <a:endParaRPr lang="en-SG" sz="14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25DCB7-F401-3FE8-320E-3D5A30FF5C1B}"/>
              </a:ext>
            </a:extLst>
          </p:cNvPr>
          <p:cNvSpPr txBox="1"/>
          <p:nvPr/>
        </p:nvSpPr>
        <p:spPr>
          <a:xfrm>
            <a:off x="8841060" y="2835952"/>
            <a:ext cx="26617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/>
              <a:t>Junction sensors-signals control system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F570B8-76DA-6AC8-D560-638955A8E2C0}"/>
              </a:ext>
            </a:extLst>
          </p:cNvPr>
          <p:cNvSpPr txBox="1"/>
          <p:nvPr/>
        </p:nvSpPr>
        <p:spPr>
          <a:xfrm>
            <a:off x="10333736" y="4759740"/>
            <a:ext cx="173978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/>
              <a:t>station sensors </a:t>
            </a:r>
          </a:p>
          <a:p>
            <a:r>
              <a:rPr lang="en-SG" sz="1100" b="1" dirty="0"/>
              <a:t>signals control </a:t>
            </a:r>
          </a:p>
          <a:p>
            <a:r>
              <a:rPr lang="en-SG" sz="1100" b="1" dirty="0"/>
              <a:t>System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D96D5A3-6FDE-2BD3-2652-0F4DEF32B05E}"/>
              </a:ext>
            </a:extLst>
          </p:cNvPr>
          <p:cNvSpPr txBox="1"/>
          <p:nvPr/>
        </p:nvSpPr>
        <p:spPr>
          <a:xfrm>
            <a:off x="10228071" y="5524699"/>
            <a:ext cx="10327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/>
              <a:t>Railway Trains emulators </a:t>
            </a:r>
          </a:p>
        </p:txBody>
      </p:sp>
      <p:pic>
        <p:nvPicPr>
          <p:cNvPr id="44" name="Picture 43" descr="A grey rectangular object with buttons and buttons&#10;&#10;Description automatically generated">
            <a:extLst>
              <a:ext uri="{FF2B5EF4-FFF2-40B4-BE49-F238E27FC236}">
                <a16:creationId xmlns:a16="http://schemas.microsoft.com/office/drawing/2014/main" id="{01F9E6F7-8ACB-4622-9DE6-F72EE0ED38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925" y="2467168"/>
            <a:ext cx="649894" cy="42893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6" name="Picture 45" descr="A close up of a computer&#10;&#10;Description automatically generated">
            <a:extLst>
              <a:ext uri="{FF2B5EF4-FFF2-40B4-BE49-F238E27FC236}">
                <a16:creationId xmlns:a16="http://schemas.microsoft.com/office/drawing/2014/main" id="{EF259549-2433-D19C-52A1-45BB19777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270" y="4438637"/>
            <a:ext cx="476190" cy="4761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A7FBD49-2CE9-4DDD-0919-0A714ECD8673}"/>
              </a:ext>
            </a:extLst>
          </p:cNvPr>
          <p:cNvSpPr txBox="1"/>
          <p:nvPr/>
        </p:nvSpPr>
        <p:spPr>
          <a:xfrm>
            <a:off x="6496355" y="2020241"/>
            <a:ext cx="18587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Junction sensor-signal control PLCs set [emulator]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BDCCF3E-6ADC-BA83-7714-1983357A4A4B}"/>
              </a:ext>
            </a:extLst>
          </p:cNvPr>
          <p:cNvSpPr txBox="1"/>
          <p:nvPr/>
        </p:nvSpPr>
        <p:spPr>
          <a:xfrm>
            <a:off x="6468939" y="2893908"/>
            <a:ext cx="17627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Fixed Block sensor-signal control PLCs set [emulator]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01AFE2-8598-C65A-0113-33EE1B152395}"/>
              </a:ext>
            </a:extLst>
          </p:cNvPr>
          <p:cNvSpPr txBox="1"/>
          <p:nvPr/>
        </p:nvSpPr>
        <p:spPr>
          <a:xfrm>
            <a:off x="7276930" y="4200943"/>
            <a:ext cx="11017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Train controller  PLCs [emulator]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86F5D50-C551-F09A-4F27-F71306E81955}"/>
              </a:ext>
            </a:extLst>
          </p:cNvPr>
          <p:cNvCxnSpPr>
            <a:cxnSpLocks/>
          </p:cNvCxnSpPr>
          <p:nvPr/>
        </p:nvCxnSpPr>
        <p:spPr>
          <a:xfrm>
            <a:off x="6352703" y="2668847"/>
            <a:ext cx="8448" cy="245269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643ABEF-3CA7-0B5A-BB34-B44049EBC6C3}"/>
              </a:ext>
            </a:extLst>
          </p:cNvPr>
          <p:cNvCxnSpPr>
            <a:cxnSpLocks/>
          </p:cNvCxnSpPr>
          <p:nvPr/>
        </p:nvCxnSpPr>
        <p:spPr>
          <a:xfrm flipV="1">
            <a:off x="6342454" y="2672108"/>
            <a:ext cx="423471" cy="733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1DB5287-44CC-E28C-853A-68B0967E080E}"/>
              </a:ext>
            </a:extLst>
          </p:cNvPr>
          <p:cNvCxnSpPr>
            <a:cxnSpLocks/>
          </p:cNvCxnSpPr>
          <p:nvPr/>
        </p:nvCxnSpPr>
        <p:spPr>
          <a:xfrm>
            <a:off x="6361151" y="3485211"/>
            <a:ext cx="37594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1379FE5-A69F-DEB5-29C8-42501ABAB23B}"/>
              </a:ext>
            </a:extLst>
          </p:cNvPr>
          <p:cNvCxnSpPr>
            <a:cxnSpLocks/>
          </p:cNvCxnSpPr>
          <p:nvPr/>
        </p:nvCxnSpPr>
        <p:spPr>
          <a:xfrm>
            <a:off x="6368669" y="4636859"/>
            <a:ext cx="47408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1571E27-A1B5-8504-B653-7E1B021B31C8}"/>
              </a:ext>
            </a:extLst>
          </p:cNvPr>
          <p:cNvCxnSpPr>
            <a:cxnSpLocks/>
          </p:cNvCxnSpPr>
          <p:nvPr/>
        </p:nvCxnSpPr>
        <p:spPr>
          <a:xfrm>
            <a:off x="748047" y="3170673"/>
            <a:ext cx="5604656" cy="1238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5" name="Picture 94">
            <a:extLst>
              <a:ext uri="{FF2B5EF4-FFF2-40B4-BE49-F238E27FC236}">
                <a16:creationId xmlns:a16="http://schemas.microsoft.com/office/drawing/2014/main" id="{C1178DC3-5D61-98DB-CD60-7D5CA08541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0291" y="3029388"/>
            <a:ext cx="389582" cy="3073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35C3A8E2-1432-146B-8092-6C7A7DE05D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1493" y="3890849"/>
            <a:ext cx="533672" cy="6652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151DBBA0-18E8-9987-C8C2-8C4E004D9D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4500" y="3886258"/>
            <a:ext cx="533674" cy="66526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7677B4C8-B747-165B-8083-0B336DD462BC}"/>
              </a:ext>
            </a:extLst>
          </p:cNvPr>
          <p:cNvSpPr txBox="1"/>
          <p:nvPr/>
        </p:nvSpPr>
        <p:spPr>
          <a:xfrm>
            <a:off x="3265679" y="3363872"/>
            <a:ext cx="11017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Railway system SCADA server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C5A1FEE-BB15-513B-890B-20AA5ECA8AAA}"/>
              </a:ext>
            </a:extLst>
          </p:cNvPr>
          <p:cNvSpPr txBox="1"/>
          <p:nvPr/>
        </p:nvSpPr>
        <p:spPr>
          <a:xfrm>
            <a:off x="4503197" y="3365982"/>
            <a:ext cx="11017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Trains system SCADA server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81DCBE68-4955-CB5A-FE50-C99BF69DD84B}"/>
              </a:ext>
            </a:extLst>
          </p:cNvPr>
          <p:cNvCxnSpPr>
            <a:cxnSpLocks/>
            <a:endCxn id="98" idx="0"/>
          </p:cNvCxnSpPr>
          <p:nvPr/>
        </p:nvCxnSpPr>
        <p:spPr>
          <a:xfrm>
            <a:off x="3660729" y="3183056"/>
            <a:ext cx="7600" cy="70779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1037B791-F55F-F2B8-551D-FDFEFDF7DD3F}"/>
              </a:ext>
            </a:extLst>
          </p:cNvPr>
          <p:cNvCxnSpPr>
            <a:cxnSpLocks/>
          </p:cNvCxnSpPr>
          <p:nvPr/>
        </p:nvCxnSpPr>
        <p:spPr>
          <a:xfrm>
            <a:off x="4991337" y="3195440"/>
            <a:ext cx="0" cy="64732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8" name="Picture 107" descr="A screenshot of a computer&#10;&#10;Description automatically generated">
            <a:extLst>
              <a:ext uri="{FF2B5EF4-FFF2-40B4-BE49-F238E27FC236}">
                <a16:creationId xmlns:a16="http://schemas.microsoft.com/office/drawing/2014/main" id="{4F2ABA06-398E-99E2-3631-B19AF6DBC1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525" y="5036057"/>
            <a:ext cx="1101061" cy="630675"/>
          </a:xfrm>
          <a:prstGeom prst="rect">
            <a:avLst/>
          </a:prstGeom>
        </p:spPr>
      </p:pic>
      <p:pic>
        <p:nvPicPr>
          <p:cNvPr id="110" name="Picture 109" descr="A screenshot of a computer&#10;&#10;Description automatically generated">
            <a:extLst>
              <a:ext uri="{FF2B5EF4-FFF2-40B4-BE49-F238E27FC236}">
                <a16:creationId xmlns:a16="http://schemas.microsoft.com/office/drawing/2014/main" id="{E00F711F-914E-DAC3-26BD-9D09FDA410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927" y="5030613"/>
            <a:ext cx="1195367" cy="636119"/>
          </a:xfrm>
          <a:prstGeom prst="rect">
            <a:avLst/>
          </a:prstGeom>
        </p:spPr>
      </p:pic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56DECF4-2512-E3CF-3957-ED52210BA961}"/>
              </a:ext>
            </a:extLst>
          </p:cNvPr>
          <p:cNvCxnSpPr>
            <a:cxnSpLocks/>
            <a:stCxn id="98" idx="2"/>
          </p:cNvCxnSpPr>
          <p:nvPr/>
        </p:nvCxnSpPr>
        <p:spPr>
          <a:xfrm>
            <a:off x="3668329" y="4556111"/>
            <a:ext cx="0" cy="47450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2E5A717-62F6-DFBD-765A-3D54D58B097E}"/>
              </a:ext>
            </a:extLst>
          </p:cNvPr>
          <p:cNvCxnSpPr>
            <a:cxnSpLocks/>
          </p:cNvCxnSpPr>
          <p:nvPr/>
        </p:nvCxnSpPr>
        <p:spPr>
          <a:xfrm>
            <a:off x="4967289" y="4595246"/>
            <a:ext cx="0" cy="47450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BC3A2705-CF0A-44B3-067D-2174119E360B}"/>
              </a:ext>
            </a:extLst>
          </p:cNvPr>
          <p:cNvSpPr txBox="1"/>
          <p:nvPr/>
        </p:nvSpPr>
        <p:spPr>
          <a:xfrm>
            <a:off x="4487934" y="4599726"/>
            <a:ext cx="11017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Trains monitor &amp; control HMI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67D8872-A681-DDE8-7A9C-C141FFBDE47B}"/>
              </a:ext>
            </a:extLst>
          </p:cNvPr>
          <p:cNvSpPr txBox="1"/>
          <p:nvPr/>
        </p:nvSpPr>
        <p:spPr>
          <a:xfrm>
            <a:off x="3098801" y="4592398"/>
            <a:ext cx="11836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Railway monitor &amp; control HMIs</a:t>
            </a: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A434924F-E069-F1C5-38DA-A792CF0E5D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32221" y="2288277"/>
            <a:ext cx="674738" cy="56574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F8415658-3369-3576-B7ED-64406089C2CA}"/>
              </a:ext>
            </a:extLst>
          </p:cNvPr>
          <p:cNvSpPr txBox="1"/>
          <p:nvPr/>
        </p:nvSpPr>
        <p:spPr>
          <a:xfrm>
            <a:off x="3206685" y="2225251"/>
            <a:ext cx="11017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Maintenance laptops 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52D3F41-9E1E-94D5-D438-9A32DDA3BF58}"/>
              </a:ext>
            </a:extLst>
          </p:cNvPr>
          <p:cNvCxnSpPr>
            <a:cxnSpLocks/>
            <a:stCxn id="120" idx="2"/>
          </p:cNvCxnSpPr>
          <p:nvPr/>
        </p:nvCxnSpPr>
        <p:spPr>
          <a:xfrm flipH="1">
            <a:off x="4457237" y="2854019"/>
            <a:ext cx="0" cy="3166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7" name="Picture 4">
            <a:extLst>
              <a:ext uri="{FF2B5EF4-FFF2-40B4-BE49-F238E27FC236}">
                <a16:creationId xmlns:a16="http://schemas.microsoft.com/office/drawing/2014/main" id="{B26F05C5-AEB3-2A6A-CA1A-0C6377DE6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886" y="5906533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D5991A9-D601-C697-F860-F64E96FFE560}"/>
              </a:ext>
            </a:extLst>
          </p:cNvPr>
          <p:cNvCxnSpPr>
            <a:cxnSpLocks/>
          </p:cNvCxnSpPr>
          <p:nvPr/>
        </p:nvCxnSpPr>
        <p:spPr>
          <a:xfrm flipV="1">
            <a:off x="3627852" y="5666732"/>
            <a:ext cx="0" cy="2577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1BA6312B-9395-1026-E7DC-2AFD327790DB}"/>
              </a:ext>
            </a:extLst>
          </p:cNvPr>
          <p:cNvCxnSpPr>
            <a:cxnSpLocks/>
          </p:cNvCxnSpPr>
          <p:nvPr/>
        </p:nvCxnSpPr>
        <p:spPr>
          <a:xfrm flipV="1">
            <a:off x="4966442" y="5647314"/>
            <a:ext cx="0" cy="2772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Picture 4">
            <a:extLst>
              <a:ext uri="{FF2B5EF4-FFF2-40B4-BE49-F238E27FC236}">
                <a16:creationId xmlns:a16="http://schemas.microsoft.com/office/drawing/2014/main" id="{C7CAD939-15BF-6D9C-B4CE-4FFE07B68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476" y="5904430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026CE509-E46E-9F51-D409-C2D671D25241}"/>
              </a:ext>
            </a:extLst>
          </p:cNvPr>
          <p:cNvSpPr txBox="1"/>
          <p:nvPr/>
        </p:nvSpPr>
        <p:spPr>
          <a:xfrm>
            <a:off x="486364" y="1711421"/>
            <a:ext cx="176229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1400" b="1" dirty="0"/>
              <a:t>Corporate Network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38D52396-CB9E-6AD8-E010-897EF7C29C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8404" y="2326832"/>
            <a:ext cx="578216" cy="48481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34" name="Right Brace 133">
            <a:extLst>
              <a:ext uri="{FF2B5EF4-FFF2-40B4-BE49-F238E27FC236}">
                <a16:creationId xmlns:a16="http://schemas.microsoft.com/office/drawing/2014/main" id="{F30E8021-2071-044C-090E-F945518E8D67}"/>
              </a:ext>
            </a:extLst>
          </p:cNvPr>
          <p:cNvSpPr/>
          <p:nvPr/>
        </p:nvSpPr>
        <p:spPr>
          <a:xfrm rot="16200000">
            <a:off x="5398154" y="-1364546"/>
            <a:ext cx="504761" cy="5573350"/>
          </a:xfrm>
          <a:prstGeom prst="rightBrace">
            <a:avLst>
              <a:gd name="adj1" fmla="val 8333"/>
              <a:gd name="adj2" fmla="val 49857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D377524-0BDF-147B-00C8-E379018DFEFD}"/>
              </a:ext>
            </a:extLst>
          </p:cNvPr>
          <p:cNvSpPr txBox="1"/>
          <p:nvPr/>
        </p:nvSpPr>
        <p:spPr>
          <a:xfrm>
            <a:off x="5183693" y="949707"/>
            <a:ext cx="1602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/>
              <a:t>ICS [OT network ]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F760A72-858C-9FF1-CD18-2620DBCED4E7}"/>
              </a:ext>
            </a:extLst>
          </p:cNvPr>
          <p:cNvSpPr txBox="1"/>
          <p:nvPr/>
        </p:nvSpPr>
        <p:spPr>
          <a:xfrm>
            <a:off x="3700071" y="5913646"/>
            <a:ext cx="9561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rgbClr val="0070C0"/>
                </a:solidFill>
              </a:rPr>
              <a:t>Railway HQ operator 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904C508-2E5B-BB8A-FD4E-CFFE79354E02}"/>
              </a:ext>
            </a:extLst>
          </p:cNvPr>
          <p:cNvSpPr txBox="1"/>
          <p:nvPr/>
        </p:nvSpPr>
        <p:spPr>
          <a:xfrm>
            <a:off x="5030038" y="5878953"/>
            <a:ext cx="9561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rgbClr val="0070C0"/>
                </a:solidFill>
              </a:rPr>
              <a:t>Trains driver /operator </a:t>
            </a:r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2C7A8085-C537-1385-85AD-DB0321FEA1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5761" y="3777561"/>
            <a:ext cx="533672" cy="6652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4F0DA9FF-8625-EBE8-12CC-5B36B821EB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6629" y="3794421"/>
            <a:ext cx="533672" cy="6652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99D65A03-97D4-3AA3-3590-1BA7E6F32A6C}"/>
              </a:ext>
            </a:extLst>
          </p:cNvPr>
          <p:cNvSpPr txBox="1"/>
          <p:nvPr/>
        </p:nvSpPr>
        <p:spPr>
          <a:xfrm>
            <a:off x="1736121" y="4402070"/>
            <a:ext cx="102506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Production management workstation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190F279D-5F61-8279-4CE3-C289BF56D53F}"/>
              </a:ext>
            </a:extLst>
          </p:cNvPr>
          <p:cNvCxnSpPr>
            <a:cxnSpLocks/>
            <a:endCxn id="138" idx="0"/>
          </p:cNvCxnSpPr>
          <p:nvPr/>
        </p:nvCxnSpPr>
        <p:spPr>
          <a:xfrm>
            <a:off x="2172597" y="3170673"/>
            <a:ext cx="0" cy="60688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6E56FFF2-004E-A084-7B73-921C92B75011}"/>
              </a:ext>
            </a:extLst>
          </p:cNvPr>
          <p:cNvCxnSpPr>
            <a:cxnSpLocks/>
          </p:cNvCxnSpPr>
          <p:nvPr/>
        </p:nvCxnSpPr>
        <p:spPr>
          <a:xfrm>
            <a:off x="1374674" y="3170673"/>
            <a:ext cx="0" cy="60688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5" name="Picture 144">
            <a:extLst>
              <a:ext uri="{FF2B5EF4-FFF2-40B4-BE49-F238E27FC236}">
                <a16:creationId xmlns:a16="http://schemas.microsoft.com/office/drawing/2014/main" id="{53520D10-76B2-14C3-7126-E5810AB26B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211" y="3796869"/>
            <a:ext cx="533672" cy="6652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45E056E2-4EEC-4AE9-317C-78018A68CFDD}"/>
              </a:ext>
            </a:extLst>
          </p:cNvPr>
          <p:cNvCxnSpPr>
            <a:cxnSpLocks/>
          </p:cNvCxnSpPr>
          <p:nvPr/>
        </p:nvCxnSpPr>
        <p:spPr>
          <a:xfrm>
            <a:off x="760646" y="3183056"/>
            <a:ext cx="0" cy="60688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8" name="Picture 147">
            <a:extLst>
              <a:ext uri="{FF2B5EF4-FFF2-40B4-BE49-F238E27FC236}">
                <a16:creationId xmlns:a16="http://schemas.microsoft.com/office/drawing/2014/main" id="{36A2829F-5911-A9E4-856E-A2438741CA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7741" y="3029388"/>
            <a:ext cx="389582" cy="3073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9CFAF2AD-DE2F-666B-0122-F208DB695EB5}"/>
              </a:ext>
            </a:extLst>
          </p:cNvPr>
          <p:cNvCxnSpPr>
            <a:cxnSpLocks/>
          </p:cNvCxnSpPr>
          <p:nvPr/>
        </p:nvCxnSpPr>
        <p:spPr>
          <a:xfrm>
            <a:off x="1707522" y="2831886"/>
            <a:ext cx="0" cy="33878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1" name="Picture 150">
            <a:extLst>
              <a:ext uri="{FF2B5EF4-FFF2-40B4-BE49-F238E27FC236}">
                <a16:creationId xmlns:a16="http://schemas.microsoft.com/office/drawing/2014/main" id="{B1904AA1-DE9E-D413-8D5F-6AE548A34D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1317" y="5315745"/>
            <a:ext cx="464355" cy="38934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DDC19276-5C67-005E-222C-673D8EC902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1704" y="5302246"/>
            <a:ext cx="464355" cy="38934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5E9C8F48-638C-24E6-0FAE-C2D914FE29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40489" y="5302246"/>
            <a:ext cx="464355" cy="38934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79A8A604-209D-7D18-BFF3-AE5EEABF4D87}"/>
              </a:ext>
            </a:extLst>
          </p:cNvPr>
          <p:cNvSpPr txBox="1"/>
          <p:nvPr/>
        </p:nvSpPr>
        <p:spPr>
          <a:xfrm>
            <a:off x="1308964" y="3349420"/>
            <a:ext cx="6641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ERP servers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736A8AD7-7F21-CFC1-3EF2-46BFA0E1F1CB}"/>
              </a:ext>
            </a:extLst>
          </p:cNvPr>
          <p:cNvSpPr txBox="1"/>
          <p:nvPr/>
        </p:nvSpPr>
        <p:spPr>
          <a:xfrm>
            <a:off x="412113" y="3343939"/>
            <a:ext cx="8062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Corporate IT servers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A3D49EA5-F98B-9BAB-E3E9-71C7D673FF02}"/>
              </a:ext>
            </a:extLst>
          </p:cNvPr>
          <p:cNvCxnSpPr>
            <a:cxnSpLocks/>
          </p:cNvCxnSpPr>
          <p:nvPr/>
        </p:nvCxnSpPr>
        <p:spPr>
          <a:xfrm>
            <a:off x="760646" y="4474734"/>
            <a:ext cx="0" cy="82751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7D49EA3A-C87D-2962-6B6F-CF8AC28E0048}"/>
              </a:ext>
            </a:extLst>
          </p:cNvPr>
          <p:cNvCxnSpPr>
            <a:cxnSpLocks/>
          </p:cNvCxnSpPr>
          <p:nvPr/>
        </p:nvCxnSpPr>
        <p:spPr>
          <a:xfrm>
            <a:off x="790988" y="5054188"/>
            <a:ext cx="1245364" cy="1556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AA71E05A-D013-5F2B-60D4-52561AF66D63}"/>
              </a:ext>
            </a:extLst>
          </p:cNvPr>
          <p:cNvCxnSpPr>
            <a:cxnSpLocks/>
          </p:cNvCxnSpPr>
          <p:nvPr/>
        </p:nvCxnSpPr>
        <p:spPr>
          <a:xfrm>
            <a:off x="1374674" y="5083247"/>
            <a:ext cx="0" cy="20909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A30CCB04-3FBD-B26D-169E-666C11CDD77D}"/>
              </a:ext>
            </a:extLst>
          </p:cNvPr>
          <p:cNvCxnSpPr>
            <a:cxnSpLocks/>
          </p:cNvCxnSpPr>
          <p:nvPr/>
        </p:nvCxnSpPr>
        <p:spPr>
          <a:xfrm>
            <a:off x="2036352" y="5069748"/>
            <a:ext cx="0" cy="20909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9" name="Picture 4">
            <a:extLst>
              <a:ext uri="{FF2B5EF4-FFF2-40B4-BE49-F238E27FC236}">
                <a16:creationId xmlns:a16="http://schemas.microsoft.com/office/drawing/2014/main" id="{C3684895-AE2A-C210-0C8F-33C9A37C3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25" y="5928101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0" name="Picture 4">
            <a:extLst>
              <a:ext uri="{FF2B5EF4-FFF2-40B4-BE49-F238E27FC236}">
                <a16:creationId xmlns:a16="http://schemas.microsoft.com/office/drawing/2014/main" id="{83F8EDEE-F3DE-FF4F-EA39-F603EC2C0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139" y="5924517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" name="Picture 4">
            <a:extLst>
              <a:ext uri="{FF2B5EF4-FFF2-40B4-BE49-F238E27FC236}">
                <a16:creationId xmlns:a16="http://schemas.microsoft.com/office/drawing/2014/main" id="{988E98F4-58A9-CA06-C16B-9FD0F9EC9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952" y="5924517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A7D7786D-68A2-2DB2-2EF9-D0B228190E16}"/>
              </a:ext>
            </a:extLst>
          </p:cNvPr>
          <p:cNvCxnSpPr>
            <a:cxnSpLocks/>
          </p:cNvCxnSpPr>
          <p:nvPr/>
        </p:nvCxnSpPr>
        <p:spPr>
          <a:xfrm flipV="1">
            <a:off x="818791" y="5727327"/>
            <a:ext cx="0" cy="2158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3D8A465E-7096-A0FE-0315-EAB3A25A2018}"/>
              </a:ext>
            </a:extLst>
          </p:cNvPr>
          <p:cNvCxnSpPr>
            <a:cxnSpLocks/>
          </p:cNvCxnSpPr>
          <p:nvPr/>
        </p:nvCxnSpPr>
        <p:spPr>
          <a:xfrm flipV="1">
            <a:off x="1447570" y="5717839"/>
            <a:ext cx="0" cy="2158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ACA60594-564E-E1DB-A3D8-8B930A3E529A}"/>
              </a:ext>
            </a:extLst>
          </p:cNvPr>
          <p:cNvCxnSpPr>
            <a:cxnSpLocks/>
          </p:cNvCxnSpPr>
          <p:nvPr/>
        </p:nvCxnSpPr>
        <p:spPr>
          <a:xfrm flipV="1">
            <a:off x="2093502" y="5716857"/>
            <a:ext cx="0" cy="2158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5AB427B1-D35E-418C-4353-90D4D3FDD21D}"/>
              </a:ext>
            </a:extLst>
          </p:cNvPr>
          <p:cNvSpPr txBox="1"/>
          <p:nvPr/>
        </p:nvSpPr>
        <p:spPr>
          <a:xfrm>
            <a:off x="611317" y="6290899"/>
            <a:ext cx="17815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rgbClr val="0070C0"/>
                </a:solidFill>
              </a:rPr>
              <a:t>Users, staff and manager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401541D3-61D8-F778-89D3-52246FA03088}"/>
              </a:ext>
            </a:extLst>
          </p:cNvPr>
          <p:cNvSpPr txBox="1"/>
          <p:nvPr/>
        </p:nvSpPr>
        <p:spPr>
          <a:xfrm>
            <a:off x="434882" y="2309889"/>
            <a:ext cx="11746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IT management computers </a:t>
            </a:r>
          </a:p>
        </p:txBody>
      </p:sp>
      <p:pic>
        <p:nvPicPr>
          <p:cNvPr id="179" name="Picture 4">
            <a:extLst>
              <a:ext uri="{FF2B5EF4-FFF2-40B4-BE49-F238E27FC236}">
                <a16:creationId xmlns:a16="http://schemas.microsoft.com/office/drawing/2014/main" id="{AA97E8A6-7F42-540E-16B7-988348227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7" y="2424329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4">
            <a:extLst>
              <a:ext uri="{FF2B5EF4-FFF2-40B4-BE49-F238E27FC236}">
                <a16:creationId xmlns:a16="http://schemas.microsoft.com/office/drawing/2014/main" id="{03EA95A3-3248-E15B-0C9A-82B7D88CC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901" y="2386202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02A22C50-5936-CF9D-D658-0C139C992F60}"/>
              </a:ext>
            </a:extLst>
          </p:cNvPr>
          <p:cNvCxnSpPr>
            <a:cxnSpLocks/>
          </p:cNvCxnSpPr>
          <p:nvPr/>
        </p:nvCxnSpPr>
        <p:spPr>
          <a:xfrm flipH="1">
            <a:off x="2036352" y="2569238"/>
            <a:ext cx="25493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1FFA3349-DC64-87BA-A670-8A3FAB0D4622}"/>
              </a:ext>
            </a:extLst>
          </p:cNvPr>
          <p:cNvCxnSpPr>
            <a:cxnSpLocks/>
          </p:cNvCxnSpPr>
          <p:nvPr/>
        </p:nvCxnSpPr>
        <p:spPr>
          <a:xfrm flipH="1">
            <a:off x="4863871" y="2562028"/>
            <a:ext cx="25493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>
            <a:extLst>
              <a:ext uri="{FF2B5EF4-FFF2-40B4-BE49-F238E27FC236}">
                <a16:creationId xmlns:a16="http://schemas.microsoft.com/office/drawing/2014/main" id="{3AB18528-0C79-C112-4FAF-D2678FF8408B}"/>
              </a:ext>
            </a:extLst>
          </p:cNvPr>
          <p:cNvSpPr txBox="1"/>
          <p:nvPr/>
        </p:nvSpPr>
        <p:spPr>
          <a:xfrm>
            <a:off x="1809156" y="2794637"/>
            <a:ext cx="842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chemeClr val="bg1"/>
                </a:solidFill>
              </a:rPr>
              <a:t>IT engineer 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87A5F6F-3D55-238D-153D-E94F5BD6A236}"/>
              </a:ext>
            </a:extLst>
          </p:cNvPr>
          <p:cNvSpPr txBox="1"/>
          <p:nvPr/>
        </p:nvSpPr>
        <p:spPr>
          <a:xfrm>
            <a:off x="4776761" y="2668847"/>
            <a:ext cx="10362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chemeClr val="bg1"/>
                </a:solidFill>
              </a:rPr>
              <a:t>ICS engineer 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44795671-3620-0B1F-D5DD-5A4F9DBF4C94}"/>
              </a:ext>
            </a:extLst>
          </p:cNvPr>
          <p:cNvSpPr txBox="1"/>
          <p:nvPr/>
        </p:nvSpPr>
        <p:spPr>
          <a:xfrm>
            <a:off x="412113" y="333586"/>
            <a:ext cx="6610884" cy="369332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Mini Railway Cyber Range Network Diagram and Components View </a:t>
            </a:r>
            <a:endParaRPr lang="en-SG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F09F5B-0F5D-59D0-4981-9A2D7EF016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4285" y="5386680"/>
            <a:ext cx="406276" cy="34064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3FDD0D8-D7E1-5597-9195-F486A59AC28D}"/>
              </a:ext>
            </a:extLst>
          </p:cNvPr>
          <p:cNvCxnSpPr>
            <a:cxnSpLocks/>
          </p:cNvCxnSpPr>
          <p:nvPr/>
        </p:nvCxnSpPr>
        <p:spPr>
          <a:xfrm>
            <a:off x="6368669" y="5094911"/>
            <a:ext cx="0" cy="27337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719E49A-63BE-57D0-8B62-08FCD69FCA93}"/>
              </a:ext>
            </a:extLst>
          </p:cNvPr>
          <p:cNvSpPr txBox="1"/>
          <p:nvPr/>
        </p:nvSpPr>
        <p:spPr>
          <a:xfrm>
            <a:off x="6534276" y="5402720"/>
            <a:ext cx="15468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Local HW-Engineering admin laptop </a:t>
            </a:r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7D7C0EC2-BA9A-BA6B-3C66-3B60F9A9E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794" y="5937024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BBF6F78-E253-AB84-3A18-78479152FE31}"/>
              </a:ext>
            </a:extLst>
          </p:cNvPr>
          <p:cNvCxnSpPr>
            <a:cxnSpLocks/>
            <a:stCxn id="22" idx="0"/>
            <a:endCxn id="2" idx="2"/>
          </p:cNvCxnSpPr>
          <p:nvPr/>
        </p:nvCxnSpPr>
        <p:spPr>
          <a:xfrm flipH="1" flipV="1">
            <a:off x="6377423" y="5727327"/>
            <a:ext cx="0" cy="20969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8DF0431-FEE2-E7D6-3F3F-A71DE9C544CB}"/>
              </a:ext>
            </a:extLst>
          </p:cNvPr>
          <p:cNvSpPr txBox="1"/>
          <p:nvPr/>
        </p:nvSpPr>
        <p:spPr>
          <a:xfrm>
            <a:off x="6515408" y="5894590"/>
            <a:ext cx="9561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rgbClr val="0070C0"/>
                </a:solidFill>
              </a:rPr>
              <a:t>Field device admin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AAF772-1F29-613F-1C20-6710842C4C5C}"/>
              </a:ext>
            </a:extLst>
          </p:cNvPr>
          <p:cNvSpPr txBox="1"/>
          <p:nvPr/>
        </p:nvSpPr>
        <p:spPr>
          <a:xfrm>
            <a:off x="682453" y="2925135"/>
            <a:ext cx="12577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Ethernet TCP/IP </a:t>
            </a:r>
            <a:endParaRPr lang="en-SG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FB22B5-84C1-EA0C-A9BC-E6A6A0305257}"/>
              </a:ext>
            </a:extLst>
          </p:cNvPr>
          <p:cNvSpPr txBox="1"/>
          <p:nvPr/>
        </p:nvSpPr>
        <p:spPr>
          <a:xfrm>
            <a:off x="3285700" y="2925117"/>
            <a:ext cx="19751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Ethernet TCP/IP and Modbus TCP </a:t>
            </a:r>
            <a:endParaRPr lang="en-SG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D4CDA3-B905-1A5D-2A53-68C055D8CEFE}"/>
              </a:ext>
            </a:extLst>
          </p:cNvPr>
          <p:cNvSpPr txBox="1"/>
          <p:nvPr/>
        </p:nvSpPr>
        <p:spPr>
          <a:xfrm>
            <a:off x="5996660" y="4018835"/>
            <a:ext cx="125772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 b="1" dirty="0">
                <a:solidFill>
                  <a:schemeClr val="bg1"/>
                </a:solidFill>
              </a:rPr>
              <a:t>Modbus TCP </a:t>
            </a:r>
          </a:p>
          <a:p>
            <a:r>
              <a:rPr lang="en-SG" sz="1000" b="1" dirty="0">
                <a:solidFill>
                  <a:schemeClr val="bg1"/>
                </a:solidFill>
              </a:rPr>
              <a:t>and </a:t>
            </a:r>
          </a:p>
          <a:p>
            <a:r>
              <a:rPr lang="en-SG" sz="1000" b="1" dirty="0">
                <a:solidFill>
                  <a:schemeClr val="bg1"/>
                </a:solidFill>
              </a:rPr>
              <a:t>S7Comm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B2B3BFF0-55C3-A6FB-5F24-A0173D8C610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44953" y="5026750"/>
            <a:ext cx="525145" cy="37343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87A028C-0BB7-6539-45FD-5BC5FDD28DEA}"/>
              </a:ext>
            </a:extLst>
          </p:cNvPr>
          <p:cNvCxnSpPr>
            <a:cxnSpLocks/>
          </p:cNvCxnSpPr>
          <p:nvPr/>
        </p:nvCxnSpPr>
        <p:spPr>
          <a:xfrm>
            <a:off x="6366847" y="5121544"/>
            <a:ext cx="47408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D1D0A475-6139-0CD4-9856-0291BAFB2106}"/>
              </a:ext>
            </a:extLst>
          </p:cNvPr>
          <p:cNvSpPr txBox="1"/>
          <p:nvPr/>
        </p:nvSpPr>
        <p:spPr>
          <a:xfrm>
            <a:off x="7299711" y="4772275"/>
            <a:ext cx="12364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Train Monitor RTUs [emulator]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A7B387B9-3F62-0711-0A3E-B2C67D3AE33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7815" b="2974"/>
          <a:stretch/>
        </p:blipFill>
        <p:spPr>
          <a:xfrm>
            <a:off x="8949466" y="3101059"/>
            <a:ext cx="2114139" cy="746417"/>
          </a:xfrm>
          <a:prstGeom prst="rect">
            <a:avLst/>
          </a:prstGeom>
          <a:ln w="6350">
            <a:solidFill>
              <a:srgbClr val="C00000"/>
            </a:solidFill>
          </a:ln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9E1C12B-96AE-D157-0BDE-240B72BDD88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53153" y="4035508"/>
            <a:ext cx="2114139" cy="514585"/>
          </a:xfrm>
          <a:prstGeom prst="rect">
            <a:avLst/>
          </a:prstGeom>
          <a:ln w="9525">
            <a:solidFill>
              <a:srgbClr val="C00000"/>
            </a:solidFill>
          </a:ln>
        </p:spPr>
      </p:pic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806916FA-0C07-97F2-7182-D1F38FFF5796}"/>
              </a:ext>
            </a:extLst>
          </p:cNvPr>
          <p:cNvCxnSpPr>
            <a:cxnSpLocks/>
          </p:cNvCxnSpPr>
          <p:nvPr/>
        </p:nvCxnSpPr>
        <p:spPr>
          <a:xfrm>
            <a:off x="7412636" y="2740776"/>
            <a:ext cx="1586269" cy="489013"/>
          </a:xfrm>
          <a:prstGeom prst="bentConnector3">
            <a:avLst>
              <a:gd name="adj1" fmla="val 69549"/>
            </a:avLst>
          </a:prstGeom>
          <a:ln w="19050">
            <a:solidFill>
              <a:srgbClr val="C0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DDC23858-DF32-18D8-14EA-4293A1BA0A6B}"/>
              </a:ext>
            </a:extLst>
          </p:cNvPr>
          <p:cNvSpPr txBox="1"/>
          <p:nvPr/>
        </p:nvSpPr>
        <p:spPr>
          <a:xfrm>
            <a:off x="7450320" y="2522725"/>
            <a:ext cx="9359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Electrical </a:t>
            </a:r>
            <a:r>
              <a:rPr lang="en-US" sz="10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signal I/O </a:t>
            </a:r>
            <a:endParaRPr lang="en-SG" sz="1000" b="1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0" name="Picture 69" descr="A grey rectangular object with buttons and buttons&#10;&#10;Description automatically generated">
            <a:extLst>
              <a:ext uri="{FF2B5EF4-FFF2-40B4-BE49-F238E27FC236}">
                <a16:creationId xmlns:a16="http://schemas.microsoft.com/office/drawing/2014/main" id="{0FE75C3D-334E-C8AF-36BE-CE6684F8D8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833" y="3319479"/>
            <a:ext cx="649894" cy="42893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B64B509D-C4D2-5499-56B5-898F4B5C4E78}"/>
              </a:ext>
            </a:extLst>
          </p:cNvPr>
          <p:cNvCxnSpPr>
            <a:cxnSpLocks/>
            <a:stCxn id="70" idx="3"/>
            <a:endCxn id="58" idx="1"/>
          </p:cNvCxnSpPr>
          <p:nvPr/>
        </p:nvCxnSpPr>
        <p:spPr>
          <a:xfrm>
            <a:off x="7425727" y="3533944"/>
            <a:ext cx="1527426" cy="758857"/>
          </a:xfrm>
          <a:prstGeom prst="bentConnector3">
            <a:avLst>
              <a:gd name="adj1" fmla="val 66138"/>
            </a:avLst>
          </a:prstGeom>
          <a:ln w="19050">
            <a:solidFill>
              <a:srgbClr val="C0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FC7DEB04-AC5D-FE0C-035D-511A6F8D28E4}"/>
              </a:ext>
            </a:extLst>
          </p:cNvPr>
          <p:cNvSpPr txBox="1"/>
          <p:nvPr/>
        </p:nvSpPr>
        <p:spPr>
          <a:xfrm>
            <a:off x="8886431" y="3816355"/>
            <a:ext cx="19869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/>
              <a:t>Fixed block track ATC system</a:t>
            </a:r>
          </a:p>
        </p:txBody>
      </p:sp>
      <p:pic>
        <p:nvPicPr>
          <p:cNvPr id="87" name="Picture 86" descr="A close up of a computer&#10;&#10;Description automatically generated">
            <a:extLst>
              <a:ext uri="{FF2B5EF4-FFF2-40B4-BE49-F238E27FC236}">
                <a16:creationId xmlns:a16="http://schemas.microsoft.com/office/drawing/2014/main" id="{DFA7C4F1-45E5-988D-DEBA-CE32F5AE7E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362" y="3843600"/>
            <a:ext cx="476190" cy="4761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56ED803D-C97F-815B-7EB1-1F426AFFE472}"/>
              </a:ext>
            </a:extLst>
          </p:cNvPr>
          <p:cNvCxnSpPr>
            <a:cxnSpLocks/>
          </p:cNvCxnSpPr>
          <p:nvPr/>
        </p:nvCxnSpPr>
        <p:spPr>
          <a:xfrm>
            <a:off x="7314552" y="4696809"/>
            <a:ext cx="1684353" cy="829662"/>
          </a:xfrm>
          <a:prstGeom prst="bentConnector3">
            <a:avLst>
              <a:gd name="adj1" fmla="val 63218"/>
            </a:avLst>
          </a:prstGeom>
          <a:ln w="19050">
            <a:solidFill>
              <a:srgbClr val="C0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D934F3DE-3687-16D9-192B-ED417EAD4423}"/>
              </a:ext>
            </a:extLst>
          </p:cNvPr>
          <p:cNvCxnSpPr>
            <a:cxnSpLocks/>
            <a:stCxn id="60" idx="3"/>
            <a:endCxn id="15" idx="1"/>
          </p:cNvCxnSpPr>
          <p:nvPr/>
        </p:nvCxnSpPr>
        <p:spPr>
          <a:xfrm>
            <a:off x="7370098" y="5213469"/>
            <a:ext cx="1637314" cy="45956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7DBB12FB-5671-9CFD-4A57-0D5547C4233D}"/>
              </a:ext>
            </a:extLst>
          </p:cNvPr>
          <p:cNvSpPr txBox="1"/>
          <p:nvPr/>
        </p:nvSpPr>
        <p:spPr>
          <a:xfrm>
            <a:off x="7284593" y="3724934"/>
            <a:ext cx="11017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Station control PLCs [emulator]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8C20149B-C4D1-1804-7FF2-0076C94BF59C}"/>
              </a:ext>
            </a:extLst>
          </p:cNvPr>
          <p:cNvCxnSpPr>
            <a:cxnSpLocks/>
          </p:cNvCxnSpPr>
          <p:nvPr/>
        </p:nvCxnSpPr>
        <p:spPr>
          <a:xfrm>
            <a:off x="7307518" y="4147053"/>
            <a:ext cx="1695610" cy="814128"/>
          </a:xfrm>
          <a:prstGeom prst="bentConnector3">
            <a:avLst>
              <a:gd name="adj1" fmla="val 80012"/>
            </a:avLst>
          </a:prstGeom>
          <a:ln w="19050">
            <a:solidFill>
              <a:srgbClr val="C0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F979F14-9DBE-D36B-E849-ADECBF54EB53}"/>
              </a:ext>
            </a:extLst>
          </p:cNvPr>
          <p:cNvCxnSpPr/>
          <p:nvPr/>
        </p:nvCxnSpPr>
        <p:spPr>
          <a:xfrm>
            <a:off x="11598228" y="2822439"/>
            <a:ext cx="0" cy="2692657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4C7AF596-7C1A-6172-686C-C68265A8A82E}"/>
              </a:ext>
            </a:extLst>
          </p:cNvPr>
          <p:cNvCxnSpPr>
            <a:cxnSpLocks/>
          </p:cNvCxnSpPr>
          <p:nvPr/>
        </p:nvCxnSpPr>
        <p:spPr>
          <a:xfrm flipH="1" flipV="1">
            <a:off x="10243009" y="5510417"/>
            <a:ext cx="1355219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8F42D0CD-42FF-E87C-99E1-653F3A864B78}"/>
              </a:ext>
            </a:extLst>
          </p:cNvPr>
          <p:cNvCxnSpPr>
            <a:cxnSpLocks/>
          </p:cNvCxnSpPr>
          <p:nvPr/>
        </p:nvCxnSpPr>
        <p:spPr>
          <a:xfrm flipH="1">
            <a:off x="10333736" y="4759740"/>
            <a:ext cx="1264492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1C34EB7A-E3E7-CEC5-D621-5AA43265E595}"/>
              </a:ext>
            </a:extLst>
          </p:cNvPr>
          <p:cNvCxnSpPr>
            <a:cxnSpLocks/>
          </p:cNvCxnSpPr>
          <p:nvPr/>
        </p:nvCxnSpPr>
        <p:spPr>
          <a:xfrm flipH="1" flipV="1">
            <a:off x="11063605" y="4291035"/>
            <a:ext cx="534623" cy="176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82D68B01-7AD3-C1ED-FCCD-BB22631C2939}"/>
              </a:ext>
            </a:extLst>
          </p:cNvPr>
          <p:cNvCxnSpPr>
            <a:cxnSpLocks/>
          </p:cNvCxnSpPr>
          <p:nvPr/>
        </p:nvCxnSpPr>
        <p:spPr>
          <a:xfrm flipH="1" flipV="1">
            <a:off x="11059918" y="3470501"/>
            <a:ext cx="534623" cy="176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8088208-E19C-086A-B08A-DB92287FA511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b="10687"/>
          <a:stretch/>
        </p:blipFill>
        <p:spPr>
          <a:xfrm>
            <a:off x="9012284" y="4691074"/>
            <a:ext cx="1286694" cy="525343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CA3F13-1FA1-D4FD-E0C0-7DDD25C3746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94245" y="1234416"/>
            <a:ext cx="2865786" cy="164305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06A489-7295-7783-C59D-BEC374EA24A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26460" y="287999"/>
            <a:ext cx="977959" cy="99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2944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E96B9A-AD27-4584-9A88-80B40D276198}"/>
              </a:ext>
            </a:extLst>
          </p:cNvPr>
          <p:cNvSpPr/>
          <p:nvPr/>
        </p:nvSpPr>
        <p:spPr>
          <a:xfrm>
            <a:off x="9010547" y="173907"/>
            <a:ext cx="2997600" cy="1605012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E6B7D5-052A-F9D3-E3E0-266681E17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5116" y="278482"/>
            <a:ext cx="2527544" cy="11986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57F07A-2050-D646-70E0-241189E16A3A}"/>
              </a:ext>
            </a:extLst>
          </p:cNvPr>
          <p:cNvSpPr txBox="1"/>
          <p:nvPr/>
        </p:nvSpPr>
        <p:spPr>
          <a:xfrm>
            <a:off x="10786086" y="324805"/>
            <a:ext cx="11914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[Master, Slot-0]</a:t>
            </a:r>
          </a:p>
          <a:p>
            <a:r>
              <a:rPr lang="en-US" sz="1100" b="1" dirty="0"/>
              <a:t>I/O: 15/7</a:t>
            </a:r>
            <a:endParaRPr lang="en-SG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335098-4115-86F5-BF23-437346C13939}"/>
              </a:ext>
            </a:extLst>
          </p:cNvPr>
          <p:cNvSpPr txBox="1"/>
          <p:nvPr/>
        </p:nvSpPr>
        <p:spPr>
          <a:xfrm>
            <a:off x="9155116" y="1407510"/>
            <a:ext cx="15088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Slot-1]</a:t>
            </a:r>
          </a:p>
          <a:p>
            <a:r>
              <a:rPr lang="en-SG" sz="1100" b="1" dirty="0"/>
              <a:t>I/O: 15/7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FA071A-9ED2-FE02-60E1-6F5709FA6A83}"/>
              </a:ext>
            </a:extLst>
          </p:cNvPr>
          <p:cNvSpPr txBox="1"/>
          <p:nvPr/>
        </p:nvSpPr>
        <p:spPr>
          <a:xfrm>
            <a:off x="10683137" y="1408028"/>
            <a:ext cx="15088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Slot-2]</a:t>
            </a:r>
          </a:p>
          <a:p>
            <a:r>
              <a:rPr lang="en-US" sz="1100" b="1" dirty="0"/>
              <a:t>I/O: 9/</a:t>
            </a:r>
            <a:r>
              <a:rPr lang="en-SG" sz="1100" b="1" dirty="0"/>
              <a:t>5</a:t>
            </a:r>
            <a:endParaRPr lang="en-US" sz="11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81FA6D-69A0-C1D2-0044-5836FC5855BB}"/>
              </a:ext>
            </a:extLst>
          </p:cNvPr>
          <p:cNvSpPr txBox="1"/>
          <p:nvPr/>
        </p:nvSpPr>
        <p:spPr>
          <a:xfrm>
            <a:off x="9772387" y="448737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DF9EE5-AE59-BDFB-54EE-77061C8FA45A}"/>
              </a:ext>
            </a:extLst>
          </p:cNvPr>
          <p:cNvSpPr txBox="1"/>
          <p:nvPr/>
        </p:nvSpPr>
        <p:spPr>
          <a:xfrm>
            <a:off x="8946567" y="1077872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7F3555-831F-BEDC-11CC-A67F5838F2DC}"/>
              </a:ext>
            </a:extLst>
          </p:cNvPr>
          <p:cNvSpPr txBox="1"/>
          <p:nvPr/>
        </p:nvSpPr>
        <p:spPr>
          <a:xfrm>
            <a:off x="10467706" y="1072993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90E1E5-03DB-E81B-6A5A-AD5F2CDCAE36}"/>
              </a:ext>
            </a:extLst>
          </p:cNvPr>
          <p:cNvSpPr txBox="1"/>
          <p:nvPr/>
        </p:nvSpPr>
        <p:spPr>
          <a:xfrm>
            <a:off x="8956346" y="182024"/>
            <a:ext cx="124128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Junction Signal control PLC network</a:t>
            </a:r>
            <a:endParaRPr lang="en-SG" sz="1100" b="1" dirty="0">
              <a:solidFill>
                <a:srgbClr val="00206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C293DD-5677-B5FC-E9A5-5A16C6512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347" y="632955"/>
            <a:ext cx="2266076" cy="609144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2" name="Picture 21" descr="A picture containing diagram, line, technical drawing, plan&#10;&#10;Description automatically generated">
            <a:extLst>
              <a:ext uri="{FF2B5EF4-FFF2-40B4-BE49-F238E27FC236}">
                <a16:creationId xmlns:a16="http://schemas.microsoft.com/office/drawing/2014/main" id="{A2C53289-3937-43EF-975A-EFE55F9D97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" t="11965" r="26502" b="15956"/>
          <a:stretch/>
        </p:blipFill>
        <p:spPr>
          <a:xfrm>
            <a:off x="3471627" y="1508711"/>
            <a:ext cx="1129179" cy="498603"/>
          </a:xfrm>
          <a:prstGeom prst="rect">
            <a:avLst/>
          </a:prstGeom>
        </p:spPr>
      </p:pic>
      <p:pic>
        <p:nvPicPr>
          <p:cNvPr id="26" name="Picture 25" descr="A picture containing diagram, line, technical drawing, plan&#10;&#10;Description automatically generated">
            <a:extLst>
              <a:ext uri="{FF2B5EF4-FFF2-40B4-BE49-F238E27FC236}">
                <a16:creationId xmlns:a16="http://schemas.microsoft.com/office/drawing/2014/main" id="{39A9450D-39AF-BEF5-C022-325693B3F0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" t="11965" r="26502" b="15956"/>
          <a:stretch/>
        </p:blipFill>
        <p:spPr>
          <a:xfrm>
            <a:off x="3466306" y="6216436"/>
            <a:ext cx="1129179" cy="498603"/>
          </a:xfrm>
          <a:prstGeom prst="rect">
            <a:avLst/>
          </a:prstGeom>
        </p:spPr>
      </p:pic>
      <p:pic>
        <p:nvPicPr>
          <p:cNvPr id="27" name="Picture 26" descr="A picture containing diagram, line, technical drawing, plan&#10;&#10;Description automatically generated">
            <a:extLst>
              <a:ext uri="{FF2B5EF4-FFF2-40B4-BE49-F238E27FC236}">
                <a16:creationId xmlns:a16="http://schemas.microsoft.com/office/drawing/2014/main" id="{F4937391-6315-6D6E-93E9-E49D6279A6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" t="11965" r="26502" b="15956"/>
          <a:stretch/>
        </p:blipFill>
        <p:spPr>
          <a:xfrm>
            <a:off x="3467857" y="2383665"/>
            <a:ext cx="1129179" cy="498603"/>
          </a:xfrm>
          <a:prstGeom prst="rect">
            <a:avLst/>
          </a:prstGeom>
        </p:spPr>
      </p:pic>
      <p:pic>
        <p:nvPicPr>
          <p:cNvPr id="28" name="Picture 27" descr="A picture containing diagram, line, technical drawing, plan&#10;&#10;Description automatically generated">
            <a:extLst>
              <a:ext uri="{FF2B5EF4-FFF2-40B4-BE49-F238E27FC236}">
                <a16:creationId xmlns:a16="http://schemas.microsoft.com/office/drawing/2014/main" id="{6BA8AEC6-B35A-E093-E1E0-B62E8DD87F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" t="11965" r="26502" b="15956"/>
          <a:stretch/>
        </p:blipFill>
        <p:spPr>
          <a:xfrm>
            <a:off x="3467857" y="3179698"/>
            <a:ext cx="1129179" cy="498603"/>
          </a:xfrm>
          <a:prstGeom prst="rect">
            <a:avLst/>
          </a:prstGeom>
        </p:spPr>
      </p:pic>
      <p:pic>
        <p:nvPicPr>
          <p:cNvPr id="29" name="Picture 28" descr="A picture containing diagram, line, technical drawing, plan&#10;&#10;Description automatically generated">
            <a:extLst>
              <a:ext uri="{FF2B5EF4-FFF2-40B4-BE49-F238E27FC236}">
                <a16:creationId xmlns:a16="http://schemas.microsoft.com/office/drawing/2014/main" id="{2E0894CB-2F6F-4445-5F08-40972056FA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" t="11965" r="26502" b="15956"/>
          <a:stretch/>
        </p:blipFill>
        <p:spPr>
          <a:xfrm>
            <a:off x="3467336" y="3943639"/>
            <a:ext cx="1129179" cy="498603"/>
          </a:xfrm>
          <a:prstGeom prst="rect">
            <a:avLst/>
          </a:prstGeom>
        </p:spPr>
      </p:pic>
      <p:pic>
        <p:nvPicPr>
          <p:cNvPr id="30" name="Picture 29" descr="A picture containing diagram, line, technical drawing, plan&#10;&#10;Description automatically generated">
            <a:extLst>
              <a:ext uri="{FF2B5EF4-FFF2-40B4-BE49-F238E27FC236}">
                <a16:creationId xmlns:a16="http://schemas.microsoft.com/office/drawing/2014/main" id="{B1C72961-66B6-A8D1-9DB3-D8F83EF486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" t="11965" r="26502" b="15956"/>
          <a:stretch/>
        </p:blipFill>
        <p:spPr>
          <a:xfrm>
            <a:off x="3467335" y="4704351"/>
            <a:ext cx="1129179" cy="498603"/>
          </a:xfrm>
          <a:prstGeom prst="rect">
            <a:avLst/>
          </a:prstGeom>
        </p:spPr>
      </p:pic>
      <p:pic>
        <p:nvPicPr>
          <p:cNvPr id="31" name="Picture 30" descr="A picture containing diagram, line, technical drawing, plan&#10;&#10;Description automatically generated">
            <a:extLst>
              <a:ext uri="{FF2B5EF4-FFF2-40B4-BE49-F238E27FC236}">
                <a16:creationId xmlns:a16="http://schemas.microsoft.com/office/drawing/2014/main" id="{10795A74-12A9-9E89-2CA0-0595320A12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" t="11965" r="26502" b="15956"/>
          <a:stretch/>
        </p:blipFill>
        <p:spPr>
          <a:xfrm>
            <a:off x="3467335" y="5465063"/>
            <a:ext cx="1129179" cy="498603"/>
          </a:xfrm>
          <a:prstGeom prst="rect">
            <a:avLst/>
          </a:prstGeom>
        </p:spPr>
      </p:pic>
      <p:pic>
        <p:nvPicPr>
          <p:cNvPr id="32" name="Picture 31" descr="A picture containing diagram, line, technical drawing, plan&#10;&#10;Description automatically generated">
            <a:extLst>
              <a:ext uri="{FF2B5EF4-FFF2-40B4-BE49-F238E27FC236}">
                <a16:creationId xmlns:a16="http://schemas.microsoft.com/office/drawing/2014/main" id="{26D7D3EB-EFC8-888C-CBDC-23BFF1324B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" t="11965" r="26502" b="15956"/>
          <a:stretch/>
        </p:blipFill>
        <p:spPr>
          <a:xfrm>
            <a:off x="6033328" y="1158208"/>
            <a:ext cx="1129179" cy="498603"/>
          </a:xfrm>
          <a:prstGeom prst="rect">
            <a:avLst/>
          </a:prstGeom>
        </p:spPr>
      </p:pic>
      <p:pic>
        <p:nvPicPr>
          <p:cNvPr id="33" name="Picture 32" descr="A picture containing diagram, line, technical drawing, plan&#10;&#10;Description automatically generated">
            <a:extLst>
              <a:ext uri="{FF2B5EF4-FFF2-40B4-BE49-F238E27FC236}">
                <a16:creationId xmlns:a16="http://schemas.microsoft.com/office/drawing/2014/main" id="{BE8019EB-8CE2-E45D-F163-65C2BEB502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" t="11965" r="26502" b="15956"/>
          <a:stretch/>
        </p:blipFill>
        <p:spPr>
          <a:xfrm>
            <a:off x="6033328" y="1929772"/>
            <a:ext cx="1129179" cy="498603"/>
          </a:xfrm>
          <a:prstGeom prst="rect">
            <a:avLst/>
          </a:prstGeom>
        </p:spPr>
      </p:pic>
      <p:pic>
        <p:nvPicPr>
          <p:cNvPr id="34" name="Picture 33" descr="A picture containing diagram, line, technical drawing, plan&#10;&#10;Description automatically generated">
            <a:extLst>
              <a:ext uri="{FF2B5EF4-FFF2-40B4-BE49-F238E27FC236}">
                <a16:creationId xmlns:a16="http://schemas.microsoft.com/office/drawing/2014/main" id="{FFE3EC2F-B995-2AE6-8DD1-96C772DE5B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" t="11965" r="26502" b="15956"/>
          <a:stretch/>
        </p:blipFill>
        <p:spPr>
          <a:xfrm>
            <a:off x="6091231" y="2816689"/>
            <a:ext cx="1129179" cy="498603"/>
          </a:xfrm>
          <a:prstGeom prst="rect">
            <a:avLst/>
          </a:prstGeom>
        </p:spPr>
      </p:pic>
      <p:pic>
        <p:nvPicPr>
          <p:cNvPr id="35" name="Picture 34" descr="A picture containing diagram, line, technical drawing, plan&#10;&#10;Description automatically generated">
            <a:extLst>
              <a:ext uri="{FF2B5EF4-FFF2-40B4-BE49-F238E27FC236}">
                <a16:creationId xmlns:a16="http://schemas.microsoft.com/office/drawing/2014/main" id="{4CD9FAE1-5567-5BFE-77F0-629E423A025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" t="11965" r="26502" b="15956"/>
          <a:stretch/>
        </p:blipFill>
        <p:spPr>
          <a:xfrm>
            <a:off x="6167758" y="3733218"/>
            <a:ext cx="1129179" cy="498603"/>
          </a:xfrm>
          <a:prstGeom prst="rect">
            <a:avLst/>
          </a:prstGeom>
        </p:spPr>
      </p:pic>
      <p:pic>
        <p:nvPicPr>
          <p:cNvPr id="36" name="Picture 35" descr="A picture containing diagram, line, technical drawing, plan&#10;&#10;Description automatically generated">
            <a:extLst>
              <a:ext uri="{FF2B5EF4-FFF2-40B4-BE49-F238E27FC236}">
                <a16:creationId xmlns:a16="http://schemas.microsoft.com/office/drawing/2014/main" id="{480CE01E-5095-A0F5-64F2-81156D87DC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" t="11965" r="26502" b="15956"/>
          <a:stretch/>
        </p:blipFill>
        <p:spPr>
          <a:xfrm>
            <a:off x="6167758" y="4494919"/>
            <a:ext cx="1129179" cy="498603"/>
          </a:xfrm>
          <a:prstGeom prst="rect">
            <a:avLst/>
          </a:prstGeom>
        </p:spPr>
      </p:pic>
      <p:pic>
        <p:nvPicPr>
          <p:cNvPr id="37" name="Picture 36" descr="A picture containing diagram, line, technical drawing, plan&#10;&#10;Description automatically generated">
            <a:extLst>
              <a:ext uri="{FF2B5EF4-FFF2-40B4-BE49-F238E27FC236}">
                <a16:creationId xmlns:a16="http://schemas.microsoft.com/office/drawing/2014/main" id="{81BC5CEE-7AA8-66B3-3232-297FBD255B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" t="11965" r="26502" b="15956"/>
          <a:stretch/>
        </p:blipFill>
        <p:spPr>
          <a:xfrm>
            <a:off x="6167758" y="5316225"/>
            <a:ext cx="1129179" cy="498603"/>
          </a:xfrm>
          <a:prstGeom prst="rect">
            <a:avLst/>
          </a:prstGeom>
        </p:spPr>
      </p:pic>
      <p:pic>
        <p:nvPicPr>
          <p:cNvPr id="38" name="Picture 37" descr="A picture containing diagram, line, technical drawing, plan&#10;&#10;Description automatically generated">
            <a:extLst>
              <a:ext uri="{FF2B5EF4-FFF2-40B4-BE49-F238E27FC236}">
                <a16:creationId xmlns:a16="http://schemas.microsoft.com/office/drawing/2014/main" id="{E1BDF9E2-3654-494C-979D-FA2AEC2DED4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" t="11965" r="26502" b="15956"/>
          <a:stretch/>
        </p:blipFill>
        <p:spPr>
          <a:xfrm>
            <a:off x="6130993" y="6283315"/>
            <a:ext cx="1129179" cy="498603"/>
          </a:xfrm>
          <a:prstGeom prst="rect">
            <a:avLst/>
          </a:prstGeom>
        </p:spPr>
      </p:pic>
      <p:pic>
        <p:nvPicPr>
          <p:cNvPr id="39" name="Picture 38" descr="A picture containing diagram, line, technical drawing, plan&#10;&#10;Description automatically generated">
            <a:extLst>
              <a:ext uri="{FF2B5EF4-FFF2-40B4-BE49-F238E27FC236}">
                <a16:creationId xmlns:a16="http://schemas.microsoft.com/office/drawing/2014/main" id="{8484A661-8020-60FE-C970-6BC2B449482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" t="11965" r="26502" b="15956"/>
          <a:stretch/>
        </p:blipFill>
        <p:spPr>
          <a:xfrm>
            <a:off x="8191574" y="2074603"/>
            <a:ext cx="1129179" cy="498603"/>
          </a:xfrm>
          <a:prstGeom prst="rect">
            <a:avLst/>
          </a:prstGeom>
        </p:spPr>
      </p:pic>
      <p:pic>
        <p:nvPicPr>
          <p:cNvPr id="40" name="Picture 39" descr="A picture containing diagram, line, technical drawing, plan&#10;&#10;Description automatically generated">
            <a:extLst>
              <a:ext uri="{FF2B5EF4-FFF2-40B4-BE49-F238E27FC236}">
                <a16:creationId xmlns:a16="http://schemas.microsoft.com/office/drawing/2014/main" id="{3E99ECAF-0D5C-99AC-6609-666FE35384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" t="11965" r="26502" b="15956"/>
          <a:stretch/>
        </p:blipFill>
        <p:spPr>
          <a:xfrm>
            <a:off x="8212762" y="3034608"/>
            <a:ext cx="1129179" cy="498603"/>
          </a:xfrm>
          <a:prstGeom prst="rect">
            <a:avLst/>
          </a:prstGeom>
        </p:spPr>
      </p:pic>
      <p:pic>
        <p:nvPicPr>
          <p:cNvPr id="41" name="Picture 40" descr="A picture containing diagram, line, technical drawing, plan&#10;&#10;Description automatically generated">
            <a:extLst>
              <a:ext uri="{FF2B5EF4-FFF2-40B4-BE49-F238E27FC236}">
                <a16:creationId xmlns:a16="http://schemas.microsoft.com/office/drawing/2014/main" id="{E009D302-BFE5-FBDF-386C-F2F5AF4DBB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" t="11965" r="26502" b="15956"/>
          <a:stretch/>
        </p:blipFill>
        <p:spPr>
          <a:xfrm>
            <a:off x="8218432" y="3847035"/>
            <a:ext cx="1129179" cy="498603"/>
          </a:xfrm>
          <a:prstGeom prst="rect">
            <a:avLst/>
          </a:prstGeom>
        </p:spPr>
      </p:pic>
      <p:pic>
        <p:nvPicPr>
          <p:cNvPr id="42" name="Picture 41" descr="A picture containing diagram, line, technical drawing, plan&#10;&#10;Description automatically generated">
            <a:extLst>
              <a:ext uri="{FF2B5EF4-FFF2-40B4-BE49-F238E27FC236}">
                <a16:creationId xmlns:a16="http://schemas.microsoft.com/office/drawing/2014/main" id="{0696C493-7808-42E3-CCCF-457FBA3CD8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" t="11965" r="26502" b="15956"/>
          <a:stretch/>
        </p:blipFill>
        <p:spPr>
          <a:xfrm>
            <a:off x="8302961" y="4761532"/>
            <a:ext cx="1129179" cy="498603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68B2A139-76DD-504D-1CFF-CB58243AA034}"/>
              </a:ext>
            </a:extLst>
          </p:cNvPr>
          <p:cNvSpPr/>
          <p:nvPr/>
        </p:nvSpPr>
        <p:spPr>
          <a:xfrm>
            <a:off x="4550776" y="5508827"/>
            <a:ext cx="803139" cy="29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002060"/>
                </a:solidFill>
              </a:rPr>
              <a:t>PLC0 Q0.0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S-we-0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2B36560-75CD-690F-9532-01AB83ED804A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2500423" y="5714365"/>
            <a:ext cx="966912" cy="760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43F6758-AAD0-CE45-8F87-26DA2A63CBC3}"/>
              </a:ext>
            </a:extLst>
          </p:cNvPr>
          <p:cNvCxnSpPr>
            <a:cxnSpLocks/>
          </p:cNvCxnSpPr>
          <p:nvPr/>
        </p:nvCxnSpPr>
        <p:spPr>
          <a:xfrm flipV="1">
            <a:off x="2500423" y="5802550"/>
            <a:ext cx="1026465" cy="8595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BAFCDA6-AF8B-1592-D4A4-A0584E4DBC3D}"/>
              </a:ext>
            </a:extLst>
          </p:cNvPr>
          <p:cNvCxnSpPr>
            <a:cxnSpLocks/>
          </p:cNvCxnSpPr>
          <p:nvPr/>
        </p:nvCxnSpPr>
        <p:spPr>
          <a:xfrm flipV="1">
            <a:off x="2491708" y="4851686"/>
            <a:ext cx="1063668" cy="1315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4BD19B2-ADAE-D25B-722E-058FC60E20DD}"/>
              </a:ext>
            </a:extLst>
          </p:cNvPr>
          <p:cNvCxnSpPr>
            <a:cxnSpLocks/>
          </p:cNvCxnSpPr>
          <p:nvPr/>
        </p:nvCxnSpPr>
        <p:spPr>
          <a:xfrm flipV="1">
            <a:off x="2491708" y="5057990"/>
            <a:ext cx="1043895" cy="1296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029CCB94-A5BA-8C14-3F6A-F24B82C82A1E}"/>
              </a:ext>
            </a:extLst>
          </p:cNvPr>
          <p:cNvSpPr/>
          <p:nvPr/>
        </p:nvSpPr>
        <p:spPr>
          <a:xfrm>
            <a:off x="4571388" y="4753472"/>
            <a:ext cx="803139" cy="29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002060"/>
                </a:solidFill>
              </a:rPr>
              <a:t>PLC0 Q0.2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S-we-2</a:t>
            </a:r>
            <a:endParaRPr lang="en-SG" sz="1100" b="1" dirty="0">
              <a:solidFill>
                <a:srgbClr val="002060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AB612C5-4C85-4933-AA84-13988519F145}"/>
              </a:ext>
            </a:extLst>
          </p:cNvPr>
          <p:cNvSpPr/>
          <p:nvPr/>
        </p:nvSpPr>
        <p:spPr>
          <a:xfrm>
            <a:off x="4520167" y="4004224"/>
            <a:ext cx="803139" cy="29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002060"/>
                </a:solidFill>
              </a:rPr>
              <a:t>PLC0 Q0.4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S-we-4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D5F415-DDCC-428E-C3B4-735BEC7AF2FF}"/>
              </a:ext>
            </a:extLst>
          </p:cNvPr>
          <p:cNvCxnSpPr>
            <a:cxnSpLocks/>
          </p:cNvCxnSpPr>
          <p:nvPr/>
        </p:nvCxnSpPr>
        <p:spPr>
          <a:xfrm flipV="1">
            <a:off x="2519996" y="4079636"/>
            <a:ext cx="1044095" cy="1813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2BF6342-A753-051A-2971-FEA34E7D7958}"/>
              </a:ext>
            </a:extLst>
          </p:cNvPr>
          <p:cNvCxnSpPr>
            <a:cxnSpLocks/>
          </p:cNvCxnSpPr>
          <p:nvPr/>
        </p:nvCxnSpPr>
        <p:spPr>
          <a:xfrm flipV="1">
            <a:off x="2519996" y="4285940"/>
            <a:ext cx="1024322" cy="17181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B2C11E8A-5F7C-13E1-13D0-EFA915D403D1}"/>
              </a:ext>
            </a:extLst>
          </p:cNvPr>
          <p:cNvSpPr/>
          <p:nvPr/>
        </p:nvSpPr>
        <p:spPr>
          <a:xfrm>
            <a:off x="4520166" y="3176539"/>
            <a:ext cx="803139" cy="29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002060"/>
                </a:solidFill>
              </a:rPr>
              <a:t>PLC0 Q0.6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S-we-6</a:t>
            </a:r>
            <a:endParaRPr lang="en-SG" sz="1100" b="1" dirty="0">
              <a:solidFill>
                <a:srgbClr val="002060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D865192-4970-C2E5-CF22-924BF893CE58}"/>
              </a:ext>
            </a:extLst>
          </p:cNvPr>
          <p:cNvSpPr/>
          <p:nvPr/>
        </p:nvSpPr>
        <p:spPr>
          <a:xfrm>
            <a:off x="4566391" y="2416762"/>
            <a:ext cx="803139" cy="29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002060"/>
                </a:solidFill>
              </a:rPr>
              <a:t>PLC1 Q0.0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S-we-7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86EDBC2-B46D-5ECE-3FF1-BFE9C3F34D92}"/>
              </a:ext>
            </a:extLst>
          </p:cNvPr>
          <p:cNvCxnSpPr>
            <a:cxnSpLocks/>
          </p:cNvCxnSpPr>
          <p:nvPr/>
        </p:nvCxnSpPr>
        <p:spPr>
          <a:xfrm flipV="1">
            <a:off x="2495976" y="2473410"/>
            <a:ext cx="1013437" cy="3109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A243B0A-7273-24F1-685F-0B978C30AA91}"/>
              </a:ext>
            </a:extLst>
          </p:cNvPr>
          <p:cNvCxnSpPr>
            <a:cxnSpLocks/>
          </p:cNvCxnSpPr>
          <p:nvPr/>
        </p:nvCxnSpPr>
        <p:spPr>
          <a:xfrm>
            <a:off x="3321438" y="3088572"/>
            <a:ext cx="214165" cy="212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AA66BA4-C942-4F5D-BD1C-3446B5A3D925}"/>
              </a:ext>
            </a:extLst>
          </p:cNvPr>
          <p:cNvCxnSpPr>
            <a:cxnSpLocks/>
          </p:cNvCxnSpPr>
          <p:nvPr/>
        </p:nvCxnSpPr>
        <p:spPr>
          <a:xfrm flipV="1">
            <a:off x="2516751" y="2763709"/>
            <a:ext cx="1079270" cy="29669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7B93B211-C24B-DF0F-1CB9-CA3F94CF2AF1}"/>
              </a:ext>
            </a:extLst>
          </p:cNvPr>
          <p:cNvCxnSpPr>
            <a:cxnSpLocks/>
          </p:cNvCxnSpPr>
          <p:nvPr/>
        </p:nvCxnSpPr>
        <p:spPr>
          <a:xfrm>
            <a:off x="3356437" y="3413896"/>
            <a:ext cx="152976" cy="1464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F1F61A75-2DA3-D039-AF5D-E1C99EDD85DA}"/>
              </a:ext>
            </a:extLst>
          </p:cNvPr>
          <p:cNvSpPr/>
          <p:nvPr/>
        </p:nvSpPr>
        <p:spPr>
          <a:xfrm>
            <a:off x="4566390" y="6225775"/>
            <a:ext cx="803139" cy="29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002060"/>
                </a:solidFill>
              </a:rPr>
              <a:t>PLC0 Q0.1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S-we-1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E7B733C-CA15-0D67-1D99-4D928BD4373D}"/>
              </a:ext>
            </a:extLst>
          </p:cNvPr>
          <p:cNvCxnSpPr>
            <a:cxnSpLocks/>
          </p:cNvCxnSpPr>
          <p:nvPr/>
        </p:nvCxnSpPr>
        <p:spPr>
          <a:xfrm>
            <a:off x="3218713" y="5936950"/>
            <a:ext cx="356236" cy="435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06DC2549-6C36-9BC6-4B28-3E1B46ED358D}"/>
              </a:ext>
            </a:extLst>
          </p:cNvPr>
          <p:cNvCxnSpPr>
            <a:cxnSpLocks/>
          </p:cNvCxnSpPr>
          <p:nvPr/>
        </p:nvCxnSpPr>
        <p:spPr>
          <a:xfrm>
            <a:off x="3135589" y="6140090"/>
            <a:ext cx="391299" cy="4578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7" name="Picture 96" descr="A picture containing diagram, line, technical drawing, plan&#10;&#10;Description automatically generated">
            <a:extLst>
              <a:ext uri="{FF2B5EF4-FFF2-40B4-BE49-F238E27FC236}">
                <a16:creationId xmlns:a16="http://schemas.microsoft.com/office/drawing/2014/main" id="{6AB12DC1-10CA-DF86-F71D-1DBBA62D8A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" t="11965" r="26502" b="15956"/>
          <a:stretch/>
        </p:blipFill>
        <p:spPr>
          <a:xfrm>
            <a:off x="3509413" y="736661"/>
            <a:ext cx="1129179" cy="498603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9DA7747C-AEAD-9D0C-67CF-9822E2B6C85D}"/>
              </a:ext>
            </a:extLst>
          </p:cNvPr>
          <p:cNvSpPr/>
          <p:nvPr/>
        </p:nvSpPr>
        <p:spPr>
          <a:xfrm>
            <a:off x="4565023" y="1578060"/>
            <a:ext cx="803139" cy="29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002060"/>
                </a:solidFill>
              </a:rPr>
              <a:t>PLC0 Q0.5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S-we-5</a:t>
            </a:r>
            <a:endParaRPr lang="en-SG" sz="1100" b="1" dirty="0">
              <a:solidFill>
                <a:srgbClr val="002060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54A77A4-6342-6E22-48E4-679A2AA9A01C}"/>
              </a:ext>
            </a:extLst>
          </p:cNvPr>
          <p:cNvSpPr/>
          <p:nvPr/>
        </p:nvSpPr>
        <p:spPr>
          <a:xfrm>
            <a:off x="4576328" y="762022"/>
            <a:ext cx="803139" cy="29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002060"/>
                </a:solidFill>
              </a:rPr>
              <a:t>PLC0 Q0.3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S-we-3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2A91F475-5208-908D-C23B-9BB90C379F6C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99421" y="1617964"/>
            <a:ext cx="4291" cy="2434928"/>
          </a:xfrm>
          <a:prstGeom prst="bentConnector3">
            <a:avLst>
              <a:gd name="adj1" fmla="val 542743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FCCB2C4D-790A-EE40-F5F3-9E436D979B5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551898" y="1868764"/>
            <a:ext cx="4291" cy="2434928"/>
          </a:xfrm>
          <a:prstGeom prst="bentConnector3">
            <a:avLst>
              <a:gd name="adj1" fmla="val 927858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00597F0A-9658-1F15-CC99-482CFBD05354}"/>
              </a:ext>
            </a:extLst>
          </p:cNvPr>
          <p:cNvCxnSpPr>
            <a:cxnSpLocks/>
          </p:cNvCxnSpPr>
          <p:nvPr/>
        </p:nvCxnSpPr>
        <p:spPr>
          <a:xfrm rot="16200000" flipV="1">
            <a:off x="1612973" y="2807990"/>
            <a:ext cx="3865723" cy="26190"/>
          </a:xfrm>
          <a:prstGeom prst="bentConnector4">
            <a:avLst>
              <a:gd name="adj1" fmla="val -533"/>
              <a:gd name="adj2" fmla="val 22768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07690067-E5B4-8BD4-EAC0-BF97D9E07E60}"/>
              </a:ext>
            </a:extLst>
          </p:cNvPr>
          <p:cNvCxnSpPr>
            <a:cxnSpLocks/>
          </p:cNvCxnSpPr>
          <p:nvPr/>
        </p:nvCxnSpPr>
        <p:spPr>
          <a:xfrm rot="16200000" flipV="1">
            <a:off x="1533858" y="3083707"/>
            <a:ext cx="3865723" cy="26190"/>
          </a:xfrm>
          <a:prstGeom prst="bentConnector4">
            <a:avLst>
              <a:gd name="adj1" fmla="val -533"/>
              <a:gd name="adj2" fmla="val 147763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130DC36-C8B6-E7B0-E464-2CDBB287229F}"/>
              </a:ext>
            </a:extLst>
          </p:cNvPr>
          <p:cNvCxnSpPr>
            <a:cxnSpLocks/>
          </p:cNvCxnSpPr>
          <p:nvPr/>
        </p:nvCxnSpPr>
        <p:spPr>
          <a:xfrm flipV="1">
            <a:off x="2491708" y="1260625"/>
            <a:ext cx="3580365" cy="34674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84AB6476-1589-A9D5-074B-F869986372F6}"/>
              </a:ext>
            </a:extLst>
          </p:cNvPr>
          <p:cNvCxnSpPr>
            <a:cxnSpLocks/>
          </p:cNvCxnSpPr>
          <p:nvPr/>
        </p:nvCxnSpPr>
        <p:spPr>
          <a:xfrm flipV="1">
            <a:off x="2489374" y="1527982"/>
            <a:ext cx="3551372" cy="33723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250A91A-52BD-C741-2770-5FE4E066D347}"/>
              </a:ext>
            </a:extLst>
          </p:cNvPr>
          <p:cNvSpPr/>
          <p:nvPr/>
        </p:nvSpPr>
        <p:spPr>
          <a:xfrm>
            <a:off x="7124747" y="1162847"/>
            <a:ext cx="803139" cy="29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002060"/>
                </a:solidFill>
              </a:rPr>
              <a:t>PLC1 Q0.1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S-ns-0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74982AE-605B-19C5-C3E8-29ABD5DD8535}"/>
              </a:ext>
            </a:extLst>
          </p:cNvPr>
          <p:cNvCxnSpPr>
            <a:cxnSpLocks/>
          </p:cNvCxnSpPr>
          <p:nvPr/>
        </p:nvCxnSpPr>
        <p:spPr>
          <a:xfrm>
            <a:off x="5683603" y="1617964"/>
            <a:ext cx="356236" cy="435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95004322-524A-ED78-54F0-1DB0DC0F4E52}"/>
              </a:ext>
            </a:extLst>
          </p:cNvPr>
          <p:cNvCxnSpPr>
            <a:cxnSpLocks/>
          </p:cNvCxnSpPr>
          <p:nvPr/>
        </p:nvCxnSpPr>
        <p:spPr>
          <a:xfrm>
            <a:off x="5601619" y="1756803"/>
            <a:ext cx="455421" cy="5642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6D646174-8819-2BEE-2319-8716BBADACDA}"/>
              </a:ext>
            </a:extLst>
          </p:cNvPr>
          <p:cNvSpPr/>
          <p:nvPr/>
        </p:nvSpPr>
        <p:spPr>
          <a:xfrm>
            <a:off x="7174650" y="1955483"/>
            <a:ext cx="803139" cy="29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002060"/>
                </a:solidFill>
              </a:rPr>
              <a:t>PLC1 Q0.2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S-ns-1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2758689F-C630-BFCD-B28B-E40494FE1986}"/>
              </a:ext>
            </a:extLst>
          </p:cNvPr>
          <p:cNvCxnSpPr>
            <a:cxnSpLocks/>
          </p:cNvCxnSpPr>
          <p:nvPr/>
        </p:nvCxnSpPr>
        <p:spPr>
          <a:xfrm flipV="1">
            <a:off x="2511003" y="2888711"/>
            <a:ext cx="3637597" cy="2135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F4E3B8AA-5194-1E75-A361-EECC1346F8D0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2469601" y="3065991"/>
            <a:ext cx="3621630" cy="21004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Rectangle 132">
            <a:extLst>
              <a:ext uri="{FF2B5EF4-FFF2-40B4-BE49-F238E27FC236}">
                <a16:creationId xmlns:a16="http://schemas.microsoft.com/office/drawing/2014/main" id="{5B29CECD-6375-FC46-B884-C880EEB89E2D}"/>
              </a:ext>
            </a:extLst>
          </p:cNvPr>
          <p:cNvSpPr/>
          <p:nvPr/>
        </p:nvSpPr>
        <p:spPr>
          <a:xfrm>
            <a:off x="7172896" y="2847469"/>
            <a:ext cx="803139" cy="29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002060"/>
                </a:solidFill>
              </a:rPr>
              <a:t>PLC1 Q0.3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S-ns-2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E33F025-8918-B4AB-4698-DAF8EFAD7328}"/>
              </a:ext>
            </a:extLst>
          </p:cNvPr>
          <p:cNvCxnSpPr>
            <a:cxnSpLocks/>
          </p:cNvCxnSpPr>
          <p:nvPr/>
        </p:nvCxnSpPr>
        <p:spPr>
          <a:xfrm flipV="1">
            <a:off x="2511003" y="3880469"/>
            <a:ext cx="3695867" cy="14219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EC48D401-83AE-FADE-A0E8-D3FF288C8754}"/>
              </a:ext>
            </a:extLst>
          </p:cNvPr>
          <p:cNvCxnSpPr>
            <a:cxnSpLocks/>
          </p:cNvCxnSpPr>
          <p:nvPr/>
        </p:nvCxnSpPr>
        <p:spPr>
          <a:xfrm flipV="1">
            <a:off x="2467954" y="4140012"/>
            <a:ext cx="3738916" cy="13518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D88F0BF-C4C5-4A46-F8C3-9E3CB0C5A37A}"/>
              </a:ext>
            </a:extLst>
          </p:cNvPr>
          <p:cNvSpPr/>
          <p:nvPr/>
        </p:nvSpPr>
        <p:spPr>
          <a:xfrm>
            <a:off x="7206340" y="3760456"/>
            <a:ext cx="803139" cy="29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002060"/>
                </a:solidFill>
              </a:rPr>
              <a:t>PLC1 Q0.4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S-ns-3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528CBE3-B2F2-8D81-4CF4-8F027CEB0806}"/>
              </a:ext>
            </a:extLst>
          </p:cNvPr>
          <p:cNvCxnSpPr>
            <a:cxnSpLocks/>
          </p:cNvCxnSpPr>
          <p:nvPr/>
        </p:nvCxnSpPr>
        <p:spPr>
          <a:xfrm>
            <a:off x="2511003" y="3560326"/>
            <a:ext cx="3695867" cy="1044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33B1C4EB-A6DD-D3D8-A571-969CC5445215}"/>
              </a:ext>
            </a:extLst>
          </p:cNvPr>
          <p:cNvCxnSpPr>
            <a:cxnSpLocks/>
          </p:cNvCxnSpPr>
          <p:nvPr/>
        </p:nvCxnSpPr>
        <p:spPr>
          <a:xfrm>
            <a:off x="2519581" y="4464022"/>
            <a:ext cx="3687289" cy="141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40BA8562-E47F-46A1-7FE9-3A6D37F1A450}"/>
              </a:ext>
            </a:extLst>
          </p:cNvPr>
          <p:cNvCxnSpPr>
            <a:cxnSpLocks/>
            <a:stCxn id="20" idx="3"/>
            <a:endCxn id="36" idx="1"/>
          </p:cNvCxnSpPr>
          <p:nvPr/>
        </p:nvCxnSpPr>
        <p:spPr>
          <a:xfrm>
            <a:off x="2500423" y="3678678"/>
            <a:ext cx="3667335" cy="10655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95283752-3CB9-0EA7-B386-B78412563619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2511003" y="4605051"/>
            <a:ext cx="3656755" cy="1391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id="{CF622FA6-5250-641E-6432-3D817314DC7B}"/>
              </a:ext>
            </a:extLst>
          </p:cNvPr>
          <p:cNvSpPr/>
          <p:nvPr/>
        </p:nvSpPr>
        <p:spPr>
          <a:xfrm>
            <a:off x="7231183" y="4494919"/>
            <a:ext cx="803139" cy="29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002060"/>
                </a:solidFill>
              </a:rPr>
              <a:t>PLC1 Q0.5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S-cc-0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D953C6C-6759-82FD-7568-1DD0A30B4D78}"/>
              </a:ext>
            </a:extLst>
          </p:cNvPr>
          <p:cNvCxnSpPr>
            <a:cxnSpLocks/>
          </p:cNvCxnSpPr>
          <p:nvPr/>
        </p:nvCxnSpPr>
        <p:spPr>
          <a:xfrm>
            <a:off x="2519581" y="4163247"/>
            <a:ext cx="3703617" cy="1254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A8D8085D-A9ED-6DD0-04E9-B12346EC1E8B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2497762" y="4271406"/>
            <a:ext cx="3669996" cy="12941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8" name="Rectangle 157">
            <a:extLst>
              <a:ext uri="{FF2B5EF4-FFF2-40B4-BE49-F238E27FC236}">
                <a16:creationId xmlns:a16="http://schemas.microsoft.com/office/drawing/2014/main" id="{978372E1-03C2-28DB-5B2D-F17993CAB3E4}"/>
              </a:ext>
            </a:extLst>
          </p:cNvPr>
          <p:cNvSpPr/>
          <p:nvPr/>
        </p:nvSpPr>
        <p:spPr>
          <a:xfrm>
            <a:off x="7247056" y="5273280"/>
            <a:ext cx="803139" cy="29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002060"/>
                </a:solidFill>
              </a:rPr>
              <a:t>PLC1 Q0.6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S-cc-1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2A7975FE-4AB4-5C9D-D2D0-B84F5646F78B}"/>
              </a:ext>
            </a:extLst>
          </p:cNvPr>
          <p:cNvCxnSpPr>
            <a:cxnSpLocks/>
          </p:cNvCxnSpPr>
          <p:nvPr/>
        </p:nvCxnSpPr>
        <p:spPr>
          <a:xfrm>
            <a:off x="2524177" y="3870010"/>
            <a:ext cx="3659909" cy="2557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D8E69CD3-3F74-A7D9-F0A2-CF214B114211}"/>
              </a:ext>
            </a:extLst>
          </p:cNvPr>
          <p:cNvCxnSpPr>
            <a:cxnSpLocks/>
          </p:cNvCxnSpPr>
          <p:nvPr/>
        </p:nvCxnSpPr>
        <p:spPr>
          <a:xfrm>
            <a:off x="2491708" y="3990086"/>
            <a:ext cx="3656892" cy="26900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76130978-DB33-5FB4-C44C-B85EA3BC8125}"/>
              </a:ext>
            </a:extLst>
          </p:cNvPr>
          <p:cNvSpPr/>
          <p:nvPr/>
        </p:nvSpPr>
        <p:spPr>
          <a:xfrm>
            <a:off x="7260751" y="6283315"/>
            <a:ext cx="803139" cy="29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002060"/>
                </a:solidFill>
              </a:rPr>
              <a:t>PLC2 Q0.0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S-cc-2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01FEE5FA-E303-04EA-FDDF-F72834F6FCA2}"/>
              </a:ext>
            </a:extLst>
          </p:cNvPr>
          <p:cNvCxnSpPr>
            <a:cxnSpLocks/>
          </p:cNvCxnSpPr>
          <p:nvPr/>
        </p:nvCxnSpPr>
        <p:spPr>
          <a:xfrm>
            <a:off x="2511003" y="2124018"/>
            <a:ext cx="5767115" cy="60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A57C917E-77EE-283C-930D-0361CF5A20AF}"/>
              </a:ext>
            </a:extLst>
          </p:cNvPr>
          <p:cNvCxnSpPr>
            <a:cxnSpLocks/>
          </p:cNvCxnSpPr>
          <p:nvPr/>
        </p:nvCxnSpPr>
        <p:spPr>
          <a:xfrm flipV="1">
            <a:off x="2511003" y="2191037"/>
            <a:ext cx="5767115" cy="221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C076536F-957E-6499-D12B-C4F018BB3050}"/>
              </a:ext>
            </a:extLst>
          </p:cNvPr>
          <p:cNvCxnSpPr>
            <a:cxnSpLocks/>
          </p:cNvCxnSpPr>
          <p:nvPr/>
        </p:nvCxnSpPr>
        <p:spPr>
          <a:xfrm>
            <a:off x="2511561" y="2267152"/>
            <a:ext cx="5766050" cy="1787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89A24F39-1B4B-6286-114B-0AFAC1FF6270}"/>
              </a:ext>
            </a:extLst>
          </p:cNvPr>
          <p:cNvCxnSpPr>
            <a:cxnSpLocks/>
          </p:cNvCxnSpPr>
          <p:nvPr/>
        </p:nvCxnSpPr>
        <p:spPr>
          <a:xfrm flipV="1">
            <a:off x="2502757" y="2466635"/>
            <a:ext cx="5774854" cy="1015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0" name="Rectangle 179">
            <a:extLst>
              <a:ext uri="{FF2B5EF4-FFF2-40B4-BE49-F238E27FC236}">
                <a16:creationId xmlns:a16="http://schemas.microsoft.com/office/drawing/2014/main" id="{76B34665-9CF3-3C1B-0FC5-894401AC5428}"/>
              </a:ext>
            </a:extLst>
          </p:cNvPr>
          <p:cNvSpPr/>
          <p:nvPr/>
        </p:nvSpPr>
        <p:spPr>
          <a:xfrm>
            <a:off x="9270237" y="2074603"/>
            <a:ext cx="803139" cy="29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002060"/>
                </a:solidFill>
              </a:rPr>
              <a:t>PLC2 Q0.1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S-cc-3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D8FF51FC-4FE4-2C61-2702-05EF61B7603A}"/>
              </a:ext>
            </a:extLst>
          </p:cNvPr>
          <p:cNvCxnSpPr>
            <a:cxnSpLocks/>
          </p:cNvCxnSpPr>
          <p:nvPr/>
        </p:nvCxnSpPr>
        <p:spPr>
          <a:xfrm>
            <a:off x="2519581" y="1838397"/>
            <a:ext cx="5758030" cy="13027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2B40BBEC-E7CF-552E-28C0-110BAA4D951C}"/>
              </a:ext>
            </a:extLst>
          </p:cNvPr>
          <p:cNvCxnSpPr>
            <a:cxnSpLocks/>
          </p:cNvCxnSpPr>
          <p:nvPr/>
        </p:nvCxnSpPr>
        <p:spPr>
          <a:xfrm>
            <a:off x="2502757" y="2710485"/>
            <a:ext cx="5800204" cy="430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7D64EB99-B441-B5D7-9C92-CE0A7F77ACAD}"/>
              </a:ext>
            </a:extLst>
          </p:cNvPr>
          <p:cNvCxnSpPr>
            <a:cxnSpLocks/>
          </p:cNvCxnSpPr>
          <p:nvPr/>
        </p:nvCxnSpPr>
        <p:spPr>
          <a:xfrm>
            <a:off x="2502757" y="2007314"/>
            <a:ext cx="5774854" cy="14065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16108C68-534C-1772-24A3-D0D5D2ADE2C6}"/>
              </a:ext>
            </a:extLst>
          </p:cNvPr>
          <p:cNvCxnSpPr>
            <a:cxnSpLocks/>
          </p:cNvCxnSpPr>
          <p:nvPr/>
        </p:nvCxnSpPr>
        <p:spPr>
          <a:xfrm>
            <a:off x="2511003" y="2847469"/>
            <a:ext cx="5791958" cy="5815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Rectangle 192">
            <a:extLst>
              <a:ext uri="{FF2B5EF4-FFF2-40B4-BE49-F238E27FC236}">
                <a16:creationId xmlns:a16="http://schemas.microsoft.com/office/drawing/2014/main" id="{7397F540-3544-319D-2602-494A81D8B991}"/>
              </a:ext>
            </a:extLst>
          </p:cNvPr>
          <p:cNvSpPr/>
          <p:nvPr/>
        </p:nvSpPr>
        <p:spPr>
          <a:xfrm>
            <a:off x="9359276" y="3047763"/>
            <a:ext cx="803139" cy="29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002060"/>
                </a:solidFill>
              </a:rPr>
              <a:t>PLC2 Q0.2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S-cc-4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4D28DF08-CF7B-2336-E420-54F2D22426DD}"/>
              </a:ext>
            </a:extLst>
          </p:cNvPr>
          <p:cNvCxnSpPr>
            <a:cxnSpLocks/>
          </p:cNvCxnSpPr>
          <p:nvPr/>
        </p:nvCxnSpPr>
        <p:spPr>
          <a:xfrm>
            <a:off x="2524177" y="1564990"/>
            <a:ext cx="5761454" cy="2387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8CA05DD2-FA4B-4917-D9C7-C2157995E9D4}"/>
              </a:ext>
            </a:extLst>
          </p:cNvPr>
          <p:cNvCxnSpPr>
            <a:cxnSpLocks/>
          </p:cNvCxnSpPr>
          <p:nvPr/>
        </p:nvCxnSpPr>
        <p:spPr>
          <a:xfrm>
            <a:off x="2514417" y="3010965"/>
            <a:ext cx="5815017" cy="9866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2439895D-CD5E-095B-4D53-509009C4636F}"/>
              </a:ext>
            </a:extLst>
          </p:cNvPr>
          <p:cNvCxnSpPr>
            <a:cxnSpLocks/>
          </p:cNvCxnSpPr>
          <p:nvPr/>
        </p:nvCxnSpPr>
        <p:spPr>
          <a:xfrm>
            <a:off x="2521436" y="1707658"/>
            <a:ext cx="5691326" cy="25204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BCF353B9-33F8-5F0E-0536-61C4D4F3E52F}"/>
              </a:ext>
            </a:extLst>
          </p:cNvPr>
          <p:cNvCxnSpPr>
            <a:cxnSpLocks/>
          </p:cNvCxnSpPr>
          <p:nvPr/>
        </p:nvCxnSpPr>
        <p:spPr>
          <a:xfrm>
            <a:off x="2476193" y="3125409"/>
            <a:ext cx="5736569" cy="11139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ABA1A9DD-F616-E5D8-FD75-2742CC35FC63}"/>
              </a:ext>
            </a:extLst>
          </p:cNvPr>
          <p:cNvCxnSpPr>
            <a:cxnSpLocks/>
          </p:cNvCxnSpPr>
          <p:nvPr/>
        </p:nvCxnSpPr>
        <p:spPr>
          <a:xfrm>
            <a:off x="2519996" y="1288151"/>
            <a:ext cx="5828596" cy="3611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B1967B4C-D969-3443-5CFB-92355C408370}"/>
              </a:ext>
            </a:extLst>
          </p:cNvPr>
          <p:cNvCxnSpPr>
            <a:cxnSpLocks/>
          </p:cNvCxnSpPr>
          <p:nvPr/>
        </p:nvCxnSpPr>
        <p:spPr>
          <a:xfrm>
            <a:off x="2502661" y="3292036"/>
            <a:ext cx="5843597" cy="1611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177868AC-9104-AD37-4674-FCCC9F23A5EE}"/>
              </a:ext>
            </a:extLst>
          </p:cNvPr>
          <p:cNvCxnSpPr>
            <a:cxnSpLocks/>
          </p:cNvCxnSpPr>
          <p:nvPr/>
        </p:nvCxnSpPr>
        <p:spPr>
          <a:xfrm>
            <a:off x="2508443" y="1420517"/>
            <a:ext cx="5833148" cy="37444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CBBE7A2D-E0D8-9B12-0A67-468D42B07EB3}"/>
              </a:ext>
            </a:extLst>
          </p:cNvPr>
          <p:cNvCxnSpPr>
            <a:cxnSpLocks/>
          </p:cNvCxnSpPr>
          <p:nvPr/>
        </p:nvCxnSpPr>
        <p:spPr>
          <a:xfrm>
            <a:off x="2521436" y="3427896"/>
            <a:ext cx="5797853" cy="17473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9" name="Rectangle 218">
            <a:extLst>
              <a:ext uri="{FF2B5EF4-FFF2-40B4-BE49-F238E27FC236}">
                <a16:creationId xmlns:a16="http://schemas.microsoft.com/office/drawing/2014/main" id="{A1F51FF1-EBAA-943C-28A8-236465743958}"/>
              </a:ext>
            </a:extLst>
          </p:cNvPr>
          <p:cNvSpPr/>
          <p:nvPr/>
        </p:nvSpPr>
        <p:spPr>
          <a:xfrm>
            <a:off x="9270237" y="3823112"/>
            <a:ext cx="803139" cy="29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002060"/>
                </a:solidFill>
              </a:rPr>
              <a:t>PLC2 Q0.3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S-cc-5</a:t>
            </a:r>
            <a:endParaRPr lang="en-SG" sz="1100" b="1" dirty="0">
              <a:solidFill>
                <a:srgbClr val="002060"/>
              </a:solidFill>
            </a:endParaRP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16F606E4-F754-2878-313F-973D8A29BE76}"/>
              </a:ext>
            </a:extLst>
          </p:cNvPr>
          <p:cNvSpPr/>
          <p:nvPr/>
        </p:nvSpPr>
        <p:spPr>
          <a:xfrm>
            <a:off x="9356577" y="4769697"/>
            <a:ext cx="803139" cy="29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002060"/>
                </a:solidFill>
              </a:rPr>
              <a:t>PLC2 Q0.4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S-cc-6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224" name="Connector: Elbow 223">
            <a:extLst>
              <a:ext uri="{FF2B5EF4-FFF2-40B4-BE49-F238E27FC236}">
                <a16:creationId xmlns:a16="http://schemas.microsoft.com/office/drawing/2014/main" id="{5DFEC2E2-0B25-F967-291E-99D2519209F5}"/>
              </a:ext>
            </a:extLst>
          </p:cNvPr>
          <p:cNvCxnSpPr>
            <a:cxnSpLocks/>
            <a:endCxn id="227" idx="1"/>
          </p:cNvCxnSpPr>
          <p:nvPr/>
        </p:nvCxnSpPr>
        <p:spPr>
          <a:xfrm rot="16200000" flipH="1">
            <a:off x="8406950" y="5499266"/>
            <a:ext cx="757322" cy="428976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Picture 226" descr="A picture containing text, diagram, line, font&#10;&#10;Description automatically generated">
            <a:extLst>
              <a:ext uri="{FF2B5EF4-FFF2-40B4-BE49-F238E27FC236}">
                <a16:creationId xmlns:a16="http://schemas.microsoft.com/office/drawing/2014/main" id="{0AC5FE0F-057B-55D9-85B0-13DB411D7B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99" y="5460516"/>
            <a:ext cx="2997601" cy="126379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F2CC4269-10CC-E80F-6A9D-EC91E73E4004}"/>
              </a:ext>
            </a:extLst>
          </p:cNvPr>
          <p:cNvSpPr txBox="1"/>
          <p:nvPr/>
        </p:nvSpPr>
        <p:spPr>
          <a:xfrm>
            <a:off x="10163162" y="3487111"/>
            <a:ext cx="174306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Ladder Diagram  set information</a:t>
            </a:r>
            <a:r>
              <a:rPr lang="en-US" sz="1200" dirty="0"/>
              <a:t>: </a:t>
            </a:r>
          </a:p>
          <a:p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PLC number: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Holding register: 39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Coil: 19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Total ladder diagram: 19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Ladder diagram detail: </a:t>
            </a:r>
          </a:p>
          <a:p>
            <a:endParaRPr lang="en-US" sz="1400" dirty="0">
              <a:solidFill>
                <a:srgbClr val="002060"/>
              </a:solidFill>
            </a:endParaRPr>
          </a:p>
          <a:p>
            <a:endParaRPr lang="en-SG" sz="1400" dirty="0">
              <a:solidFill>
                <a:srgbClr val="002060"/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EE2A03A0-8094-1C2F-94F1-63CC9B54F3F2}"/>
              </a:ext>
            </a:extLst>
          </p:cNvPr>
          <p:cNvSpPr txBox="1"/>
          <p:nvPr/>
        </p:nvSpPr>
        <p:spPr>
          <a:xfrm>
            <a:off x="234346" y="185682"/>
            <a:ext cx="3324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Railway Signal System PLC set ladder logic </a:t>
            </a:r>
            <a:endParaRPr lang="en-SG" sz="1400" b="1" dirty="0"/>
          </a:p>
        </p:txBody>
      </p:sp>
    </p:spTree>
    <p:extLst>
      <p:ext uri="{BB962C8B-B14F-4D97-AF65-F5344CB8AC3E}">
        <p14:creationId xmlns:p14="http://schemas.microsoft.com/office/powerpoint/2010/main" val="14975237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FFFFD1-A049-6022-86AE-B359FEDDC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64" y="1064416"/>
            <a:ext cx="5706208" cy="40047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BC031F-1A3B-E841-B817-C37EA538CC18}"/>
              </a:ext>
            </a:extLst>
          </p:cNvPr>
          <p:cNvSpPr/>
          <p:nvPr/>
        </p:nvSpPr>
        <p:spPr>
          <a:xfrm>
            <a:off x="6664253" y="704287"/>
            <a:ext cx="2997600" cy="1468299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6F64C1-9C60-C2FF-4888-70597489B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822" y="781430"/>
            <a:ext cx="2527544" cy="11986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DB4614-61E3-885A-DD60-AF70FE9F9A55}"/>
              </a:ext>
            </a:extLst>
          </p:cNvPr>
          <p:cNvSpPr txBox="1"/>
          <p:nvPr/>
        </p:nvSpPr>
        <p:spPr>
          <a:xfrm>
            <a:off x="8439792" y="827753"/>
            <a:ext cx="11914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[Master, Slot-0]</a:t>
            </a:r>
          </a:p>
          <a:p>
            <a:r>
              <a:rPr lang="en-US" sz="1100" b="1" dirty="0"/>
              <a:t>I/O: 8/8</a:t>
            </a:r>
            <a:endParaRPr lang="en-SG" sz="11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684338-5941-5AF1-4B7A-690A9F4F0A53}"/>
              </a:ext>
            </a:extLst>
          </p:cNvPr>
          <p:cNvSpPr txBox="1"/>
          <p:nvPr/>
        </p:nvSpPr>
        <p:spPr>
          <a:xfrm>
            <a:off x="6682448" y="1910976"/>
            <a:ext cx="15345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Slot-1] </a:t>
            </a:r>
            <a:r>
              <a:rPr lang="en-SG" sz="1100" b="1" dirty="0"/>
              <a:t>I/O: 8/8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021D3A-E812-611F-5830-D0165AD52759}"/>
              </a:ext>
            </a:extLst>
          </p:cNvPr>
          <p:cNvSpPr txBox="1"/>
          <p:nvPr/>
        </p:nvSpPr>
        <p:spPr>
          <a:xfrm>
            <a:off x="8216971" y="1910976"/>
            <a:ext cx="15088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Slot-2] I/O: 6/</a:t>
            </a:r>
            <a:r>
              <a:rPr lang="en-SG" sz="1100" b="1" dirty="0"/>
              <a:t>6</a:t>
            </a:r>
            <a:endParaRPr lang="en-US" sz="11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EC915-F698-40A1-6638-7CDA4019277E}"/>
              </a:ext>
            </a:extLst>
          </p:cNvPr>
          <p:cNvSpPr txBox="1"/>
          <p:nvPr/>
        </p:nvSpPr>
        <p:spPr>
          <a:xfrm>
            <a:off x="7426093" y="951685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225F2B-54B6-788A-66BE-D1894403F2EA}"/>
              </a:ext>
            </a:extLst>
          </p:cNvPr>
          <p:cNvSpPr txBox="1"/>
          <p:nvPr/>
        </p:nvSpPr>
        <p:spPr>
          <a:xfrm>
            <a:off x="6600273" y="1580820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AB7852-000F-44E9-796B-A849E92EF449}"/>
              </a:ext>
            </a:extLst>
          </p:cNvPr>
          <p:cNvSpPr txBox="1"/>
          <p:nvPr/>
        </p:nvSpPr>
        <p:spPr>
          <a:xfrm>
            <a:off x="8121412" y="1575941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4FBACD-D362-3CFC-AC61-74E62953F41B}"/>
              </a:ext>
            </a:extLst>
          </p:cNvPr>
          <p:cNvSpPr txBox="1"/>
          <p:nvPr/>
        </p:nvSpPr>
        <p:spPr>
          <a:xfrm>
            <a:off x="6610052" y="684972"/>
            <a:ext cx="124128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Station Signal control PLC network</a:t>
            </a:r>
            <a:endParaRPr lang="en-SG" sz="1100" b="1" dirty="0">
              <a:solidFill>
                <a:srgbClr val="00206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DCB08E-9362-3783-4998-F9205C54200F}"/>
              </a:ext>
            </a:extLst>
          </p:cNvPr>
          <p:cNvSpPr txBox="1"/>
          <p:nvPr/>
        </p:nvSpPr>
        <p:spPr>
          <a:xfrm>
            <a:off x="8376970" y="631000"/>
            <a:ext cx="10233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</a:rPr>
              <a:t>10.0.12.10</a:t>
            </a:r>
            <a:endParaRPr lang="en-SG" sz="1100" b="1" dirty="0">
              <a:solidFill>
                <a:srgbClr val="0070C0"/>
              </a:solidFill>
            </a:endParaRPr>
          </a:p>
        </p:txBody>
      </p:sp>
      <p:pic>
        <p:nvPicPr>
          <p:cNvPr id="16" name="Picture 8" descr="Router | Cisco Network Topology Icons 3015">
            <a:extLst>
              <a:ext uri="{FF2B5EF4-FFF2-40B4-BE49-F238E27FC236}">
                <a16:creationId xmlns:a16="http://schemas.microsoft.com/office/drawing/2014/main" id="{19A785D2-5899-709D-1058-D186391C6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008" y="633661"/>
            <a:ext cx="296596" cy="20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F2D964B-32B5-F3B8-A0C8-A0D412106133}"/>
              </a:ext>
            </a:extLst>
          </p:cNvPr>
          <p:cNvSpPr txBox="1"/>
          <p:nvPr/>
        </p:nvSpPr>
        <p:spPr>
          <a:xfrm>
            <a:off x="6696726" y="2362110"/>
            <a:ext cx="174306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Ladder Diagram  set information</a:t>
            </a:r>
            <a:r>
              <a:rPr lang="en-US" sz="1200" dirty="0"/>
              <a:t>: </a:t>
            </a:r>
          </a:p>
          <a:p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PLC number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Holding register: 22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Coil: 22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Total ladder diagram: 22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Ladder diagram detail: </a:t>
            </a:r>
          </a:p>
          <a:p>
            <a:endParaRPr lang="en-US" sz="1400" dirty="0">
              <a:solidFill>
                <a:srgbClr val="002060"/>
              </a:solidFill>
            </a:endParaRPr>
          </a:p>
          <a:p>
            <a:endParaRPr lang="en-SG" sz="1400" dirty="0">
              <a:solidFill>
                <a:srgbClr val="00206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344CDE-D677-5B91-05AC-62DCFDCBD78B}"/>
              </a:ext>
            </a:extLst>
          </p:cNvPr>
          <p:cNvSpPr txBox="1"/>
          <p:nvPr/>
        </p:nvSpPr>
        <p:spPr>
          <a:xfrm>
            <a:off x="435847" y="485155"/>
            <a:ext cx="3657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Railway Station system PLC set ladder logic </a:t>
            </a:r>
            <a:endParaRPr lang="en-SG" sz="1400" b="1" dirty="0"/>
          </a:p>
        </p:txBody>
      </p:sp>
      <p:pic>
        <p:nvPicPr>
          <p:cNvPr id="20" name="Picture 19" descr="A diagram of a block diagram&#10;&#10;Description automatically generated with low confidence">
            <a:extLst>
              <a:ext uri="{FF2B5EF4-FFF2-40B4-BE49-F238E27FC236}">
                <a16:creationId xmlns:a16="http://schemas.microsoft.com/office/drawing/2014/main" id="{60782A70-1316-F793-29E7-D52187010C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993" y="4100994"/>
            <a:ext cx="3159211" cy="116884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609AD68-C8A5-6AF4-4C8E-7E6EA07CA2F4}"/>
              </a:ext>
            </a:extLst>
          </p:cNvPr>
          <p:cNvSpPr/>
          <p:nvPr/>
        </p:nvSpPr>
        <p:spPr>
          <a:xfrm>
            <a:off x="3224418" y="4812654"/>
            <a:ext cx="859316" cy="29180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477396B-D07C-3515-2B2E-60D1E447209F}"/>
              </a:ext>
            </a:extLst>
          </p:cNvPr>
          <p:cNvCxnSpPr>
            <a:stCxn id="21" idx="2"/>
            <a:endCxn id="20" idx="2"/>
          </p:cNvCxnSpPr>
          <p:nvPr/>
        </p:nvCxnSpPr>
        <p:spPr>
          <a:xfrm rot="16200000" flipH="1">
            <a:off x="5883149" y="2875385"/>
            <a:ext cx="165376" cy="4623523"/>
          </a:xfrm>
          <a:prstGeom prst="bentConnector3">
            <a:avLst>
              <a:gd name="adj1" fmla="val 23823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5892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AC48A4-6D16-6C3D-6D7A-76F012045132}"/>
              </a:ext>
            </a:extLst>
          </p:cNvPr>
          <p:cNvSpPr txBox="1"/>
          <p:nvPr/>
        </p:nvSpPr>
        <p:spPr>
          <a:xfrm>
            <a:off x="327845" y="301428"/>
            <a:ext cx="3456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Train Control PLC Configuration </a:t>
            </a:r>
            <a:endParaRPr lang="en-SG" sz="14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1FD34E-9F14-1973-E59B-FE32090F9163}"/>
              </a:ext>
            </a:extLst>
          </p:cNvPr>
          <p:cNvSpPr/>
          <p:nvPr/>
        </p:nvSpPr>
        <p:spPr>
          <a:xfrm>
            <a:off x="6658459" y="628993"/>
            <a:ext cx="1585965" cy="1468299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0C72D6-4F6D-D74F-DF73-213F27256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015" y="848595"/>
            <a:ext cx="818082" cy="4689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480B7A-3D7F-1072-FD98-BB9B3E449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015" y="1562510"/>
            <a:ext cx="818082" cy="46890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B371281-1543-3C15-C3FB-0FF4271F0740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7212056" y="1317496"/>
            <a:ext cx="0" cy="2450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2EB2F8A-D68B-4681-D3D4-7CC3D9053837}"/>
              </a:ext>
            </a:extLst>
          </p:cNvPr>
          <p:cNvSpPr txBox="1"/>
          <p:nvPr/>
        </p:nvSpPr>
        <p:spPr>
          <a:xfrm>
            <a:off x="6519085" y="116125"/>
            <a:ext cx="124128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Train control PLC network [under progress ]</a:t>
            </a:r>
            <a:endParaRPr lang="en-SG" sz="11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7F847E-6FE2-08FF-7F0F-66B9DE1F2378}"/>
              </a:ext>
            </a:extLst>
          </p:cNvPr>
          <p:cNvSpPr txBox="1"/>
          <p:nvPr/>
        </p:nvSpPr>
        <p:spPr>
          <a:xfrm>
            <a:off x="6580246" y="980271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351FB8-FE64-87C1-B73D-0EAB6973A28F}"/>
              </a:ext>
            </a:extLst>
          </p:cNvPr>
          <p:cNvSpPr txBox="1"/>
          <p:nvPr/>
        </p:nvSpPr>
        <p:spPr>
          <a:xfrm>
            <a:off x="6575297" y="1708803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0E7D38-7FAD-207C-56D7-F801421A3125}"/>
              </a:ext>
            </a:extLst>
          </p:cNvPr>
          <p:cNvSpPr txBox="1"/>
          <p:nvPr/>
        </p:nvSpPr>
        <p:spPr>
          <a:xfrm>
            <a:off x="7576070" y="1472851"/>
            <a:ext cx="82008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Slot-1] </a:t>
            </a:r>
            <a:r>
              <a:rPr lang="en-SG" sz="1100" b="1" dirty="0"/>
              <a:t>I/O: 0/2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92C39D-7E65-3DCF-569E-FD201B221035}"/>
              </a:ext>
            </a:extLst>
          </p:cNvPr>
          <p:cNvSpPr txBox="1"/>
          <p:nvPr/>
        </p:nvSpPr>
        <p:spPr>
          <a:xfrm>
            <a:off x="7565185" y="801607"/>
            <a:ext cx="71966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[Master, Slot-0]</a:t>
            </a:r>
          </a:p>
          <a:p>
            <a:r>
              <a:rPr lang="en-US" sz="1100" b="1" dirty="0"/>
              <a:t>I/O: 0/8</a:t>
            </a:r>
            <a:endParaRPr lang="en-SG" sz="1100" b="1" dirty="0"/>
          </a:p>
        </p:txBody>
      </p:sp>
      <p:pic>
        <p:nvPicPr>
          <p:cNvPr id="14" name="Picture 8" descr="Router | Cisco Network Topology Icons 3015">
            <a:extLst>
              <a:ext uri="{FF2B5EF4-FFF2-40B4-BE49-F238E27FC236}">
                <a16:creationId xmlns:a16="http://schemas.microsoft.com/office/drawing/2014/main" id="{2C32429F-6F87-C007-0A43-24CD0D0A9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643" y="574511"/>
            <a:ext cx="296596" cy="20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97C35A-83F5-A3CD-E92B-3C397B8D100A}"/>
              </a:ext>
            </a:extLst>
          </p:cNvPr>
          <p:cNvSpPr txBox="1"/>
          <p:nvPr/>
        </p:nvSpPr>
        <p:spPr>
          <a:xfrm>
            <a:off x="6658459" y="2212643"/>
            <a:ext cx="21746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Ladder Diagram  set information</a:t>
            </a:r>
            <a:r>
              <a:rPr lang="en-US" sz="1200" dirty="0"/>
              <a:t>: </a:t>
            </a:r>
          </a:p>
          <a:p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PLC number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Holding register: 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Coil: 10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Total ladder diagram: N.A (direct control)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Ladder diagram detail: N.A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607833-ED9C-F562-A0B4-FE0A868D5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45" y="809898"/>
            <a:ext cx="6207024" cy="29998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026FB0-8747-0DA7-3B28-BF7ACD31D214}"/>
              </a:ext>
            </a:extLst>
          </p:cNvPr>
          <p:cNvCxnSpPr/>
          <p:nvPr/>
        </p:nvCxnSpPr>
        <p:spPr>
          <a:xfrm>
            <a:off x="2595155" y="4681845"/>
            <a:ext cx="0" cy="4267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5E6D18-2B60-80AF-5107-333496B14DFC}"/>
              </a:ext>
            </a:extLst>
          </p:cNvPr>
          <p:cNvCxnSpPr>
            <a:cxnSpLocks/>
          </p:cNvCxnSpPr>
          <p:nvPr/>
        </p:nvCxnSpPr>
        <p:spPr>
          <a:xfrm>
            <a:off x="2595155" y="4681845"/>
            <a:ext cx="44413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121AD2A-323B-D7A4-C877-979688236A2D}"/>
              </a:ext>
            </a:extLst>
          </p:cNvPr>
          <p:cNvCxnSpPr>
            <a:cxnSpLocks/>
          </p:cNvCxnSpPr>
          <p:nvPr/>
        </p:nvCxnSpPr>
        <p:spPr>
          <a:xfrm>
            <a:off x="3039291" y="4681845"/>
            <a:ext cx="0" cy="4267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6965A8E-B901-EA05-D356-B28F0D011D9A}"/>
              </a:ext>
            </a:extLst>
          </p:cNvPr>
          <p:cNvCxnSpPr>
            <a:cxnSpLocks/>
          </p:cNvCxnSpPr>
          <p:nvPr/>
        </p:nvCxnSpPr>
        <p:spPr>
          <a:xfrm>
            <a:off x="3039291" y="5108565"/>
            <a:ext cx="39206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256A812-DB9F-A928-00DC-7D4B2F1D7534}"/>
              </a:ext>
            </a:extLst>
          </p:cNvPr>
          <p:cNvCxnSpPr>
            <a:cxnSpLocks/>
          </p:cNvCxnSpPr>
          <p:nvPr/>
        </p:nvCxnSpPr>
        <p:spPr>
          <a:xfrm flipV="1">
            <a:off x="3431357" y="4681845"/>
            <a:ext cx="0" cy="4267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723F55A-E406-5436-83D7-F41F4919E393}"/>
              </a:ext>
            </a:extLst>
          </p:cNvPr>
          <p:cNvCxnSpPr>
            <a:cxnSpLocks/>
          </p:cNvCxnSpPr>
          <p:nvPr/>
        </p:nvCxnSpPr>
        <p:spPr>
          <a:xfrm>
            <a:off x="3431357" y="4702137"/>
            <a:ext cx="44413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8ED224C-E707-9D64-8FFB-95461FE7EDC2}"/>
              </a:ext>
            </a:extLst>
          </p:cNvPr>
          <p:cNvCxnSpPr>
            <a:cxnSpLocks/>
          </p:cNvCxnSpPr>
          <p:nvPr/>
        </p:nvCxnSpPr>
        <p:spPr>
          <a:xfrm flipV="1">
            <a:off x="3875493" y="4702137"/>
            <a:ext cx="0" cy="4064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605C76B-7900-4D74-BC90-B5509FAC88AE}"/>
              </a:ext>
            </a:extLst>
          </p:cNvPr>
          <p:cNvCxnSpPr>
            <a:cxnSpLocks/>
          </p:cNvCxnSpPr>
          <p:nvPr/>
        </p:nvCxnSpPr>
        <p:spPr>
          <a:xfrm>
            <a:off x="3875493" y="5108565"/>
            <a:ext cx="44413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DFB4A67-8688-C719-EA35-398791BFB751}"/>
              </a:ext>
            </a:extLst>
          </p:cNvPr>
          <p:cNvCxnSpPr>
            <a:cxnSpLocks/>
          </p:cNvCxnSpPr>
          <p:nvPr/>
        </p:nvCxnSpPr>
        <p:spPr>
          <a:xfrm flipV="1">
            <a:off x="4319629" y="4702137"/>
            <a:ext cx="0" cy="4064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3AB5C39-8E07-BD66-3D09-7656B50C60F4}"/>
              </a:ext>
            </a:extLst>
          </p:cNvPr>
          <p:cNvCxnSpPr>
            <a:cxnSpLocks/>
          </p:cNvCxnSpPr>
          <p:nvPr/>
        </p:nvCxnSpPr>
        <p:spPr>
          <a:xfrm flipV="1">
            <a:off x="4763765" y="4702137"/>
            <a:ext cx="0" cy="4064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BA4ED4E-F868-2572-F525-309C11B9A627}"/>
              </a:ext>
            </a:extLst>
          </p:cNvPr>
          <p:cNvCxnSpPr>
            <a:cxnSpLocks/>
          </p:cNvCxnSpPr>
          <p:nvPr/>
        </p:nvCxnSpPr>
        <p:spPr>
          <a:xfrm>
            <a:off x="4319629" y="4702137"/>
            <a:ext cx="44413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1F992A7-F7D5-BCE0-3557-2948F016FEC5}"/>
              </a:ext>
            </a:extLst>
          </p:cNvPr>
          <p:cNvCxnSpPr>
            <a:cxnSpLocks/>
          </p:cNvCxnSpPr>
          <p:nvPr/>
        </p:nvCxnSpPr>
        <p:spPr>
          <a:xfrm>
            <a:off x="4763765" y="5108565"/>
            <a:ext cx="44413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5372AE6-8FDA-5C93-D01B-74B452DF56AE}"/>
              </a:ext>
            </a:extLst>
          </p:cNvPr>
          <p:cNvCxnSpPr>
            <a:cxnSpLocks/>
          </p:cNvCxnSpPr>
          <p:nvPr/>
        </p:nvCxnSpPr>
        <p:spPr>
          <a:xfrm>
            <a:off x="5198474" y="4710666"/>
            <a:ext cx="44413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791357E-58AC-0208-F054-454BA5FCDE6F}"/>
              </a:ext>
            </a:extLst>
          </p:cNvPr>
          <p:cNvCxnSpPr>
            <a:cxnSpLocks/>
          </p:cNvCxnSpPr>
          <p:nvPr/>
        </p:nvCxnSpPr>
        <p:spPr>
          <a:xfrm flipV="1">
            <a:off x="5193847" y="4702137"/>
            <a:ext cx="0" cy="4064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FCAAD5B-5FA4-7521-CE0D-A0D15CAA0918}"/>
              </a:ext>
            </a:extLst>
          </p:cNvPr>
          <p:cNvCxnSpPr>
            <a:cxnSpLocks/>
          </p:cNvCxnSpPr>
          <p:nvPr/>
        </p:nvCxnSpPr>
        <p:spPr>
          <a:xfrm flipV="1">
            <a:off x="5629138" y="4710666"/>
            <a:ext cx="0" cy="4064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1A953EB-AA50-D6FB-7399-97779F41BC60}"/>
              </a:ext>
            </a:extLst>
          </p:cNvPr>
          <p:cNvCxnSpPr>
            <a:cxnSpLocks/>
          </p:cNvCxnSpPr>
          <p:nvPr/>
        </p:nvCxnSpPr>
        <p:spPr>
          <a:xfrm flipV="1">
            <a:off x="6064577" y="4710666"/>
            <a:ext cx="0" cy="4064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57F756F-BF30-189A-2E64-6264BC1F68E7}"/>
              </a:ext>
            </a:extLst>
          </p:cNvPr>
          <p:cNvCxnSpPr>
            <a:cxnSpLocks/>
          </p:cNvCxnSpPr>
          <p:nvPr/>
        </p:nvCxnSpPr>
        <p:spPr>
          <a:xfrm>
            <a:off x="5633010" y="5108565"/>
            <a:ext cx="44413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EBEC7FE-8200-31BE-7708-90D6C81E2129}"/>
              </a:ext>
            </a:extLst>
          </p:cNvPr>
          <p:cNvCxnSpPr>
            <a:cxnSpLocks/>
          </p:cNvCxnSpPr>
          <p:nvPr/>
        </p:nvCxnSpPr>
        <p:spPr>
          <a:xfrm>
            <a:off x="6054879" y="4702137"/>
            <a:ext cx="44413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1FEA68A-6B52-4C5C-B991-FA06063A96C7}"/>
              </a:ext>
            </a:extLst>
          </p:cNvPr>
          <p:cNvCxnSpPr>
            <a:cxnSpLocks/>
          </p:cNvCxnSpPr>
          <p:nvPr/>
        </p:nvCxnSpPr>
        <p:spPr>
          <a:xfrm flipV="1">
            <a:off x="6484874" y="4710666"/>
            <a:ext cx="0" cy="4064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4D1DD88-23C5-CB54-27EC-C115BB0A8C04}"/>
              </a:ext>
            </a:extLst>
          </p:cNvPr>
          <p:cNvCxnSpPr/>
          <p:nvPr/>
        </p:nvCxnSpPr>
        <p:spPr>
          <a:xfrm>
            <a:off x="6929010" y="4681845"/>
            <a:ext cx="0" cy="4267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A7222FA-F75F-3EEF-AD59-3D15C71A1780}"/>
              </a:ext>
            </a:extLst>
          </p:cNvPr>
          <p:cNvCxnSpPr>
            <a:cxnSpLocks/>
          </p:cNvCxnSpPr>
          <p:nvPr/>
        </p:nvCxnSpPr>
        <p:spPr>
          <a:xfrm>
            <a:off x="6484874" y="5117590"/>
            <a:ext cx="44413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F2450E2-5C95-E072-89E6-D9427872E6C3}"/>
              </a:ext>
            </a:extLst>
          </p:cNvPr>
          <p:cNvCxnSpPr/>
          <p:nvPr/>
        </p:nvCxnSpPr>
        <p:spPr>
          <a:xfrm>
            <a:off x="2595155" y="5597815"/>
            <a:ext cx="0" cy="4267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C53B601-445D-5500-56E7-DAE2824B2AE2}"/>
              </a:ext>
            </a:extLst>
          </p:cNvPr>
          <p:cNvCxnSpPr>
            <a:cxnSpLocks/>
          </p:cNvCxnSpPr>
          <p:nvPr/>
        </p:nvCxnSpPr>
        <p:spPr>
          <a:xfrm flipV="1">
            <a:off x="2986492" y="5597815"/>
            <a:ext cx="1460" cy="4267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D7363BE-5197-A86D-9333-2BE23433A486}"/>
              </a:ext>
            </a:extLst>
          </p:cNvPr>
          <p:cNvCxnSpPr>
            <a:cxnSpLocks/>
          </p:cNvCxnSpPr>
          <p:nvPr/>
        </p:nvCxnSpPr>
        <p:spPr>
          <a:xfrm>
            <a:off x="2595155" y="5598489"/>
            <a:ext cx="39206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D85CF3F-9BF4-E66A-609D-5C3A1EFA8133}"/>
              </a:ext>
            </a:extLst>
          </p:cNvPr>
          <p:cNvCxnSpPr>
            <a:cxnSpLocks/>
          </p:cNvCxnSpPr>
          <p:nvPr/>
        </p:nvCxnSpPr>
        <p:spPr>
          <a:xfrm>
            <a:off x="2986492" y="6024535"/>
            <a:ext cx="306838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DD94ED2-AC12-60A1-5D54-24164FC11DDF}"/>
              </a:ext>
            </a:extLst>
          </p:cNvPr>
          <p:cNvCxnSpPr/>
          <p:nvPr/>
        </p:nvCxnSpPr>
        <p:spPr>
          <a:xfrm>
            <a:off x="6054879" y="5597815"/>
            <a:ext cx="0" cy="4267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94634B8-B6CA-7455-3CAC-5C3B24EB3AD9}"/>
              </a:ext>
            </a:extLst>
          </p:cNvPr>
          <p:cNvCxnSpPr>
            <a:cxnSpLocks/>
          </p:cNvCxnSpPr>
          <p:nvPr/>
        </p:nvCxnSpPr>
        <p:spPr>
          <a:xfrm flipH="1">
            <a:off x="6054879" y="5597815"/>
            <a:ext cx="42168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ABCCD63-430F-5E47-BBAB-02EDEAA43BBA}"/>
              </a:ext>
            </a:extLst>
          </p:cNvPr>
          <p:cNvCxnSpPr/>
          <p:nvPr/>
        </p:nvCxnSpPr>
        <p:spPr>
          <a:xfrm>
            <a:off x="6470462" y="5597815"/>
            <a:ext cx="0" cy="4267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8541AEB-3F12-A4EE-692C-CE57C8F16E88}"/>
              </a:ext>
            </a:extLst>
          </p:cNvPr>
          <p:cNvCxnSpPr>
            <a:cxnSpLocks/>
          </p:cNvCxnSpPr>
          <p:nvPr/>
        </p:nvCxnSpPr>
        <p:spPr>
          <a:xfrm>
            <a:off x="6470462" y="6024535"/>
            <a:ext cx="44413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F20BD0E-0BAE-DDD0-C122-A42A7477017B}"/>
              </a:ext>
            </a:extLst>
          </p:cNvPr>
          <p:cNvCxnSpPr>
            <a:cxnSpLocks/>
          </p:cNvCxnSpPr>
          <p:nvPr/>
        </p:nvCxnSpPr>
        <p:spPr>
          <a:xfrm>
            <a:off x="2151019" y="5108565"/>
            <a:ext cx="44413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DB23C51-8F73-A3B8-4FD3-1B5A25C69544}"/>
              </a:ext>
            </a:extLst>
          </p:cNvPr>
          <p:cNvCxnSpPr>
            <a:cxnSpLocks/>
          </p:cNvCxnSpPr>
          <p:nvPr/>
        </p:nvCxnSpPr>
        <p:spPr>
          <a:xfrm>
            <a:off x="2151019" y="6024535"/>
            <a:ext cx="44413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0168AB5-CBD3-70DA-C4DA-C7D85FCCC5A3}"/>
              </a:ext>
            </a:extLst>
          </p:cNvPr>
          <p:cNvCxnSpPr>
            <a:cxnSpLocks/>
          </p:cNvCxnSpPr>
          <p:nvPr/>
        </p:nvCxnSpPr>
        <p:spPr>
          <a:xfrm flipH="1">
            <a:off x="2151019" y="4681845"/>
            <a:ext cx="0" cy="164969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86992F9-F7FE-B498-9273-8839C9BEB937}"/>
              </a:ext>
            </a:extLst>
          </p:cNvPr>
          <p:cNvSpPr txBox="1"/>
          <p:nvPr/>
        </p:nvSpPr>
        <p:spPr>
          <a:xfrm>
            <a:off x="1980192" y="4373581"/>
            <a:ext cx="341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t0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BB85B37-D6F4-4A04-65AA-E3FBE086EF1C}"/>
              </a:ext>
            </a:extLst>
          </p:cNvPr>
          <p:cNvCxnSpPr>
            <a:cxnSpLocks/>
          </p:cNvCxnSpPr>
          <p:nvPr/>
        </p:nvCxnSpPr>
        <p:spPr>
          <a:xfrm>
            <a:off x="2595155" y="5108565"/>
            <a:ext cx="0" cy="45940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938B5C6-59C1-F04B-5DA9-756E5AF1F8C0}"/>
              </a:ext>
            </a:extLst>
          </p:cNvPr>
          <p:cNvCxnSpPr>
            <a:cxnSpLocks/>
          </p:cNvCxnSpPr>
          <p:nvPr/>
        </p:nvCxnSpPr>
        <p:spPr>
          <a:xfrm>
            <a:off x="2151019" y="5338265"/>
            <a:ext cx="444136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E64ACA3-910D-999B-E051-615A56B41C05}"/>
              </a:ext>
            </a:extLst>
          </p:cNvPr>
          <p:cNvSpPr txBox="1"/>
          <p:nvPr/>
        </p:nvSpPr>
        <p:spPr>
          <a:xfrm>
            <a:off x="2097351" y="5052205"/>
            <a:ext cx="57387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SG" sz="1200" b="1" dirty="0"/>
              <a:t>10ms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4463FDA-12B2-AC6F-A73C-AEE9EC6CCE03}"/>
              </a:ext>
            </a:extLst>
          </p:cNvPr>
          <p:cNvCxnSpPr/>
          <p:nvPr/>
        </p:nvCxnSpPr>
        <p:spPr>
          <a:xfrm>
            <a:off x="2817223" y="4373581"/>
            <a:ext cx="0" cy="30826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9DD0A42-6574-ED2D-BA8F-FBEA3008D6EE}"/>
              </a:ext>
            </a:extLst>
          </p:cNvPr>
          <p:cNvCxnSpPr>
            <a:cxnSpLocks/>
          </p:cNvCxnSpPr>
          <p:nvPr/>
        </p:nvCxnSpPr>
        <p:spPr>
          <a:xfrm>
            <a:off x="3653425" y="4373581"/>
            <a:ext cx="0" cy="32855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9FF710A-9FF1-1524-BEBE-37653EEDDD5D}"/>
              </a:ext>
            </a:extLst>
          </p:cNvPr>
          <p:cNvCxnSpPr/>
          <p:nvPr/>
        </p:nvCxnSpPr>
        <p:spPr>
          <a:xfrm>
            <a:off x="4541877" y="4373581"/>
            <a:ext cx="0" cy="30826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EC821A5-60A2-91AC-C735-B34A3061EEFB}"/>
              </a:ext>
            </a:extLst>
          </p:cNvPr>
          <p:cNvCxnSpPr>
            <a:cxnSpLocks/>
          </p:cNvCxnSpPr>
          <p:nvPr/>
        </p:nvCxnSpPr>
        <p:spPr>
          <a:xfrm>
            <a:off x="5430149" y="4373581"/>
            <a:ext cx="0" cy="337085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B4EC7C2E-3B0C-624B-F363-061341B66910}"/>
              </a:ext>
            </a:extLst>
          </p:cNvPr>
          <p:cNvSpPr txBox="1"/>
          <p:nvPr/>
        </p:nvSpPr>
        <p:spPr>
          <a:xfrm>
            <a:off x="2595155" y="4091183"/>
            <a:ext cx="3126914" cy="261610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rgbClr val="002060"/>
                </a:solidFill>
              </a:rPr>
              <a:t>Fetch PLC Input sensor voltage and set the register 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D245F80-3A37-809D-A5E8-5B513E11BACC}"/>
              </a:ext>
            </a:extLst>
          </p:cNvPr>
          <p:cNvCxnSpPr>
            <a:cxnSpLocks/>
          </p:cNvCxnSpPr>
          <p:nvPr/>
        </p:nvCxnSpPr>
        <p:spPr>
          <a:xfrm flipH="1" flipV="1">
            <a:off x="4078708" y="5107299"/>
            <a:ext cx="0" cy="2309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B2ED138-4C11-E670-1BCF-AE5CBF6A4659}"/>
              </a:ext>
            </a:extLst>
          </p:cNvPr>
          <p:cNvCxnSpPr>
            <a:cxnSpLocks/>
          </p:cNvCxnSpPr>
          <p:nvPr/>
        </p:nvCxnSpPr>
        <p:spPr>
          <a:xfrm>
            <a:off x="4078708" y="5683872"/>
            <a:ext cx="0" cy="34066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4E01D02-E4D5-0059-9F82-4EB31E7C7FD2}"/>
              </a:ext>
            </a:extLst>
          </p:cNvPr>
          <p:cNvCxnSpPr>
            <a:cxnSpLocks/>
          </p:cNvCxnSpPr>
          <p:nvPr/>
        </p:nvCxnSpPr>
        <p:spPr>
          <a:xfrm flipH="1">
            <a:off x="6239414" y="4537859"/>
            <a:ext cx="0" cy="164969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49A32BAC-B5CE-0880-41FF-9401C015E233}"/>
              </a:ext>
            </a:extLst>
          </p:cNvPr>
          <p:cNvSpPr txBox="1"/>
          <p:nvPr/>
        </p:nvSpPr>
        <p:spPr>
          <a:xfrm>
            <a:off x="4520685" y="4402056"/>
            <a:ext cx="341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t2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6E09AB5-3F17-C531-C0CB-E127EC90DBDC}"/>
              </a:ext>
            </a:extLst>
          </p:cNvPr>
          <p:cNvSpPr txBox="1"/>
          <p:nvPr/>
        </p:nvSpPr>
        <p:spPr>
          <a:xfrm>
            <a:off x="6177026" y="6189644"/>
            <a:ext cx="1747992" cy="261610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rgbClr val="002060"/>
                </a:solidFill>
              </a:rPr>
              <a:t>Execute the ladder logic 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E18FEEA-5660-1407-37CA-24131C813C96}"/>
              </a:ext>
            </a:extLst>
          </p:cNvPr>
          <p:cNvSpPr txBox="1"/>
          <p:nvPr/>
        </p:nvSpPr>
        <p:spPr>
          <a:xfrm>
            <a:off x="3553044" y="5284159"/>
            <a:ext cx="2531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solidFill>
                  <a:srgbClr val="C00000"/>
                </a:solidFill>
              </a:rPr>
              <a:t>t1: Inject false register value to overwrite sensor reading  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F798600-5E30-CDBE-8DB8-A4E88392A006}"/>
              </a:ext>
            </a:extLst>
          </p:cNvPr>
          <p:cNvCxnSpPr>
            <a:cxnSpLocks/>
          </p:cNvCxnSpPr>
          <p:nvPr/>
        </p:nvCxnSpPr>
        <p:spPr>
          <a:xfrm>
            <a:off x="3020437" y="5108565"/>
            <a:ext cx="0" cy="45940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DD209A02-D034-7605-41C3-24178941D30E}"/>
              </a:ext>
            </a:extLst>
          </p:cNvPr>
          <p:cNvSpPr txBox="1"/>
          <p:nvPr/>
        </p:nvSpPr>
        <p:spPr>
          <a:xfrm>
            <a:off x="2549139" y="5044588"/>
            <a:ext cx="57387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SG" sz="1200" b="1" dirty="0"/>
              <a:t>10ms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4CA53CF-4C69-06D2-A7BD-0906A6634691}"/>
              </a:ext>
            </a:extLst>
          </p:cNvPr>
          <p:cNvCxnSpPr>
            <a:cxnSpLocks/>
          </p:cNvCxnSpPr>
          <p:nvPr/>
        </p:nvCxnSpPr>
        <p:spPr>
          <a:xfrm>
            <a:off x="2595155" y="5338265"/>
            <a:ext cx="444136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2DB795D-13A5-F212-2F82-1E156E49C816}"/>
              </a:ext>
            </a:extLst>
          </p:cNvPr>
          <p:cNvCxnSpPr>
            <a:cxnSpLocks/>
          </p:cNvCxnSpPr>
          <p:nvPr/>
        </p:nvCxnSpPr>
        <p:spPr>
          <a:xfrm>
            <a:off x="2595155" y="5957849"/>
            <a:ext cx="0" cy="45940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885D961F-934D-B70D-DD3B-962A1F682B18}"/>
              </a:ext>
            </a:extLst>
          </p:cNvPr>
          <p:cNvCxnSpPr>
            <a:cxnSpLocks/>
          </p:cNvCxnSpPr>
          <p:nvPr/>
        </p:nvCxnSpPr>
        <p:spPr>
          <a:xfrm>
            <a:off x="6046333" y="6024535"/>
            <a:ext cx="0" cy="45940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AB77076-DD72-033E-C94A-78A454202844}"/>
              </a:ext>
            </a:extLst>
          </p:cNvPr>
          <p:cNvCxnSpPr>
            <a:cxnSpLocks/>
          </p:cNvCxnSpPr>
          <p:nvPr/>
        </p:nvCxnSpPr>
        <p:spPr>
          <a:xfrm>
            <a:off x="2614006" y="6305860"/>
            <a:ext cx="3432327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09179F5-2A11-82BF-C00E-45AB64207D31}"/>
              </a:ext>
            </a:extLst>
          </p:cNvPr>
          <p:cNvSpPr txBox="1"/>
          <p:nvPr/>
        </p:nvSpPr>
        <p:spPr>
          <a:xfrm>
            <a:off x="3917552" y="6069110"/>
            <a:ext cx="57387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SG" sz="1200" b="1" dirty="0"/>
              <a:t>80ms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06931B1-81F7-0089-7F02-8A5C7177129B}"/>
              </a:ext>
            </a:extLst>
          </p:cNvPr>
          <p:cNvSpPr txBox="1"/>
          <p:nvPr/>
        </p:nvSpPr>
        <p:spPr>
          <a:xfrm>
            <a:off x="457991" y="4839484"/>
            <a:ext cx="1683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/>
              <a:t>Real PLC with 20ms clock cycle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2F6510C-2751-3B0C-A2B7-76086E5BC551}"/>
              </a:ext>
            </a:extLst>
          </p:cNvPr>
          <p:cNvSpPr txBox="1"/>
          <p:nvPr/>
        </p:nvSpPr>
        <p:spPr>
          <a:xfrm>
            <a:off x="464366" y="5696239"/>
            <a:ext cx="1594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>
                <a:solidFill>
                  <a:srgbClr val="002060"/>
                </a:solidFill>
              </a:rPr>
              <a:t>PLC Emulator with 80ms clock cycle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13F158B-00DF-B1B0-1946-4435A67F050A}"/>
              </a:ext>
            </a:extLst>
          </p:cNvPr>
          <p:cNvSpPr txBox="1"/>
          <p:nvPr/>
        </p:nvSpPr>
        <p:spPr>
          <a:xfrm>
            <a:off x="5418632" y="4403623"/>
            <a:ext cx="341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t3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AB1E697-A0C9-69D6-BEF4-1EF83F6CDCBA}"/>
              </a:ext>
            </a:extLst>
          </p:cNvPr>
          <p:cNvSpPr txBox="1"/>
          <p:nvPr/>
        </p:nvSpPr>
        <p:spPr>
          <a:xfrm>
            <a:off x="6106411" y="4316805"/>
            <a:ext cx="341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t4</a:t>
            </a:r>
          </a:p>
        </p:txBody>
      </p:sp>
      <p:sp>
        <p:nvSpPr>
          <p:cNvPr id="107" name="Arrow: Right 106">
            <a:extLst>
              <a:ext uri="{FF2B5EF4-FFF2-40B4-BE49-F238E27FC236}">
                <a16:creationId xmlns:a16="http://schemas.microsoft.com/office/drawing/2014/main" id="{C8E7F811-B7D5-BFF9-13F6-152C3198AFDA}"/>
              </a:ext>
            </a:extLst>
          </p:cNvPr>
          <p:cNvSpPr/>
          <p:nvPr/>
        </p:nvSpPr>
        <p:spPr>
          <a:xfrm>
            <a:off x="7458723" y="4851025"/>
            <a:ext cx="348947" cy="1995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68858D93-31AA-3222-D564-5F522574F6EC}"/>
              </a:ext>
            </a:extLst>
          </p:cNvPr>
          <p:cNvSpPr/>
          <p:nvPr/>
        </p:nvSpPr>
        <p:spPr>
          <a:xfrm>
            <a:off x="7503465" y="5680348"/>
            <a:ext cx="348947" cy="1995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9C187B6-4D1E-2F56-B5C0-38346E30FE0C}"/>
              </a:ext>
            </a:extLst>
          </p:cNvPr>
          <p:cNvSpPr txBox="1"/>
          <p:nvPr/>
        </p:nvSpPr>
        <p:spPr>
          <a:xfrm>
            <a:off x="7935465" y="4511810"/>
            <a:ext cx="37985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Low frequence false data injection attack </a:t>
            </a:r>
            <a:r>
              <a:rPr lang="en-SG" sz="1400" b="1" dirty="0"/>
              <a:t>not success </a:t>
            </a:r>
            <a:r>
              <a:rPr lang="en-SG" sz="1400" dirty="0"/>
              <a:t>on real PLC  because the false data is overwritten by the sensor data read on t2 and t3.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19BFD53-4F19-A97A-AE92-0AF0FFAD619B}"/>
              </a:ext>
            </a:extLst>
          </p:cNvPr>
          <p:cNvSpPr txBox="1"/>
          <p:nvPr/>
        </p:nvSpPr>
        <p:spPr>
          <a:xfrm>
            <a:off x="8013958" y="5468945"/>
            <a:ext cx="35235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False data injection attack </a:t>
            </a:r>
            <a:r>
              <a:rPr lang="en-SG" sz="1400" b="1" dirty="0"/>
              <a:t>success</a:t>
            </a:r>
            <a:r>
              <a:rPr lang="en-SG" sz="1400" dirty="0"/>
              <a:t>, the PLC execute the ladder logic based on the false injected sensor volage value</a:t>
            </a:r>
            <a:r>
              <a:rPr lang="en-SG" sz="1400" b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245495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DA85464-B6C7-A44C-92FC-B4B725003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40" y="537326"/>
            <a:ext cx="10751319" cy="578334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708043-14C8-BD74-D316-EFB9D63703B4}"/>
              </a:ext>
            </a:extLst>
          </p:cNvPr>
          <p:cNvCxnSpPr>
            <a:cxnSpLocks/>
          </p:cNvCxnSpPr>
          <p:nvPr/>
        </p:nvCxnSpPr>
        <p:spPr>
          <a:xfrm>
            <a:off x="1455452" y="421215"/>
            <a:ext cx="0" cy="5497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090F97A-1C14-1595-F211-8F89FFF1A3AE}"/>
              </a:ext>
            </a:extLst>
          </p:cNvPr>
          <p:cNvSpPr txBox="1"/>
          <p:nvPr/>
        </p:nvSpPr>
        <p:spPr>
          <a:xfrm>
            <a:off x="805182" y="144216"/>
            <a:ext cx="1847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 State Panel</a:t>
            </a:r>
            <a:endParaRPr lang="en-SG" sz="12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DD1642-B423-608B-AFB2-C1B545F1360D}"/>
              </a:ext>
            </a:extLst>
          </p:cNvPr>
          <p:cNvSpPr/>
          <p:nvPr/>
        </p:nvSpPr>
        <p:spPr>
          <a:xfrm>
            <a:off x="720340" y="886120"/>
            <a:ext cx="1932816" cy="180051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C799765-360D-C70B-7CD7-DD48FE33357A}"/>
              </a:ext>
            </a:extLst>
          </p:cNvPr>
          <p:cNvCxnSpPr>
            <a:cxnSpLocks/>
          </p:cNvCxnSpPr>
          <p:nvPr/>
        </p:nvCxnSpPr>
        <p:spPr>
          <a:xfrm>
            <a:off x="2852190" y="413281"/>
            <a:ext cx="0" cy="60780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A790A99-2524-2B1F-4E69-CECD591B94A6}"/>
              </a:ext>
            </a:extLst>
          </p:cNvPr>
          <p:cNvSpPr txBox="1"/>
          <p:nvPr/>
        </p:nvSpPr>
        <p:spPr>
          <a:xfrm>
            <a:off x="2512765" y="144216"/>
            <a:ext cx="739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 ID</a:t>
            </a:r>
            <a:endParaRPr lang="en-SG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963444-7FD4-6CB1-0EA3-F3D45CB63EA0}"/>
              </a:ext>
            </a:extLst>
          </p:cNvPr>
          <p:cNvSpPr txBox="1"/>
          <p:nvPr/>
        </p:nvSpPr>
        <p:spPr>
          <a:xfrm>
            <a:off x="3324944" y="144216"/>
            <a:ext cx="1539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 DC power state </a:t>
            </a:r>
            <a:endParaRPr lang="en-SG" sz="1200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D34C7A-B37E-7E44-987C-C090770E5DE6}"/>
              </a:ext>
            </a:extLst>
          </p:cNvPr>
          <p:cNvCxnSpPr>
            <a:cxnSpLocks/>
          </p:cNvCxnSpPr>
          <p:nvPr/>
        </p:nvCxnSpPr>
        <p:spPr>
          <a:xfrm>
            <a:off x="3984978" y="421215"/>
            <a:ext cx="0" cy="8608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2B704D2-E996-F4E7-A2BC-4B8A2D09FB48}"/>
              </a:ext>
            </a:extLst>
          </p:cNvPr>
          <p:cNvCxnSpPr>
            <a:cxnSpLocks/>
          </p:cNvCxnSpPr>
          <p:nvPr/>
        </p:nvCxnSpPr>
        <p:spPr>
          <a:xfrm>
            <a:off x="5805923" y="413281"/>
            <a:ext cx="0" cy="10682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1BC7A4D-971F-9A4E-571B-FA3F7DAF6228}"/>
              </a:ext>
            </a:extLst>
          </p:cNvPr>
          <p:cNvSpPr txBox="1"/>
          <p:nvPr/>
        </p:nvSpPr>
        <p:spPr>
          <a:xfrm>
            <a:off x="5036279" y="136282"/>
            <a:ext cx="14305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 DC Current(A)</a:t>
            </a:r>
            <a:endParaRPr lang="en-SG" sz="12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C5BC5B-6D40-A8C8-422A-C0A73E4F5DAA}"/>
              </a:ext>
            </a:extLst>
          </p:cNvPr>
          <p:cNvSpPr txBox="1"/>
          <p:nvPr/>
        </p:nvSpPr>
        <p:spPr>
          <a:xfrm>
            <a:off x="6771479" y="136281"/>
            <a:ext cx="14305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 DC Voltage(V)</a:t>
            </a:r>
            <a:endParaRPr lang="en-SG" sz="1200" b="1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C5ACA58-C9DE-A298-6ABC-7A97D8E2F404}"/>
              </a:ext>
            </a:extLst>
          </p:cNvPr>
          <p:cNvCxnSpPr>
            <a:cxnSpLocks/>
          </p:cNvCxnSpPr>
          <p:nvPr/>
        </p:nvCxnSpPr>
        <p:spPr>
          <a:xfrm>
            <a:off x="7617440" y="421215"/>
            <a:ext cx="0" cy="13651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2009CC3-8405-7B96-9F84-047D00E8D3EB}"/>
              </a:ext>
            </a:extLst>
          </p:cNvPr>
          <p:cNvCxnSpPr>
            <a:cxnSpLocks/>
          </p:cNvCxnSpPr>
          <p:nvPr/>
        </p:nvCxnSpPr>
        <p:spPr>
          <a:xfrm flipV="1">
            <a:off x="1380217" y="5242874"/>
            <a:ext cx="0" cy="126162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DC0A388-5CA5-0DA1-6C8F-22F8A961A507}"/>
              </a:ext>
            </a:extLst>
          </p:cNvPr>
          <p:cNvSpPr txBox="1"/>
          <p:nvPr/>
        </p:nvSpPr>
        <p:spPr>
          <a:xfrm>
            <a:off x="531801" y="6504495"/>
            <a:ext cx="1847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 current speed gauge </a:t>
            </a:r>
            <a:endParaRPr lang="en-SG" sz="1200" b="1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B637409-F6DF-8BE7-A2CB-1971766EFC0C}"/>
              </a:ext>
            </a:extLst>
          </p:cNvPr>
          <p:cNvCxnSpPr>
            <a:cxnSpLocks/>
          </p:cNvCxnSpPr>
          <p:nvPr/>
        </p:nvCxnSpPr>
        <p:spPr>
          <a:xfrm flipV="1">
            <a:off x="3266909" y="5873684"/>
            <a:ext cx="0" cy="54597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22882C3-7E4E-F68F-E379-826E511CB13E}"/>
              </a:ext>
            </a:extLst>
          </p:cNvPr>
          <p:cNvSpPr txBox="1"/>
          <p:nvPr/>
        </p:nvSpPr>
        <p:spPr>
          <a:xfrm>
            <a:off x="2653156" y="6357441"/>
            <a:ext cx="1847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 average speed indicator</a:t>
            </a:r>
            <a:endParaRPr lang="en-SG" sz="1200" b="1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D085A42-3605-A6C9-C66E-A74291F6B222}"/>
              </a:ext>
            </a:extLst>
          </p:cNvPr>
          <p:cNvCxnSpPr>
            <a:cxnSpLocks/>
          </p:cNvCxnSpPr>
          <p:nvPr/>
        </p:nvCxnSpPr>
        <p:spPr>
          <a:xfrm flipV="1">
            <a:off x="5137608" y="5873684"/>
            <a:ext cx="478146" cy="6308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FD32469-6EA2-D765-D01A-18966B1C7833}"/>
              </a:ext>
            </a:extLst>
          </p:cNvPr>
          <p:cNvSpPr txBox="1"/>
          <p:nvPr/>
        </p:nvSpPr>
        <p:spPr>
          <a:xfrm>
            <a:off x="4209646" y="6412161"/>
            <a:ext cx="159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 poser state reset button</a:t>
            </a:r>
            <a:endParaRPr lang="en-SG" sz="1200" b="1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87BC8B3-4664-F562-4BE5-8B6DC63E26CE}"/>
              </a:ext>
            </a:extLst>
          </p:cNvPr>
          <p:cNvCxnSpPr>
            <a:cxnSpLocks/>
          </p:cNvCxnSpPr>
          <p:nvPr/>
        </p:nvCxnSpPr>
        <p:spPr>
          <a:xfrm flipH="1" flipV="1">
            <a:off x="6056948" y="5873684"/>
            <a:ext cx="329131" cy="6308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BAE624F-4363-68B8-6E84-5D175FA4919E}"/>
              </a:ext>
            </a:extLst>
          </p:cNvPr>
          <p:cNvSpPr txBox="1"/>
          <p:nvPr/>
        </p:nvSpPr>
        <p:spPr>
          <a:xfrm>
            <a:off x="5890175" y="6455614"/>
            <a:ext cx="20566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 emergency stop button</a:t>
            </a:r>
            <a:endParaRPr lang="en-SG" sz="1200" b="1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FF06BBD-B2DC-3B60-8F3E-06A744755A51}"/>
              </a:ext>
            </a:extLst>
          </p:cNvPr>
          <p:cNvCxnSpPr>
            <a:cxnSpLocks/>
          </p:cNvCxnSpPr>
          <p:nvPr/>
        </p:nvCxnSpPr>
        <p:spPr>
          <a:xfrm>
            <a:off x="9489876" y="413280"/>
            <a:ext cx="0" cy="88058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F014EB6-04F2-0CA9-0B1A-9806A45ADD5B}"/>
              </a:ext>
            </a:extLst>
          </p:cNvPr>
          <p:cNvSpPr txBox="1"/>
          <p:nvPr/>
        </p:nvSpPr>
        <p:spPr>
          <a:xfrm>
            <a:off x="8841153" y="160346"/>
            <a:ext cx="1792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 state history table </a:t>
            </a:r>
            <a:endParaRPr lang="en-SG" sz="12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B425E60-C437-C869-FBC2-F04114C91D28}"/>
              </a:ext>
            </a:extLst>
          </p:cNvPr>
          <p:cNvSpPr txBox="1"/>
          <p:nvPr/>
        </p:nvSpPr>
        <p:spPr>
          <a:xfrm>
            <a:off x="8107574" y="6342766"/>
            <a:ext cx="1558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Train’s Control PLC state panel </a:t>
            </a:r>
            <a:endParaRPr lang="en-SG" sz="1200" b="1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83BFF6B-81F6-01F5-DF2F-9A755F52C90F}"/>
              </a:ext>
            </a:extLst>
          </p:cNvPr>
          <p:cNvSpPr/>
          <p:nvPr/>
        </p:nvSpPr>
        <p:spPr>
          <a:xfrm>
            <a:off x="7992282" y="1021083"/>
            <a:ext cx="3479371" cy="180051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17DCD1E-B209-B758-A593-5D598261C650}"/>
              </a:ext>
            </a:extLst>
          </p:cNvPr>
          <p:cNvSpPr/>
          <p:nvPr/>
        </p:nvSpPr>
        <p:spPr>
          <a:xfrm>
            <a:off x="8012783" y="3005423"/>
            <a:ext cx="1791094" cy="239613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1C58AA9-F50C-B580-B38F-1355A1EF4B89}"/>
              </a:ext>
            </a:extLst>
          </p:cNvPr>
          <p:cNvCxnSpPr>
            <a:cxnSpLocks/>
          </p:cNvCxnSpPr>
          <p:nvPr/>
        </p:nvCxnSpPr>
        <p:spPr>
          <a:xfrm flipV="1">
            <a:off x="9162854" y="5401559"/>
            <a:ext cx="0" cy="95588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336E08F-5D71-8BC4-D805-0A7663A64CD6}"/>
              </a:ext>
            </a:extLst>
          </p:cNvPr>
          <p:cNvCxnSpPr>
            <a:cxnSpLocks/>
          </p:cNvCxnSpPr>
          <p:nvPr/>
        </p:nvCxnSpPr>
        <p:spPr>
          <a:xfrm flipH="1" flipV="1">
            <a:off x="9824302" y="5638800"/>
            <a:ext cx="875121" cy="77142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38DD148-728C-EFB5-3E7A-9A71587DF481}"/>
              </a:ext>
            </a:extLst>
          </p:cNvPr>
          <p:cNvSpPr txBox="1"/>
          <p:nvPr/>
        </p:nvSpPr>
        <p:spPr>
          <a:xfrm>
            <a:off x="9772575" y="6390683"/>
            <a:ext cx="1872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Train’s collision avoidance  overload control </a:t>
            </a:r>
            <a:endParaRPr lang="en-SG" sz="1200" b="1" dirty="0"/>
          </a:p>
        </p:txBody>
      </p:sp>
    </p:spTree>
    <p:extLst>
      <p:ext uri="{BB962C8B-B14F-4D97-AF65-F5344CB8AC3E}">
        <p14:creationId xmlns:p14="http://schemas.microsoft.com/office/powerpoint/2010/main" val="14839535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train entrance block signal&#10;&#10;Description automatically generated">
            <a:extLst>
              <a:ext uri="{FF2B5EF4-FFF2-40B4-BE49-F238E27FC236}">
                <a16:creationId xmlns:a16="http://schemas.microsoft.com/office/drawing/2014/main" id="{90C9F382-8971-C177-4A6E-876C8ECD4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962" y="4701790"/>
            <a:ext cx="2521318" cy="144045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D74BD40-1980-9E66-F040-FD7A8D85C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959" y="556416"/>
            <a:ext cx="2663768" cy="152577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8" name="Picture 7" descr="A diagram of a ladder&#10;&#10;Description automatically generated">
            <a:extLst>
              <a:ext uri="{FF2B5EF4-FFF2-40B4-BE49-F238E27FC236}">
                <a16:creationId xmlns:a16="http://schemas.microsoft.com/office/drawing/2014/main" id="{CD3F76D4-D70D-8FE0-B60E-0DDA78A2DA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615" y="2800702"/>
            <a:ext cx="2560810" cy="141354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0" name="Picture 9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39A91C3A-419A-8AD9-FDD7-E074199733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216" y="2800702"/>
            <a:ext cx="2560810" cy="144045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2" name="Picture 11" descr="A diagram of a train crossing&#10;&#10;Description automatically generated">
            <a:extLst>
              <a:ext uri="{FF2B5EF4-FFF2-40B4-BE49-F238E27FC236}">
                <a16:creationId xmlns:a16="http://schemas.microsoft.com/office/drawing/2014/main" id="{0648D433-2AF3-EDD7-84F2-FF996619B8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615" y="4701790"/>
            <a:ext cx="2521318" cy="144045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A7F231B-01A5-DC4C-00FE-FB28687A172A}"/>
              </a:ext>
            </a:extLst>
          </p:cNvPr>
          <p:cNvCxnSpPr>
            <a:stCxn id="6" idx="2"/>
            <a:endCxn id="10" idx="0"/>
          </p:cNvCxnSpPr>
          <p:nvPr/>
        </p:nvCxnSpPr>
        <p:spPr>
          <a:xfrm rot="5400000">
            <a:off x="5670977" y="1714835"/>
            <a:ext cx="718511" cy="1453222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A13335B-ADDC-8260-F942-A271352A8E22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16200000" flipH="1">
            <a:off x="7147676" y="1691357"/>
            <a:ext cx="718511" cy="1500177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E4AD60F-5604-BB40-CAE7-6A075F8661D6}"/>
              </a:ext>
            </a:extLst>
          </p:cNvPr>
          <p:cNvSpPr txBox="1"/>
          <p:nvPr/>
        </p:nvSpPr>
        <p:spPr>
          <a:xfrm>
            <a:off x="4023216" y="2518531"/>
            <a:ext cx="1731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/>
              <a:t>Junction PLC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1637E8-69E6-6629-F4E0-B362428B2CBC}"/>
              </a:ext>
            </a:extLst>
          </p:cNvPr>
          <p:cNvSpPr txBox="1"/>
          <p:nvPr/>
        </p:nvSpPr>
        <p:spPr>
          <a:xfrm>
            <a:off x="8617727" y="2505073"/>
            <a:ext cx="865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/>
              <a:t>Station PLC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7873D2-EAEE-A455-A2B1-4BC534D5EBE9}"/>
              </a:ext>
            </a:extLst>
          </p:cNvPr>
          <p:cNvSpPr txBox="1"/>
          <p:nvPr/>
        </p:nvSpPr>
        <p:spPr>
          <a:xfrm>
            <a:off x="6730007" y="2169556"/>
            <a:ext cx="9885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/>
              <a:t>Modbus-TCP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77BC534-45A9-3A9E-1C48-7B01D3F9A852}"/>
              </a:ext>
            </a:extLst>
          </p:cNvPr>
          <p:cNvCxnSpPr>
            <a:stCxn id="10" idx="2"/>
            <a:endCxn id="5" idx="0"/>
          </p:cNvCxnSpPr>
          <p:nvPr/>
        </p:nvCxnSpPr>
        <p:spPr>
          <a:xfrm>
            <a:off x="5303621" y="4241158"/>
            <a:ext cx="0" cy="460632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C6EE183-7C7A-B41C-80C8-1F43714B6C02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 flipH="1">
            <a:off x="8237274" y="4214243"/>
            <a:ext cx="0" cy="487547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CB1B7A8-3DBF-4AF1-D1FF-E8F22C77C8F4}"/>
              </a:ext>
            </a:extLst>
          </p:cNvPr>
          <p:cNvSpPr txBox="1"/>
          <p:nvPr/>
        </p:nvSpPr>
        <p:spPr>
          <a:xfrm>
            <a:off x="3893428" y="4270903"/>
            <a:ext cx="14101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/>
              <a:t>Real word junction sensors and signal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406DB4-8695-10CC-2B73-51DD02A7EF5B}"/>
              </a:ext>
            </a:extLst>
          </p:cNvPr>
          <p:cNvSpPr txBox="1"/>
          <p:nvPr/>
        </p:nvSpPr>
        <p:spPr>
          <a:xfrm>
            <a:off x="8408822" y="4270903"/>
            <a:ext cx="14101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/>
              <a:t>Real word station sensors and signal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B8AB7A-0329-2265-16AE-D03B2E26CE22}"/>
              </a:ext>
            </a:extLst>
          </p:cNvPr>
          <p:cNvSpPr txBox="1"/>
          <p:nvPr/>
        </p:nvSpPr>
        <p:spPr>
          <a:xfrm>
            <a:off x="6903003" y="4217946"/>
            <a:ext cx="12078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chemeClr val="accent6">
                    <a:lumMod val="75000"/>
                  </a:schemeClr>
                </a:solidFill>
              </a:rPr>
              <a:t>UDP simulate electrical signal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624BA2-76EE-2B78-9684-D7316A5BC6DD}"/>
              </a:ext>
            </a:extLst>
          </p:cNvPr>
          <p:cNvSpPr txBox="1"/>
          <p:nvPr/>
        </p:nvSpPr>
        <p:spPr>
          <a:xfrm>
            <a:off x="5286901" y="4241158"/>
            <a:ext cx="12078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chemeClr val="accent6">
                    <a:lumMod val="75000"/>
                  </a:schemeClr>
                </a:solidFill>
              </a:rPr>
              <a:t>UDP simulate electrical signal </a:t>
            </a:r>
          </a:p>
        </p:txBody>
      </p:sp>
    </p:spTree>
    <p:extLst>
      <p:ext uri="{BB962C8B-B14F-4D97-AF65-F5344CB8AC3E}">
        <p14:creationId xmlns:p14="http://schemas.microsoft.com/office/powerpoint/2010/main" val="1131146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98307A-304D-5F13-3D2D-371223E06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738" y="4075190"/>
            <a:ext cx="3043465" cy="215422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710004E-43DF-BCF5-FCCA-5D080D0EF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288" y="2211551"/>
            <a:ext cx="3063771" cy="142863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2A63999-5D73-83CF-BDF6-99F6872AD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738" y="99435"/>
            <a:ext cx="3043465" cy="171194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66D8F7-FD9D-469A-73F1-91154C30A381}"/>
              </a:ext>
            </a:extLst>
          </p:cNvPr>
          <p:cNvSpPr txBox="1"/>
          <p:nvPr/>
        </p:nvSpPr>
        <p:spPr>
          <a:xfrm>
            <a:off x="4464826" y="3644303"/>
            <a:ext cx="17999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/>
              <a:t>Real word trains PLC throttle and brake control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32ABA91-D63F-ED81-9A56-C31F71FBC962}"/>
              </a:ext>
            </a:extLst>
          </p:cNvPr>
          <p:cNvCxnSpPr>
            <a:cxnSpLocks/>
          </p:cNvCxnSpPr>
          <p:nvPr/>
        </p:nvCxnSpPr>
        <p:spPr>
          <a:xfrm>
            <a:off x="4256559" y="3636479"/>
            <a:ext cx="0" cy="40387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98288F9-5764-E948-6888-008156E68DC2}"/>
              </a:ext>
            </a:extLst>
          </p:cNvPr>
          <p:cNvSpPr txBox="1"/>
          <p:nvPr/>
        </p:nvSpPr>
        <p:spPr>
          <a:xfrm>
            <a:off x="2922288" y="3640182"/>
            <a:ext cx="12078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chemeClr val="accent6">
                    <a:lumMod val="75000"/>
                  </a:schemeClr>
                </a:solidFill>
              </a:rPr>
              <a:t>UDP simulate electrical signal 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6E64339-F417-B435-9DCC-4D3EFE8C7C69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 rot="5400000">
            <a:off x="4254239" y="2011319"/>
            <a:ext cx="400168" cy="297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B0EFF3A-07CA-FFB3-ABBB-FD43B4A9E74E}"/>
              </a:ext>
            </a:extLst>
          </p:cNvPr>
          <p:cNvSpPr txBox="1"/>
          <p:nvPr/>
        </p:nvSpPr>
        <p:spPr>
          <a:xfrm>
            <a:off x="4464826" y="1846223"/>
            <a:ext cx="9885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/>
              <a:t>Modbus-TCP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DBDF71-5154-55F3-7780-0AA56415CCE7}"/>
              </a:ext>
            </a:extLst>
          </p:cNvPr>
          <p:cNvSpPr txBox="1"/>
          <p:nvPr/>
        </p:nvSpPr>
        <p:spPr>
          <a:xfrm>
            <a:off x="2855552" y="1915101"/>
            <a:ext cx="1731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/>
              <a:t>Train Control PLC </a:t>
            </a:r>
          </a:p>
        </p:txBody>
      </p:sp>
    </p:spTree>
    <p:extLst>
      <p:ext uri="{BB962C8B-B14F-4D97-AF65-F5344CB8AC3E}">
        <p14:creationId xmlns:p14="http://schemas.microsoft.com/office/powerpoint/2010/main" val="41562394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BF5B6-2C43-D75E-0A0B-B9CC47929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DBC6855F-167E-5386-D545-826E478B23E1}"/>
              </a:ext>
            </a:extLst>
          </p:cNvPr>
          <p:cNvSpPr/>
          <p:nvPr/>
        </p:nvSpPr>
        <p:spPr>
          <a:xfrm>
            <a:off x="10163696" y="4320047"/>
            <a:ext cx="1667748" cy="1690023"/>
          </a:xfrm>
          <a:prstGeom prst="rect">
            <a:avLst/>
          </a:prstGeom>
          <a:solidFill>
            <a:schemeClr val="bg2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86F322-6A94-7A67-9964-B5DE75599768}"/>
              </a:ext>
            </a:extLst>
          </p:cNvPr>
          <p:cNvSpPr txBox="1"/>
          <p:nvPr/>
        </p:nvSpPr>
        <p:spPr>
          <a:xfrm>
            <a:off x="338340" y="169625"/>
            <a:ext cx="265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Railway Physical-world Simulator </a:t>
            </a:r>
            <a:endParaRPr lang="en-SG" sz="14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FDB001-138B-1E10-D7DD-6039E0E63FC1}"/>
              </a:ext>
            </a:extLst>
          </p:cNvPr>
          <p:cNvSpPr/>
          <p:nvPr/>
        </p:nvSpPr>
        <p:spPr>
          <a:xfrm>
            <a:off x="1515740" y="3397652"/>
            <a:ext cx="2115318" cy="39621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/>
              <a:t>Electrical signal communication simulation module (10.0.10.100) </a:t>
            </a:r>
            <a:endParaRPr lang="en-SG" sz="11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61DFB2-1613-AB1C-BED0-DB4F863D0470}"/>
              </a:ext>
            </a:extLst>
          </p:cNvPr>
          <p:cNvSpPr/>
          <p:nvPr/>
        </p:nvSpPr>
        <p:spPr>
          <a:xfrm>
            <a:off x="4694947" y="4413219"/>
            <a:ext cx="4244879" cy="1743252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B2639F-A68C-F107-D70E-F222C70D7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596" y="4553826"/>
            <a:ext cx="2527544" cy="1198685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CFE3502-F07D-AFB2-83F1-740B0565B273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3631962" y="3628993"/>
            <a:ext cx="2891015" cy="67871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62CDCE1-D78E-4FDD-4C66-3C3C129968A2}"/>
              </a:ext>
            </a:extLst>
          </p:cNvPr>
          <p:cNvSpPr txBox="1"/>
          <p:nvPr/>
        </p:nvSpPr>
        <p:spPr>
          <a:xfrm>
            <a:off x="7577659" y="4549031"/>
            <a:ext cx="11914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[Master, Slot-0]</a:t>
            </a:r>
          </a:p>
          <a:p>
            <a:r>
              <a:rPr lang="en-US" sz="1100" b="1" dirty="0"/>
              <a:t>I/O: 15/7</a:t>
            </a:r>
            <a:endParaRPr lang="en-SG" sz="11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C4396B-0224-F86B-4489-AED9E012DBBF}"/>
              </a:ext>
            </a:extLst>
          </p:cNvPr>
          <p:cNvSpPr txBox="1"/>
          <p:nvPr/>
        </p:nvSpPr>
        <p:spPr>
          <a:xfrm>
            <a:off x="5822473" y="5716942"/>
            <a:ext cx="18059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Slot-1] </a:t>
            </a:r>
            <a:r>
              <a:rPr lang="en-SG" sz="1100" b="1" dirty="0"/>
              <a:t>I/O: 15/7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A4885B-EDD5-328F-A074-96F48898580A}"/>
              </a:ext>
            </a:extLst>
          </p:cNvPr>
          <p:cNvSpPr txBox="1"/>
          <p:nvPr/>
        </p:nvSpPr>
        <p:spPr>
          <a:xfrm>
            <a:off x="7345655" y="5730469"/>
            <a:ext cx="15962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Slot-2] I/O: 9/</a:t>
            </a:r>
            <a:r>
              <a:rPr lang="en-SG" sz="1100" b="1" dirty="0"/>
              <a:t>5</a:t>
            </a:r>
            <a:endParaRPr lang="en-US" sz="1100" b="1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B363738-7C64-8885-7A06-EC3C598FF336}"/>
              </a:ext>
            </a:extLst>
          </p:cNvPr>
          <p:cNvCxnSpPr>
            <a:cxnSpLocks/>
            <a:stCxn id="37" idx="1"/>
          </p:cNvCxnSpPr>
          <p:nvPr/>
        </p:nvCxnSpPr>
        <p:spPr>
          <a:xfrm rot="10800000">
            <a:off x="3662112" y="3742045"/>
            <a:ext cx="2647805" cy="711357"/>
          </a:xfrm>
          <a:prstGeom prst="bentConnector3">
            <a:avLst>
              <a:gd name="adj1" fmla="val -432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C0E510F-5945-A548-406A-9A6A66948C3F}"/>
              </a:ext>
            </a:extLst>
          </p:cNvPr>
          <p:cNvSpPr txBox="1"/>
          <p:nvPr/>
        </p:nvSpPr>
        <p:spPr>
          <a:xfrm>
            <a:off x="6118329" y="4731723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B97536-70A3-F0F8-824D-454059701FB6}"/>
              </a:ext>
            </a:extLst>
          </p:cNvPr>
          <p:cNvSpPr txBox="1"/>
          <p:nvPr/>
        </p:nvSpPr>
        <p:spPr>
          <a:xfrm>
            <a:off x="5270485" y="5369639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92B7D1-BC09-488E-BB37-4494128CD0CE}"/>
              </a:ext>
            </a:extLst>
          </p:cNvPr>
          <p:cNvSpPr txBox="1"/>
          <p:nvPr/>
        </p:nvSpPr>
        <p:spPr>
          <a:xfrm>
            <a:off x="8255181" y="5352401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D31186-3F5B-F2B7-7865-BC334ED836DD}"/>
              </a:ext>
            </a:extLst>
          </p:cNvPr>
          <p:cNvSpPr txBox="1"/>
          <p:nvPr/>
        </p:nvSpPr>
        <p:spPr>
          <a:xfrm>
            <a:off x="4705447" y="4388877"/>
            <a:ext cx="160003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Railway track junction signaling  control PLC network</a:t>
            </a:r>
            <a:endParaRPr lang="en-SG" sz="1100" b="1" dirty="0">
              <a:solidFill>
                <a:srgbClr val="00206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DBF892D-A7AC-D9BC-0E30-95E4B12F1BB0}"/>
              </a:ext>
            </a:extLst>
          </p:cNvPr>
          <p:cNvSpPr/>
          <p:nvPr/>
        </p:nvSpPr>
        <p:spPr>
          <a:xfrm>
            <a:off x="613778" y="4424120"/>
            <a:ext cx="3836895" cy="1747176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4459761-DC26-5B94-E063-B0778D688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285" y="4531784"/>
            <a:ext cx="2527544" cy="119868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416B236-D7E7-7A4D-65E1-EEDE71576C47}"/>
              </a:ext>
            </a:extLst>
          </p:cNvPr>
          <p:cNvSpPr txBox="1"/>
          <p:nvPr/>
        </p:nvSpPr>
        <p:spPr>
          <a:xfrm>
            <a:off x="3101509" y="4538336"/>
            <a:ext cx="11914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[Master, Slot-0]</a:t>
            </a:r>
          </a:p>
          <a:p>
            <a:r>
              <a:rPr lang="en-US" sz="1100" b="1" dirty="0"/>
              <a:t>I/O: 8/8</a:t>
            </a:r>
            <a:endParaRPr lang="en-SG" sz="11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7576D6-8A3A-411E-01FE-5400DAFC478D}"/>
              </a:ext>
            </a:extLst>
          </p:cNvPr>
          <p:cNvSpPr txBox="1"/>
          <p:nvPr/>
        </p:nvSpPr>
        <p:spPr>
          <a:xfrm>
            <a:off x="1350152" y="5672082"/>
            <a:ext cx="15345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Slot-1] </a:t>
            </a:r>
            <a:r>
              <a:rPr lang="en-SG" sz="1100" b="1" dirty="0"/>
              <a:t>I/O: 8/8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8D0D07-A70B-F587-8FD8-F995617E0414}"/>
              </a:ext>
            </a:extLst>
          </p:cNvPr>
          <p:cNvSpPr txBox="1"/>
          <p:nvPr/>
        </p:nvSpPr>
        <p:spPr>
          <a:xfrm>
            <a:off x="2949809" y="5679650"/>
            <a:ext cx="15088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Slot-2] I/O: 6/</a:t>
            </a:r>
            <a:r>
              <a:rPr lang="en-SG" sz="1100" b="1" dirty="0"/>
              <a:t>6</a:t>
            </a:r>
            <a:endParaRPr lang="en-US" sz="11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772E74-6050-74B7-21AA-39C99FF08CD1}"/>
              </a:ext>
            </a:extLst>
          </p:cNvPr>
          <p:cNvSpPr txBox="1"/>
          <p:nvPr/>
        </p:nvSpPr>
        <p:spPr>
          <a:xfrm>
            <a:off x="1712632" y="4805253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3C5D33-4407-15C9-6BAA-E5840B983E52}"/>
              </a:ext>
            </a:extLst>
          </p:cNvPr>
          <p:cNvSpPr txBox="1"/>
          <p:nvPr/>
        </p:nvSpPr>
        <p:spPr>
          <a:xfrm>
            <a:off x="878981" y="5308075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2532BE-8F30-5D9A-B03D-5F99A53F1A22}"/>
              </a:ext>
            </a:extLst>
          </p:cNvPr>
          <p:cNvSpPr txBox="1"/>
          <p:nvPr/>
        </p:nvSpPr>
        <p:spPr>
          <a:xfrm>
            <a:off x="3843051" y="5304290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204116-EDFB-EE4A-B8B7-FA4FA1262E45}"/>
              </a:ext>
            </a:extLst>
          </p:cNvPr>
          <p:cNvSpPr txBox="1"/>
          <p:nvPr/>
        </p:nvSpPr>
        <p:spPr>
          <a:xfrm>
            <a:off x="600994" y="4421327"/>
            <a:ext cx="145266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Railway track station signaling control PLC network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A3F3F61-456F-D04C-F94C-6E916A40351F}"/>
              </a:ext>
            </a:extLst>
          </p:cNvPr>
          <p:cNvCxnSpPr>
            <a:cxnSpLocks/>
          </p:cNvCxnSpPr>
          <p:nvPr/>
        </p:nvCxnSpPr>
        <p:spPr>
          <a:xfrm flipV="1">
            <a:off x="2012378" y="3809945"/>
            <a:ext cx="0" cy="46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D8606A7-8C33-DD11-4F30-897574413F7D}"/>
              </a:ext>
            </a:extLst>
          </p:cNvPr>
          <p:cNvSpPr txBox="1"/>
          <p:nvPr/>
        </p:nvSpPr>
        <p:spPr>
          <a:xfrm>
            <a:off x="2149983" y="3787588"/>
            <a:ext cx="1328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22 station sensor state (input to PLC)</a:t>
            </a:r>
            <a:endParaRPr lang="en-SG" sz="9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6CD6215-3022-573B-EEDD-EF7FB3B8ABDE}"/>
              </a:ext>
            </a:extLst>
          </p:cNvPr>
          <p:cNvCxnSpPr>
            <a:cxnSpLocks/>
          </p:cNvCxnSpPr>
          <p:nvPr/>
        </p:nvCxnSpPr>
        <p:spPr>
          <a:xfrm>
            <a:off x="2153550" y="3827346"/>
            <a:ext cx="0" cy="46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65C1E1C-1A5A-8AA8-4A8E-738067C10737}"/>
              </a:ext>
            </a:extLst>
          </p:cNvPr>
          <p:cNvSpPr txBox="1"/>
          <p:nvPr/>
        </p:nvSpPr>
        <p:spPr>
          <a:xfrm>
            <a:off x="2277108" y="4176776"/>
            <a:ext cx="10233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</a:rPr>
              <a:t>10.0.10.10X</a:t>
            </a:r>
            <a:endParaRPr lang="en-SG" sz="1100" b="1" dirty="0">
              <a:solidFill>
                <a:srgbClr val="0070C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4F6183-AFAF-8D63-A4CC-3B18F29F3E94}"/>
              </a:ext>
            </a:extLst>
          </p:cNvPr>
          <p:cNvSpPr txBox="1"/>
          <p:nvPr/>
        </p:nvSpPr>
        <p:spPr>
          <a:xfrm>
            <a:off x="6647155" y="4137304"/>
            <a:ext cx="13046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</a:rPr>
              <a:t>10.0.10.11X</a:t>
            </a:r>
            <a:endParaRPr lang="en-SG" sz="1100" b="1" dirty="0">
              <a:solidFill>
                <a:srgbClr val="0070C0"/>
              </a:solidFill>
            </a:endParaRPr>
          </a:p>
        </p:txBody>
      </p:sp>
      <p:pic>
        <p:nvPicPr>
          <p:cNvPr id="36" name="Picture 8" descr="Router | Cisco Network Topology Icons 3015">
            <a:extLst>
              <a:ext uri="{FF2B5EF4-FFF2-40B4-BE49-F238E27FC236}">
                <a16:creationId xmlns:a16="http://schemas.microsoft.com/office/drawing/2014/main" id="{B1BBC0C5-95C5-03E7-D699-2B75E7191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997" y="4300302"/>
            <a:ext cx="373556" cy="25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 descr="Router | Cisco Network Topology Icons 3015">
            <a:extLst>
              <a:ext uri="{FF2B5EF4-FFF2-40B4-BE49-F238E27FC236}">
                <a16:creationId xmlns:a16="http://schemas.microsoft.com/office/drawing/2014/main" id="{F7461434-0093-2C1C-8535-97295CB0C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916" y="4307705"/>
            <a:ext cx="426121" cy="29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0747249-89C9-7AC9-3B96-478741F93F82}"/>
              </a:ext>
            </a:extLst>
          </p:cNvPr>
          <p:cNvCxnSpPr>
            <a:cxnSpLocks/>
          </p:cNvCxnSpPr>
          <p:nvPr/>
        </p:nvCxnSpPr>
        <p:spPr>
          <a:xfrm>
            <a:off x="7299490" y="5066676"/>
            <a:ext cx="0" cy="1410108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C800F54-E8A0-AC10-A2A7-76791DF95B34}"/>
              </a:ext>
            </a:extLst>
          </p:cNvPr>
          <p:cNvSpPr txBox="1"/>
          <p:nvPr/>
        </p:nvSpPr>
        <p:spPr>
          <a:xfrm>
            <a:off x="556716" y="5919160"/>
            <a:ext cx="2083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</a:rPr>
              <a:t>Modbus IP: 192.168.100.1X/24</a:t>
            </a:r>
            <a:endParaRPr lang="en-SG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6485709-FE25-B8B1-6A39-CF0E88F78391}"/>
              </a:ext>
            </a:extLst>
          </p:cNvPr>
          <p:cNvSpPr txBox="1"/>
          <p:nvPr/>
        </p:nvSpPr>
        <p:spPr>
          <a:xfrm>
            <a:off x="4673708" y="5918051"/>
            <a:ext cx="1983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</a:rPr>
              <a:t>Modbus IP: 192.168.101.2X/24</a:t>
            </a:r>
            <a:endParaRPr lang="en-SG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C1CDD0-0ABA-9B50-12B7-3F9C1711F1AB}"/>
              </a:ext>
            </a:extLst>
          </p:cNvPr>
          <p:cNvSpPr txBox="1"/>
          <p:nvPr/>
        </p:nvSpPr>
        <p:spPr>
          <a:xfrm>
            <a:off x="2780415" y="6470459"/>
            <a:ext cx="27620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</a:rPr>
              <a:t>Memory Point read request  and Coils set request </a:t>
            </a:r>
            <a:endParaRPr lang="en-SG" sz="1000" dirty="0">
              <a:solidFill>
                <a:srgbClr val="7030A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944018F-C809-660E-E7D1-EB1CE6DD72DA}"/>
              </a:ext>
            </a:extLst>
          </p:cNvPr>
          <p:cNvSpPr txBox="1"/>
          <p:nvPr/>
        </p:nvSpPr>
        <p:spPr>
          <a:xfrm>
            <a:off x="1004861" y="3787588"/>
            <a:ext cx="1265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22 PLC coils state (output to signals ) </a:t>
            </a:r>
            <a:endParaRPr lang="en-SG" sz="9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7BBFFAA-0FBE-0CAE-A5E5-C42649903DB9}"/>
              </a:ext>
            </a:extLst>
          </p:cNvPr>
          <p:cNvSpPr/>
          <p:nvPr/>
        </p:nvSpPr>
        <p:spPr>
          <a:xfrm>
            <a:off x="6795746" y="443547"/>
            <a:ext cx="4872807" cy="25138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3" name="Picture 52" descr="A screenshot of a computer&#10;&#10;Description automatically generated">
            <a:extLst>
              <a:ext uri="{FF2B5EF4-FFF2-40B4-BE49-F238E27FC236}">
                <a16:creationId xmlns:a16="http://schemas.microsoft.com/office/drawing/2014/main" id="{E40B25E0-D6B4-851D-49AB-A82DAB9378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918" y="631611"/>
            <a:ext cx="4833668" cy="276866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2CBD467-4777-F234-CD68-67D40C55D62F}"/>
              </a:ext>
            </a:extLst>
          </p:cNvPr>
          <p:cNvSpPr txBox="1"/>
          <p:nvPr/>
        </p:nvSpPr>
        <p:spPr>
          <a:xfrm>
            <a:off x="6344811" y="169625"/>
            <a:ext cx="3311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HQ Signal System Monitor HMI(s)</a:t>
            </a:r>
            <a:endParaRPr lang="en-SG" sz="14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48DF7B2-2A97-D02C-B537-67DE8D3BAA9A}"/>
              </a:ext>
            </a:extLst>
          </p:cNvPr>
          <p:cNvSpPr txBox="1"/>
          <p:nvPr/>
        </p:nvSpPr>
        <p:spPr>
          <a:xfrm>
            <a:off x="10202659" y="3585326"/>
            <a:ext cx="17591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</a:rPr>
              <a:t>Slave HMI(S) IP:192.168.10.10X</a:t>
            </a:r>
            <a:endParaRPr lang="en-SG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EA280A6-81A7-9CF4-F2D5-3054DD318B43}"/>
              </a:ext>
            </a:extLst>
          </p:cNvPr>
          <p:cNvSpPr txBox="1"/>
          <p:nvPr/>
        </p:nvSpPr>
        <p:spPr>
          <a:xfrm>
            <a:off x="4347923" y="3461721"/>
            <a:ext cx="22168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39 track sensors state  ( input to PLC)   </a:t>
            </a:r>
            <a:endParaRPr lang="en-SG" sz="9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A4EF32C-26EE-2C2A-421E-2D9E4C26B6AE}"/>
              </a:ext>
            </a:extLst>
          </p:cNvPr>
          <p:cNvSpPr txBox="1"/>
          <p:nvPr/>
        </p:nvSpPr>
        <p:spPr>
          <a:xfrm>
            <a:off x="4353545" y="3759635"/>
            <a:ext cx="21484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19 PLC coils ( output to signal) </a:t>
            </a:r>
            <a:endParaRPr lang="en-SG" sz="900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F95BB0B-4383-0348-9470-A0A64E19250F}"/>
              </a:ext>
            </a:extLst>
          </p:cNvPr>
          <p:cNvCxnSpPr>
            <a:cxnSpLocks/>
          </p:cNvCxnSpPr>
          <p:nvPr/>
        </p:nvCxnSpPr>
        <p:spPr>
          <a:xfrm>
            <a:off x="556716" y="6462956"/>
            <a:ext cx="1100924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8" descr="Router | Cisco Network Topology Icons 3015">
            <a:extLst>
              <a:ext uri="{FF2B5EF4-FFF2-40B4-BE49-F238E27FC236}">
                <a16:creationId xmlns:a16="http://schemas.microsoft.com/office/drawing/2014/main" id="{7733DE6C-0D9D-E646-504C-84C1DB4BB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9091" y="4931982"/>
            <a:ext cx="473861" cy="32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CF97C44-523C-BB2C-2A30-E03DD411DD8A}"/>
              </a:ext>
            </a:extLst>
          </p:cNvPr>
          <p:cNvCxnSpPr>
            <a:cxnSpLocks/>
          </p:cNvCxnSpPr>
          <p:nvPr/>
        </p:nvCxnSpPr>
        <p:spPr>
          <a:xfrm>
            <a:off x="9558543" y="5267818"/>
            <a:ext cx="0" cy="1186912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1526312-0636-A8BD-8A08-16577D26E4B3}"/>
              </a:ext>
            </a:extLst>
          </p:cNvPr>
          <p:cNvCxnSpPr>
            <a:cxnSpLocks/>
          </p:cNvCxnSpPr>
          <p:nvPr/>
        </p:nvCxnSpPr>
        <p:spPr>
          <a:xfrm>
            <a:off x="9564784" y="3429000"/>
            <a:ext cx="0" cy="1480447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4E8B6D8-9F17-803C-CD05-3CB1005876F6}"/>
              </a:ext>
            </a:extLst>
          </p:cNvPr>
          <p:cNvCxnSpPr>
            <a:cxnSpLocks/>
          </p:cNvCxnSpPr>
          <p:nvPr/>
        </p:nvCxnSpPr>
        <p:spPr>
          <a:xfrm flipV="1">
            <a:off x="10096107" y="3794170"/>
            <a:ext cx="1414203" cy="15775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21094E3-1ECB-3218-B808-76AEFBA95C24}"/>
              </a:ext>
            </a:extLst>
          </p:cNvPr>
          <p:cNvCxnSpPr>
            <a:cxnSpLocks/>
          </p:cNvCxnSpPr>
          <p:nvPr/>
        </p:nvCxnSpPr>
        <p:spPr>
          <a:xfrm flipV="1">
            <a:off x="11510310" y="2937572"/>
            <a:ext cx="0" cy="844799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4B3EDA6-3D04-3ACC-C9D1-F8F2AE6AE285}"/>
              </a:ext>
            </a:extLst>
          </p:cNvPr>
          <p:cNvCxnSpPr>
            <a:cxnSpLocks/>
          </p:cNvCxnSpPr>
          <p:nvPr/>
        </p:nvCxnSpPr>
        <p:spPr>
          <a:xfrm>
            <a:off x="10096107" y="3405940"/>
            <a:ext cx="0" cy="41164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4D46DEBC-372E-D8D4-8305-3701990D7EEE}"/>
              </a:ext>
            </a:extLst>
          </p:cNvPr>
          <p:cNvSpPr txBox="1"/>
          <p:nvPr/>
        </p:nvSpPr>
        <p:spPr>
          <a:xfrm>
            <a:off x="9046798" y="4388877"/>
            <a:ext cx="1566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HMI network 192.168.10.x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1E59AF2-584A-FE42-4637-7780ADC653C9}"/>
              </a:ext>
            </a:extLst>
          </p:cNvPr>
          <p:cNvSpPr txBox="1"/>
          <p:nvPr/>
        </p:nvSpPr>
        <p:spPr>
          <a:xfrm>
            <a:off x="7002875" y="3464956"/>
            <a:ext cx="23406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</a:rPr>
              <a:t>Master HMI IP: 192.168.10.100</a:t>
            </a:r>
            <a:endParaRPr lang="en-SG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6FD9B85-8BE6-F0FF-FFB2-B3535EA21A58}"/>
              </a:ext>
            </a:extLst>
          </p:cNvPr>
          <p:cNvSpPr txBox="1"/>
          <p:nvPr/>
        </p:nvSpPr>
        <p:spPr>
          <a:xfrm>
            <a:off x="9046798" y="6434652"/>
            <a:ext cx="26749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</a:rPr>
              <a:t>IEC 104     Network 192.168.103.0/24 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2D9F87D-E741-A15D-C9EF-3FE6EEEC6AB2}"/>
              </a:ext>
            </a:extLst>
          </p:cNvPr>
          <p:cNvSpPr txBox="1"/>
          <p:nvPr/>
        </p:nvSpPr>
        <p:spPr>
          <a:xfrm>
            <a:off x="11313622" y="2475907"/>
            <a:ext cx="636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Slave HMI(s)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B03DD46-4D19-D1C2-26F2-5F89C7E445AA}"/>
              </a:ext>
            </a:extLst>
          </p:cNvPr>
          <p:cNvCxnSpPr>
            <a:cxnSpLocks/>
          </p:cNvCxnSpPr>
          <p:nvPr/>
        </p:nvCxnSpPr>
        <p:spPr>
          <a:xfrm flipH="1">
            <a:off x="10283818" y="5153168"/>
            <a:ext cx="4053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7F2D6EBD-1C9F-1D15-B0B1-9F9DD0D34BC7}"/>
              </a:ext>
            </a:extLst>
          </p:cNvPr>
          <p:cNvSpPr txBox="1"/>
          <p:nvPr/>
        </p:nvSpPr>
        <p:spPr>
          <a:xfrm>
            <a:off x="10689170" y="4997626"/>
            <a:ext cx="126121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UDP data flow (simulate electrical signal )</a:t>
            </a:r>
            <a:endParaRPr lang="en-SG" sz="1100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0F74873-D4ED-7823-6CBD-B64E1F0958EE}"/>
              </a:ext>
            </a:extLst>
          </p:cNvPr>
          <p:cNvSpPr txBox="1"/>
          <p:nvPr/>
        </p:nvSpPr>
        <p:spPr>
          <a:xfrm>
            <a:off x="10689474" y="4605207"/>
            <a:ext cx="12182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Modbus-TCP  data flow </a:t>
            </a:r>
            <a:endParaRPr lang="en-SG" sz="1100" b="1" dirty="0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7C181C7-F8C5-F24F-DB62-B991A4DADA23}"/>
              </a:ext>
            </a:extLst>
          </p:cNvPr>
          <p:cNvCxnSpPr>
            <a:cxnSpLocks/>
          </p:cNvCxnSpPr>
          <p:nvPr/>
        </p:nvCxnSpPr>
        <p:spPr>
          <a:xfrm>
            <a:off x="10280861" y="4799781"/>
            <a:ext cx="402093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" descr="Router | Cisco Network Topology Icons 3015">
            <a:extLst>
              <a:ext uri="{FF2B5EF4-FFF2-40B4-BE49-F238E27FC236}">
                <a16:creationId xmlns:a16="http://schemas.microsoft.com/office/drawing/2014/main" id="{62FFB6D3-1D2B-8C9E-A914-6C4204310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9528" y="5616189"/>
            <a:ext cx="392919" cy="26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F70E1A99-FD26-BA96-D464-791C243011E1}"/>
              </a:ext>
            </a:extLst>
          </p:cNvPr>
          <p:cNvSpPr txBox="1"/>
          <p:nvPr/>
        </p:nvSpPr>
        <p:spPr>
          <a:xfrm>
            <a:off x="10670325" y="5591776"/>
            <a:ext cx="12128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Switch or Router</a:t>
            </a:r>
            <a:endParaRPr lang="en-SG" sz="1100" b="1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A91B0D5-1ABE-1ED5-EBBD-EBCC7B009C65}"/>
              </a:ext>
            </a:extLst>
          </p:cNvPr>
          <p:cNvSpPr txBox="1"/>
          <p:nvPr/>
        </p:nvSpPr>
        <p:spPr>
          <a:xfrm>
            <a:off x="10175071" y="4336605"/>
            <a:ext cx="12182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Legend</a:t>
            </a:r>
            <a:r>
              <a:rPr lang="en-US" sz="1100" b="1" dirty="0"/>
              <a:t> </a:t>
            </a:r>
            <a:endParaRPr lang="en-SG" sz="1100" b="1" dirty="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79C75FB-7C7E-575B-C0D2-8146CC62973F}"/>
              </a:ext>
            </a:extLst>
          </p:cNvPr>
          <p:cNvCxnSpPr>
            <a:cxnSpLocks/>
          </p:cNvCxnSpPr>
          <p:nvPr/>
        </p:nvCxnSpPr>
        <p:spPr>
          <a:xfrm>
            <a:off x="2183753" y="6164796"/>
            <a:ext cx="0" cy="502704"/>
          </a:xfrm>
          <a:prstGeom prst="straightConnector1">
            <a:avLst/>
          </a:prstGeom>
          <a:ln w="190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99B2072-9C0D-432A-A14D-EC0587B5E65C}"/>
              </a:ext>
            </a:extLst>
          </p:cNvPr>
          <p:cNvCxnSpPr>
            <a:cxnSpLocks/>
          </p:cNvCxnSpPr>
          <p:nvPr/>
        </p:nvCxnSpPr>
        <p:spPr>
          <a:xfrm>
            <a:off x="6522976" y="6164796"/>
            <a:ext cx="0" cy="28381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4EC92C27-2FBD-0A5E-9609-F97B26D44552}"/>
              </a:ext>
            </a:extLst>
          </p:cNvPr>
          <p:cNvSpPr txBox="1"/>
          <p:nvPr/>
        </p:nvSpPr>
        <p:spPr>
          <a:xfrm>
            <a:off x="7246219" y="6097377"/>
            <a:ext cx="1402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6">
                    <a:lumMod val="50000"/>
                  </a:schemeClr>
                </a:solidFill>
              </a:rPr>
              <a:t>Register read request  and Coils set request </a:t>
            </a:r>
            <a:endParaRPr lang="en-SG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D7DEADF8-3FA5-ADE9-96E2-C245F03016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6268" y="2293228"/>
            <a:ext cx="367500" cy="3822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EF89C889-2289-E8CA-B1C5-C4A73FEAB4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4921" y="1140558"/>
            <a:ext cx="370773" cy="34678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1EA3B998-51B5-93C5-72FD-3965ADDA9ACE}"/>
              </a:ext>
            </a:extLst>
          </p:cNvPr>
          <p:cNvSpPr txBox="1"/>
          <p:nvPr/>
        </p:nvSpPr>
        <p:spPr>
          <a:xfrm>
            <a:off x="5758139" y="859192"/>
            <a:ext cx="6288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Users</a:t>
            </a:r>
            <a:endParaRPr lang="en-SG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F715D75-9A29-F99A-9291-5DF3FA6850AC}"/>
              </a:ext>
            </a:extLst>
          </p:cNvPr>
          <p:cNvSpPr txBox="1"/>
          <p:nvPr/>
        </p:nvSpPr>
        <p:spPr>
          <a:xfrm>
            <a:off x="5758139" y="1888323"/>
            <a:ext cx="6609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Railway engineer </a:t>
            </a:r>
            <a:endParaRPr lang="en-SG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7" name="Arrow: Right 106">
            <a:extLst>
              <a:ext uri="{FF2B5EF4-FFF2-40B4-BE49-F238E27FC236}">
                <a16:creationId xmlns:a16="http://schemas.microsoft.com/office/drawing/2014/main" id="{B0A06C0F-9686-DA4C-105B-215E61F0D5E0}"/>
              </a:ext>
            </a:extLst>
          </p:cNvPr>
          <p:cNvSpPr/>
          <p:nvPr/>
        </p:nvSpPr>
        <p:spPr>
          <a:xfrm flipH="1">
            <a:off x="5574761" y="1255601"/>
            <a:ext cx="195046" cy="1366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175C8856-0ECA-5EB1-0469-9BAFC64EBE2F}"/>
              </a:ext>
            </a:extLst>
          </p:cNvPr>
          <p:cNvSpPr/>
          <p:nvPr/>
        </p:nvSpPr>
        <p:spPr>
          <a:xfrm flipH="1">
            <a:off x="5591739" y="2392418"/>
            <a:ext cx="195046" cy="1366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582A2E18-9DF6-DE5F-5832-67D8D43D4D28}"/>
              </a:ext>
            </a:extLst>
          </p:cNvPr>
          <p:cNvSpPr/>
          <p:nvPr/>
        </p:nvSpPr>
        <p:spPr>
          <a:xfrm flipV="1">
            <a:off x="6263160" y="2385666"/>
            <a:ext cx="195046" cy="1366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3" name="Picture 2" descr="A computer screen shot of a computer scheme&#10;&#10;AI-generated content may be incorrect.">
            <a:extLst>
              <a:ext uri="{FF2B5EF4-FFF2-40B4-BE49-F238E27FC236}">
                <a16:creationId xmlns:a16="http://schemas.microsoft.com/office/drawing/2014/main" id="{4BEE8183-CAE2-F0E4-E89A-FE82D8AC0B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53" y="577164"/>
            <a:ext cx="5168353" cy="27779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 descr="A logo of a train&#10;&#10;Description automatically generated">
            <a:extLst>
              <a:ext uri="{FF2B5EF4-FFF2-40B4-BE49-F238E27FC236}">
                <a16:creationId xmlns:a16="http://schemas.microsoft.com/office/drawing/2014/main" id="{D3A15FC1-74C3-48F3-EC56-C66229F6A7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435" y="555757"/>
            <a:ext cx="986273" cy="10136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D1C367F-4AE9-F6A4-CEBB-BDB8378B66AA}"/>
              </a:ext>
            </a:extLst>
          </p:cNvPr>
          <p:cNvCxnSpPr/>
          <p:nvPr/>
        </p:nvCxnSpPr>
        <p:spPr>
          <a:xfrm>
            <a:off x="556716" y="6667500"/>
            <a:ext cx="11009246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C12E73F-4645-2183-D52C-07B89C7D2F5C}"/>
              </a:ext>
            </a:extLst>
          </p:cNvPr>
          <p:cNvCxnSpPr>
            <a:cxnSpLocks/>
          </p:cNvCxnSpPr>
          <p:nvPr/>
        </p:nvCxnSpPr>
        <p:spPr>
          <a:xfrm>
            <a:off x="2796234" y="5028860"/>
            <a:ext cx="0" cy="163864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E9AC1A1-EB3A-0FF7-8B65-28ED7194C874}"/>
              </a:ext>
            </a:extLst>
          </p:cNvPr>
          <p:cNvSpPr txBox="1"/>
          <p:nvPr/>
        </p:nvSpPr>
        <p:spPr>
          <a:xfrm>
            <a:off x="10340894" y="6026628"/>
            <a:ext cx="2058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Modbus Network 192.168.100.0/24 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426842B-84A6-1487-8865-21D9A829EE68}"/>
              </a:ext>
            </a:extLst>
          </p:cNvPr>
          <p:cNvCxnSpPr>
            <a:cxnSpLocks/>
          </p:cNvCxnSpPr>
          <p:nvPr/>
        </p:nvCxnSpPr>
        <p:spPr>
          <a:xfrm>
            <a:off x="9698978" y="5245180"/>
            <a:ext cx="0" cy="1422320"/>
          </a:xfrm>
          <a:prstGeom prst="straightConnector1">
            <a:avLst/>
          </a:prstGeom>
          <a:ln w="190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D431D8B-4C85-9768-9531-F5DE0AC41A4E}"/>
              </a:ext>
            </a:extLst>
          </p:cNvPr>
          <p:cNvCxnSpPr>
            <a:cxnSpLocks/>
          </p:cNvCxnSpPr>
          <p:nvPr/>
        </p:nvCxnSpPr>
        <p:spPr>
          <a:xfrm>
            <a:off x="9698978" y="3426144"/>
            <a:ext cx="0" cy="1483303"/>
          </a:xfrm>
          <a:prstGeom prst="straightConnector1">
            <a:avLst/>
          </a:prstGeom>
          <a:ln w="190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6549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73BB3-2F17-31A7-C91A-118C30269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computer screen shot of a computer scheme&#10;&#10;AI-generated content may be incorrect.">
            <a:extLst>
              <a:ext uri="{FF2B5EF4-FFF2-40B4-BE49-F238E27FC236}">
                <a16:creationId xmlns:a16="http://schemas.microsoft.com/office/drawing/2014/main" id="{07655C93-D5BE-5CA9-5DA9-69A6BE96A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55" y="577524"/>
            <a:ext cx="5168353" cy="27779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5" name="Rectangle 164">
            <a:extLst>
              <a:ext uri="{FF2B5EF4-FFF2-40B4-BE49-F238E27FC236}">
                <a16:creationId xmlns:a16="http://schemas.microsoft.com/office/drawing/2014/main" id="{A274E38D-521B-1CCF-8D95-313DD769D170}"/>
              </a:ext>
            </a:extLst>
          </p:cNvPr>
          <p:cNvSpPr/>
          <p:nvPr/>
        </p:nvSpPr>
        <p:spPr>
          <a:xfrm>
            <a:off x="8876981" y="3879196"/>
            <a:ext cx="2534026" cy="16252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AD20407-B148-E0E6-7426-594CB60FDD7D}"/>
              </a:ext>
            </a:extLst>
          </p:cNvPr>
          <p:cNvSpPr/>
          <p:nvPr/>
        </p:nvSpPr>
        <p:spPr>
          <a:xfrm>
            <a:off x="5993643" y="4202434"/>
            <a:ext cx="1773168" cy="1414026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074294-9354-06CF-BCC3-B1862AFB7F1E}"/>
              </a:ext>
            </a:extLst>
          </p:cNvPr>
          <p:cNvSpPr txBox="1"/>
          <p:nvPr/>
        </p:nvSpPr>
        <p:spPr>
          <a:xfrm>
            <a:off x="332769" y="210303"/>
            <a:ext cx="265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Railway Physical-world Simulator </a:t>
            </a:r>
            <a:endParaRPr lang="en-SG" sz="1400" b="1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589E0535-C6E4-1A1D-4DB0-E5DDC153A20D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3631962" y="3628993"/>
            <a:ext cx="827573" cy="5116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116B779-7C6E-0E2A-5043-BE5E319CD23D}"/>
              </a:ext>
            </a:extLst>
          </p:cNvPr>
          <p:cNvCxnSpPr>
            <a:cxnSpLocks/>
            <a:stCxn id="75" idx="1"/>
          </p:cNvCxnSpPr>
          <p:nvPr/>
        </p:nvCxnSpPr>
        <p:spPr>
          <a:xfrm rot="10800000">
            <a:off x="3662116" y="3742046"/>
            <a:ext cx="607821" cy="528228"/>
          </a:xfrm>
          <a:prstGeom prst="bentConnector3">
            <a:avLst>
              <a:gd name="adj1" fmla="val -1895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C6057B0-5DE0-E714-F1F9-804799CB6955}"/>
              </a:ext>
            </a:extLst>
          </p:cNvPr>
          <p:cNvCxnSpPr>
            <a:cxnSpLocks/>
          </p:cNvCxnSpPr>
          <p:nvPr/>
        </p:nvCxnSpPr>
        <p:spPr>
          <a:xfrm flipV="1">
            <a:off x="1772858" y="3823472"/>
            <a:ext cx="0" cy="317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283E3DB-1F69-7CA2-36C2-6FAB601F7945}"/>
              </a:ext>
            </a:extLst>
          </p:cNvPr>
          <p:cNvSpPr txBox="1"/>
          <p:nvPr/>
        </p:nvSpPr>
        <p:spPr>
          <a:xfrm>
            <a:off x="1912639" y="4079612"/>
            <a:ext cx="10233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</a:rPr>
              <a:t>10.0.10.12X</a:t>
            </a:r>
            <a:endParaRPr lang="en-SG" sz="1100" b="1" dirty="0">
              <a:solidFill>
                <a:srgbClr val="0070C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B967E1-F523-80C9-C618-25E1D69FD8FC}"/>
              </a:ext>
            </a:extLst>
          </p:cNvPr>
          <p:cNvSpPr txBox="1"/>
          <p:nvPr/>
        </p:nvSpPr>
        <p:spPr>
          <a:xfrm>
            <a:off x="1522380" y="5793292"/>
            <a:ext cx="27620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Coils set request </a:t>
            </a:r>
            <a:endParaRPr lang="en-SG" sz="1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A423349-8CEC-82F9-1503-91FD95B423A5}"/>
              </a:ext>
            </a:extLst>
          </p:cNvPr>
          <p:cNvSpPr txBox="1"/>
          <p:nvPr/>
        </p:nvSpPr>
        <p:spPr>
          <a:xfrm>
            <a:off x="332769" y="3797394"/>
            <a:ext cx="1389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10 PLC coils state (output to 3</a:t>
            </a:r>
            <a:r>
              <a:rPr lang="en-US" sz="900" baseline="30000" dirty="0"/>
              <a:t>rd</a:t>
            </a:r>
            <a:r>
              <a:rPr lang="en-US" sz="900" dirty="0"/>
              <a:t> track power switch) </a:t>
            </a:r>
            <a:endParaRPr lang="en-SG" sz="9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05FFB0-FA52-996D-894A-25C8644D003B}"/>
              </a:ext>
            </a:extLst>
          </p:cNvPr>
          <p:cNvSpPr txBox="1"/>
          <p:nvPr/>
        </p:nvSpPr>
        <p:spPr>
          <a:xfrm>
            <a:off x="6835284" y="178270"/>
            <a:ext cx="3003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Railway HQ Trains Monitor HMI(s)</a:t>
            </a:r>
            <a:endParaRPr lang="en-SG" sz="14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4597813-A5FD-1BE5-E70F-2CB5357E9A32}"/>
              </a:ext>
            </a:extLst>
          </p:cNvPr>
          <p:cNvSpPr txBox="1"/>
          <p:nvPr/>
        </p:nvSpPr>
        <p:spPr>
          <a:xfrm>
            <a:off x="4439306" y="3623620"/>
            <a:ext cx="1285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10 train front radar state  ( input to PLC)   </a:t>
            </a:r>
            <a:endParaRPr lang="en-SG" sz="9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AAD8634-CA62-0623-0E0F-BE918E0481BC}"/>
              </a:ext>
            </a:extLst>
          </p:cNvPr>
          <p:cNvSpPr txBox="1"/>
          <p:nvPr/>
        </p:nvSpPr>
        <p:spPr>
          <a:xfrm>
            <a:off x="3156810" y="3827017"/>
            <a:ext cx="139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20 PLC coils ( output to moto and brake) </a:t>
            </a:r>
            <a:endParaRPr lang="en-SG" sz="900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B491FA5-C64B-B876-8241-2C4D79C9A6D0}"/>
              </a:ext>
            </a:extLst>
          </p:cNvPr>
          <p:cNvCxnSpPr>
            <a:cxnSpLocks/>
          </p:cNvCxnSpPr>
          <p:nvPr/>
        </p:nvCxnSpPr>
        <p:spPr>
          <a:xfrm>
            <a:off x="472677" y="6051240"/>
            <a:ext cx="7719053" cy="1697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8" descr="Router | Cisco Network Topology Icons 3015">
            <a:extLst>
              <a:ext uri="{FF2B5EF4-FFF2-40B4-BE49-F238E27FC236}">
                <a16:creationId xmlns:a16="http://schemas.microsoft.com/office/drawing/2014/main" id="{E829BFE6-8B76-837B-DC93-02B9DADE1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617" y="4423292"/>
            <a:ext cx="473861" cy="32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DCB6A77-11B6-9D8F-9B80-68234EE41AE0}"/>
              </a:ext>
            </a:extLst>
          </p:cNvPr>
          <p:cNvCxnSpPr>
            <a:cxnSpLocks/>
          </p:cNvCxnSpPr>
          <p:nvPr/>
        </p:nvCxnSpPr>
        <p:spPr>
          <a:xfrm>
            <a:off x="8191730" y="4730126"/>
            <a:ext cx="0" cy="1316108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7FFF397-BF12-9F4A-513C-B65D1E0DB621}"/>
              </a:ext>
            </a:extLst>
          </p:cNvPr>
          <p:cNvCxnSpPr>
            <a:cxnSpLocks/>
          </p:cNvCxnSpPr>
          <p:nvPr/>
        </p:nvCxnSpPr>
        <p:spPr>
          <a:xfrm>
            <a:off x="8299916" y="3180136"/>
            <a:ext cx="0" cy="1249614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F80E0C3D-BE4C-8F14-2441-C1FA019E4619}"/>
              </a:ext>
            </a:extLst>
          </p:cNvPr>
          <p:cNvSpPr txBox="1"/>
          <p:nvPr/>
        </p:nvSpPr>
        <p:spPr>
          <a:xfrm>
            <a:off x="7192099" y="3402008"/>
            <a:ext cx="1566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HMI network 192.168.10.x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DC11573-FFD5-075D-8146-025BF127AC05}"/>
              </a:ext>
            </a:extLst>
          </p:cNvPr>
          <p:cNvSpPr txBox="1"/>
          <p:nvPr/>
        </p:nvSpPr>
        <p:spPr>
          <a:xfrm>
            <a:off x="5827685" y="5802523"/>
            <a:ext cx="26997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Railway Modbus 192.168.100.0/24 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452B46E-2293-21BE-E585-93E263DB9DCB}"/>
              </a:ext>
            </a:extLst>
          </p:cNvPr>
          <p:cNvCxnSpPr>
            <a:cxnSpLocks/>
          </p:cNvCxnSpPr>
          <p:nvPr/>
        </p:nvCxnSpPr>
        <p:spPr>
          <a:xfrm>
            <a:off x="1518268" y="5723517"/>
            <a:ext cx="0" cy="322717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84D58AA-0D80-63B1-F430-D8C3D40BB5CA}"/>
              </a:ext>
            </a:extLst>
          </p:cNvPr>
          <p:cNvSpPr txBox="1"/>
          <p:nvPr/>
        </p:nvSpPr>
        <p:spPr>
          <a:xfrm>
            <a:off x="6226740" y="5602690"/>
            <a:ext cx="12806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RTU Memory data </a:t>
            </a:r>
            <a:endParaRPr lang="en-SG" sz="1000" dirty="0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69DF27B8-B963-94D7-F27C-64B496152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2990" y="2323586"/>
            <a:ext cx="367500" cy="3822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9FE11AA5-5A27-1B44-81A6-8D487C1D71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4921" y="1140558"/>
            <a:ext cx="370773" cy="34678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0A5EF4A9-240C-99D1-A0F4-9CB0C1F6167E}"/>
              </a:ext>
            </a:extLst>
          </p:cNvPr>
          <p:cNvSpPr txBox="1"/>
          <p:nvPr/>
        </p:nvSpPr>
        <p:spPr>
          <a:xfrm>
            <a:off x="5758139" y="859192"/>
            <a:ext cx="6288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Users</a:t>
            </a:r>
            <a:endParaRPr lang="en-SG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CA0B6F8-F04D-E36A-B9C6-EB2B7B4ECB64}"/>
              </a:ext>
            </a:extLst>
          </p:cNvPr>
          <p:cNvSpPr txBox="1"/>
          <p:nvPr/>
        </p:nvSpPr>
        <p:spPr>
          <a:xfrm>
            <a:off x="5956443" y="1886141"/>
            <a:ext cx="6609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Railway engineer </a:t>
            </a:r>
            <a:endParaRPr lang="en-SG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7" name="Arrow: Right 106">
            <a:extLst>
              <a:ext uri="{FF2B5EF4-FFF2-40B4-BE49-F238E27FC236}">
                <a16:creationId xmlns:a16="http://schemas.microsoft.com/office/drawing/2014/main" id="{3A963D6A-4739-4540-14F7-DB73376BCC67}"/>
              </a:ext>
            </a:extLst>
          </p:cNvPr>
          <p:cNvSpPr/>
          <p:nvPr/>
        </p:nvSpPr>
        <p:spPr>
          <a:xfrm flipH="1">
            <a:off x="5574761" y="1255601"/>
            <a:ext cx="195046" cy="1366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61203C61-FAC7-0566-A5F5-F2170C9E51BF}"/>
              </a:ext>
            </a:extLst>
          </p:cNvPr>
          <p:cNvSpPr/>
          <p:nvPr/>
        </p:nvSpPr>
        <p:spPr>
          <a:xfrm flipH="1">
            <a:off x="5638425" y="2476877"/>
            <a:ext cx="325505" cy="1322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87C58063-FFCB-3382-3BCB-E0150D9FF3B5}"/>
              </a:ext>
            </a:extLst>
          </p:cNvPr>
          <p:cNvSpPr/>
          <p:nvPr/>
        </p:nvSpPr>
        <p:spPr>
          <a:xfrm flipV="1">
            <a:off x="6467264" y="2472481"/>
            <a:ext cx="305870" cy="1366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D1307B-BCE8-7D54-39A2-2E96F5A925C5}"/>
              </a:ext>
            </a:extLst>
          </p:cNvPr>
          <p:cNvSpPr/>
          <p:nvPr/>
        </p:nvSpPr>
        <p:spPr>
          <a:xfrm>
            <a:off x="338341" y="4316443"/>
            <a:ext cx="2368079" cy="1414026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610249-F44E-1F17-3C40-BDD361B4C9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677" y="4896713"/>
            <a:ext cx="818082" cy="4689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3854E0-6505-B2BD-CD78-59143B08FF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7048" y="4888682"/>
            <a:ext cx="818082" cy="4689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B0E0892-3DC3-E093-381A-FCB2900BB02E}"/>
              </a:ext>
            </a:extLst>
          </p:cNvPr>
          <p:cNvSpPr txBox="1"/>
          <p:nvPr/>
        </p:nvSpPr>
        <p:spPr>
          <a:xfrm>
            <a:off x="350044" y="4316442"/>
            <a:ext cx="24704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Railway 3</a:t>
            </a:r>
            <a:r>
              <a:rPr lang="en-US" sz="1100" b="1" baseline="30000" dirty="0">
                <a:solidFill>
                  <a:srgbClr val="002060"/>
                </a:solidFill>
              </a:rPr>
              <a:t>rd</a:t>
            </a:r>
            <a:r>
              <a:rPr lang="en-US" sz="1100" b="1" dirty="0">
                <a:solidFill>
                  <a:srgbClr val="002060"/>
                </a:solidFill>
              </a:rPr>
              <a:t> tack power switches control PLC network </a:t>
            </a:r>
            <a:endParaRPr lang="en-SG" sz="1100" b="1" dirty="0">
              <a:solidFill>
                <a:srgbClr val="00206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721CF8-AB53-4353-3A69-4F4A93B4CBA2}"/>
              </a:ext>
            </a:extLst>
          </p:cNvPr>
          <p:cNvSpPr txBox="1"/>
          <p:nvPr/>
        </p:nvSpPr>
        <p:spPr>
          <a:xfrm>
            <a:off x="496324" y="4655155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DAAA55A-3EFE-8C21-FA14-9124E55A463C}"/>
              </a:ext>
            </a:extLst>
          </p:cNvPr>
          <p:cNvSpPr txBox="1"/>
          <p:nvPr/>
        </p:nvSpPr>
        <p:spPr>
          <a:xfrm>
            <a:off x="1745356" y="4669435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PLC-07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770881D-5B44-5870-3912-30A9C25862C7}"/>
              </a:ext>
            </a:extLst>
          </p:cNvPr>
          <p:cNvSpPr txBox="1"/>
          <p:nvPr/>
        </p:nvSpPr>
        <p:spPr>
          <a:xfrm>
            <a:off x="1722654" y="5299582"/>
            <a:ext cx="10765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Slot-1] </a:t>
            </a:r>
            <a:r>
              <a:rPr lang="en-SG" sz="1100" b="1" dirty="0"/>
              <a:t>I/O: 0/2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160457E-A12F-64FF-DFC2-95190C1C0E63}"/>
              </a:ext>
            </a:extLst>
          </p:cNvPr>
          <p:cNvSpPr txBox="1"/>
          <p:nvPr/>
        </p:nvSpPr>
        <p:spPr>
          <a:xfrm>
            <a:off x="383255" y="5328438"/>
            <a:ext cx="11324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[Master, Slot-0]</a:t>
            </a:r>
          </a:p>
          <a:p>
            <a:r>
              <a:rPr lang="en-US" sz="1100" b="1" dirty="0"/>
              <a:t>I/O: 0/8</a:t>
            </a:r>
            <a:endParaRPr lang="en-SG" sz="1100" b="1" dirty="0"/>
          </a:p>
        </p:txBody>
      </p:sp>
      <p:pic>
        <p:nvPicPr>
          <p:cNvPr id="46" name="Picture 8" descr="Router | Cisco Network Topology Icons 3015">
            <a:extLst>
              <a:ext uri="{FF2B5EF4-FFF2-40B4-BE49-F238E27FC236}">
                <a16:creationId xmlns:a16="http://schemas.microsoft.com/office/drawing/2014/main" id="{E93C3198-4816-718A-A37B-FB61DD53A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160" y="4148861"/>
            <a:ext cx="379197" cy="25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EFC50DE-FE18-1DFA-9067-8EFA65828866}"/>
              </a:ext>
            </a:extLst>
          </p:cNvPr>
          <p:cNvCxnSpPr>
            <a:cxnSpLocks/>
          </p:cNvCxnSpPr>
          <p:nvPr/>
        </p:nvCxnSpPr>
        <p:spPr>
          <a:xfrm>
            <a:off x="1306059" y="5145815"/>
            <a:ext cx="43098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155045E5-D203-71D6-E46E-57B3A6C4BCF0}"/>
              </a:ext>
            </a:extLst>
          </p:cNvPr>
          <p:cNvSpPr/>
          <p:nvPr/>
        </p:nvSpPr>
        <p:spPr>
          <a:xfrm>
            <a:off x="3147392" y="4249636"/>
            <a:ext cx="2368079" cy="1414026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45EA3B90-CA52-B5AE-55C6-8FE2AD9EF4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1728" y="4829906"/>
            <a:ext cx="818082" cy="46890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EBC850C8-FDEB-4FF3-4197-C782452AA5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6099" y="4821875"/>
            <a:ext cx="818082" cy="468901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0E622CB4-B8B4-9158-8F2C-836AC0116AE1}"/>
              </a:ext>
            </a:extLst>
          </p:cNvPr>
          <p:cNvSpPr txBox="1"/>
          <p:nvPr/>
        </p:nvSpPr>
        <p:spPr>
          <a:xfrm>
            <a:off x="3168649" y="4297883"/>
            <a:ext cx="24396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On train operation control PLC network </a:t>
            </a:r>
            <a:endParaRPr lang="en-SG" sz="1100" b="1" dirty="0">
              <a:solidFill>
                <a:srgbClr val="00206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9A79F22-64E3-B3FA-B670-18D587F94B28}"/>
              </a:ext>
            </a:extLst>
          </p:cNvPr>
          <p:cNvSpPr txBox="1"/>
          <p:nvPr/>
        </p:nvSpPr>
        <p:spPr>
          <a:xfrm>
            <a:off x="3305375" y="4588348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PLC-08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B92AE01-2B69-ED83-2754-1A1ECBA03FDA}"/>
              </a:ext>
            </a:extLst>
          </p:cNvPr>
          <p:cNvSpPr txBox="1"/>
          <p:nvPr/>
        </p:nvSpPr>
        <p:spPr>
          <a:xfrm>
            <a:off x="4554383" y="4595276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PLC-09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6C42AAA-7A1E-F4F9-3B3C-F865E358D563}"/>
              </a:ext>
            </a:extLst>
          </p:cNvPr>
          <p:cNvSpPr txBox="1"/>
          <p:nvPr/>
        </p:nvSpPr>
        <p:spPr>
          <a:xfrm>
            <a:off x="4531705" y="5232775"/>
            <a:ext cx="10765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Slot-1] </a:t>
            </a:r>
            <a:r>
              <a:rPr lang="en-SG" sz="1100" b="1" dirty="0"/>
              <a:t>I/O: 2/4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DF41448-8AB2-A9DE-AC33-832977255F30}"/>
              </a:ext>
            </a:extLst>
          </p:cNvPr>
          <p:cNvSpPr txBox="1"/>
          <p:nvPr/>
        </p:nvSpPr>
        <p:spPr>
          <a:xfrm>
            <a:off x="3192306" y="5261631"/>
            <a:ext cx="11324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[Master, Slot-0]</a:t>
            </a:r>
          </a:p>
          <a:p>
            <a:r>
              <a:rPr lang="en-US" sz="1100" b="1" dirty="0"/>
              <a:t>I/O: 8/16</a:t>
            </a:r>
            <a:endParaRPr lang="en-SG" sz="1100" b="1" dirty="0"/>
          </a:p>
        </p:txBody>
      </p:sp>
      <p:pic>
        <p:nvPicPr>
          <p:cNvPr id="75" name="Picture 8" descr="Router | Cisco Network Topology Icons 3015">
            <a:extLst>
              <a:ext uri="{FF2B5EF4-FFF2-40B4-BE49-F238E27FC236}">
                <a16:creationId xmlns:a16="http://schemas.microsoft.com/office/drawing/2014/main" id="{8492C741-7FDA-F5B8-872C-356E0790F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936" y="4140622"/>
            <a:ext cx="379197" cy="25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E826939-F85C-DDFB-7B0D-E495FF01B16F}"/>
              </a:ext>
            </a:extLst>
          </p:cNvPr>
          <p:cNvCxnSpPr>
            <a:cxnSpLocks/>
          </p:cNvCxnSpPr>
          <p:nvPr/>
        </p:nvCxnSpPr>
        <p:spPr>
          <a:xfrm>
            <a:off x="4115110" y="5079008"/>
            <a:ext cx="43098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AE3FBE8D-2B0C-6778-07CD-6BB9B0DED0D0}"/>
              </a:ext>
            </a:extLst>
          </p:cNvPr>
          <p:cNvSpPr txBox="1"/>
          <p:nvPr/>
        </p:nvSpPr>
        <p:spPr>
          <a:xfrm>
            <a:off x="4580436" y="3974360"/>
            <a:ext cx="10233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</a:rPr>
              <a:t>10.0.10.13X</a:t>
            </a:r>
            <a:endParaRPr lang="en-SG" sz="1100" b="1" dirty="0">
              <a:solidFill>
                <a:srgbClr val="0070C0"/>
              </a:solidFill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9570593F-7CA8-A61C-FA6A-19641BBD2A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1717" y="4711335"/>
            <a:ext cx="1338285" cy="731277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01A39134-A659-E432-C16E-B984E0779971}"/>
              </a:ext>
            </a:extLst>
          </p:cNvPr>
          <p:cNvSpPr txBox="1"/>
          <p:nvPr/>
        </p:nvSpPr>
        <p:spPr>
          <a:xfrm>
            <a:off x="6378015" y="4503994"/>
            <a:ext cx="1194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RTU 00 - 09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1628C50-3657-51FA-4AEA-05E75262A3D0}"/>
              </a:ext>
            </a:extLst>
          </p:cNvPr>
          <p:cNvSpPr txBox="1"/>
          <p:nvPr/>
        </p:nvSpPr>
        <p:spPr>
          <a:xfrm>
            <a:off x="5963931" y="4298945"/>
            <a:ext cx="163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On train RTU network </a:t>
            </a:r>
            <a:endParaRPr lang="en-SG" sz="1100" b="1" dirty="0">
              <a:solidFill>
                <a:srgbClr val="002060"/>
              </a:solidFill>
            </a:endParaRPr>
          </a:p>
        </p:txBody>
      </p:sp>
      <p:pic>
        <p:nvPicPr>
          <p:cNvPr id="111" name="Picture 8" descr="Router | Cisco Network Topology Icons 3015">
            <a:extLst>
              <a:ext uri="{FF2B5EF4-FFF2-40B4-BE49-F238E27FC236}">
                <a16:creationId xmlns:a16="http://schemas.microsoft.com/office/drawing/2014/main" id="{938C130A-AD5D-5D4B-F137-C3249F812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864" y="4055548"/>
            <a:ext cx="379197" cy="25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EC57D975-DC79-AF2E-6D98-9CAFE7DE3B08}"/>
              </a:ext>
            </a:extLst>
          </p:cNvPr>
          <p:cNvCxnSpPr>
            <a:cxnSpLocks/>
            <a:endCxn id="111" idx="0"/>
          </p:cNvCxnSpPr>
          <p:nvPr/>
        </p:nvCxnSpPr>
        <p:spPr>
          <a:xfrm rot="16200000" flipH="1">
            <a:off x="4615693" y="1797777"/>
            <a:ext cx="618573" cy="3896968"/>
          </a:xfrm>
          <a:prstGeom prst="bentConnector3">
            <a:avLst>
              <a:gd name="adj1" fmla="val 1766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AA140BD-A229-3A66-BEF1-41901F7A523E}"/>
              </a:ext>
            </a:extLst>
          </p:cNvPr>
          <p:cNvSpPr/>
          <p:nvPr/>
        </p:nvSpPr>
        <p:spPr>
          <a:xfrm>
            <a:off x="1515740" y="3397652"/>
            <a:ext cx="2115318" cy="39621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/>
              <a:t>Electrical signal communication simulation module (10.0.10.100) </a:t>
            </a:r>
            <a:endParaRPr lang="en-SG" sz="1100" b="1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844D950-4F55-092C-CA4E-537AB9B61D9B}"/>
              </a:ext>
            </a:extLst>
          </p:cNvPr>
          <p:cNvSpPr txBox="1"/>
          <p:nvPr/>
        </p:nvSpPr>
        <p:spPr>
          <a:xfrm>
            <a:off x="5656206" y="3569556"/>
            <a:ext cx="139757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50 RTU input ( trains throttle, brake, voltage, current ,speed sensors) </a:t>
            </a:r>
            <a:endParaRPr lang="en-SG" sz="900" dirty="0"/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5623DE-861E-6D69-845B-CD9CD6AED5BB}"/>
              </a:ext>
            </a:extLst>
          </p:cNvPr>
          <p:cNvCxnSpPr>
            <a:cxnSpLocks/>
            <a:stCxn id="67" idx="3"/>
            <a:endCxn id="95" idx="1"/>
          </p:cNvCxnSpPr>
          <p:nvPr/>
        </p:nvCxnSpPr>
        <p:spPr>
          <a:xfrm>
            <a:off x="5364181" y="5056326"/>
            <a:ext cx="967536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B13EDAA1-1332-E787-2D42-B79A8B744019}"/>
              </a:ext>
            </a:extLst>
          </p:cNvPr>
          <p:cNvSpPr txBox="1"/>
          <p:nvPr/>
        </p:nvSpPr>
        <p:spPr>
          <a:xfrm>
            <a:off x="5505748" y="4534257"/>
            <a:ext cx="9013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Serial Comm link between PLC and RTU</a:t>
            </a:r>
            <a:endParaRPr lang="en-SG" sz="900" b="1" dirty="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45C2BC6-5E44-41E6-67D5-B69B84937C07}"/>
              </a:ext>
            </a:extLst>
          </p:cNvPr>
          <p:cNvCxnSpPr>
            <a:cxnSpLocks/>
          </p:cNvCxnSpPr>
          <p:nvPr/>
        </p:nvCxnSpPr>
        <p:spPr>
          <a:xfrm>
            <a:off x="496324" y="6284616"/>
            <a:ext cx="1110512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FBDDBAC6-70C0-A25A-7C40-80F4565CF841}"/>
              </a:ext>
            </a:extLst>
          </p:cNvPr>
          <p:cNvCxnSpPr>
            <a:cxnSpLocks/>
          </p:cNvCxnSpPr>
          <p:nvPr/>
        </p:nvCxnSpPr>
        <p:spPr>
          <a:xfrm>
            <a:off x="3758548" y="5663662"/>
            <a:ext cx="0" cy="631899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140407D6-069F-10A5-D576-E45EA201783C}"/>
              </a:ext>
            </a:extLst>
          </p:cNvPr>
          <p:cNvSpPr txBox="1"/>
          <p:nvPr/>
        </p:nvSpPr>
        <p:spPr>
          <a:xfrm>
            <a:off x="3790668" y="5668947"/>
            <a:ext cx="1491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Register read request  and Coils set request </a:t>
            </a:r>
            <a:endParaRPr lang="en-SG" sz="1000" dirty="0"/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D0655C70-67AC-CE29-9003-C389A69AF5EE}"/>
              </a:ext>
            </a:extLst>
          </p:cNvPr>
          <p:cNvCxnSpPr>
            <a:cxnSpLocks/>
          </p:cNvCxnSpPr>
          <p:nvPr/>
        </p:nvCxnSpPr>
        <p:spPr>
          <a:xfrm>
            <a:off x="496324" y="6571072"/>
            <a:ext cx="11105126" cy="1222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6BD12A4A-E62C-3EDD-A0B0-542D137C4626}"/>
              </a:ext>
            </a:extLst>
          </p:cNvPr>
          <p:cNvCxnSpPr>
            <a:cxnSpLocks/>
          </p:cNvCxnSpPr>
          <p:nvPr/>
        </p:nvCxnSpPr>
        <p:spPr>
          <a:xfrm>
            <a:off x="6239466" y="5631610"/>
            <a:ext cx="0" cy="939462"/>
          </a:xfrm>
          <a:prstGeom prst="straightConnector1">
            <a:avLst/>
          </a:prstGeom>
          <a:ln w="190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140">
            <a:extLst>
              <a:ext uri="{FF2B5EF4-FFF2-40B4-BE49-F238E27FC236}">
                <a16:creationId xmlns:a16="http://schemas.microsoft.com/office/drawing/2014/main" id="{1B1AD8E7-4B8F-19E6-86EA-43A1FD0268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1998" y="531301"/>
            <a:ext cx="4903967" cy="263996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1C5BD11A-39C6-D0B7-0E44-61E8CA1AB68C}"/>
              </a:ext>
            </a:extLst>
          </p:cNvPr>
          <p:cNvCxnSpPr>
            <a:cxnSpLocks/>
          </p:cNvCxnSpPr>
          <p:nvPr/>
        </p:nvCxnSpPr>
        <p:spPr>
          <a:xfrm flipH="1">
            <a:off x="8382097" y="4711335"/>
            <a:ext cx="0" cy="1859737"/>
          </a:xfrm>
          <a:prstGeom prst="straightConnector1">
            <a:avLst/>
          </a:prstGeom>
          <a:ln w="190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" name="Picture 144">
            <a:extLst>
              <a:ext uri="{FF2B5EF4-FFF2-40B4-BE49-F238E27FC236}">
                <a16:creationId xmlns:a16="http://schemas.microsoft.com/office/drawing/2014/main" id="{78A93AD0-67E9-FEC8-DFB2-29D5BDCA34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35629" y="4098983"/>
            <a:ext cx="2383996" cy="157939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BD50E2BA-BDBF-B221-FB31-74F28132EDA3}"/>
              </a:ext>
            </a:extLst>
          </p:cNvPr>
          <p:cNvCxnSpPr>
            <a:cxnSpLocks/>
          </p:cNvCxnSpPr>
          <p:nvPr/>
        </p:nvCxnSpPr>
        <p:spPr>
          <a:xfrm>
            <a:off x="9468080" y="5694167"/>
            <a:ext cx="0" cy="590449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17818293-CA9B-0FBC-C20C-E4B084167B9D}"/>
              </a:ext>
            </a:extLst>
          </p:cNvPr>
          <p:cNvCxnSpPr>
            <a:cxnSpLocks/>
          </p:cNvCxnSpPr>
          <p:nvPr/>
        </p:nvCxnSpPr>
        <p:spPr>
          <a:xfrm>
            <a:off x="9746974" y="5670836"/>
            <a:ext cx="0" cy="912464"/>
          </a:xfrm>
          <a:prstGeom prst="straightConnector1">
            <a:avLst/>
          </a:prstGeom>
          <a:ln w="190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BAF82DFC-FDE1-936B-0A1D-CADDB15BFD1E}"/>
              </a:ext>
            </a:extLst>
          </p:cNvPr>
          <p:cNvSpPr txBox="1"/>
          <p:nvPr/>
        </p:nvSpPr>
        <p:spPr>
          <a:xfrm>
            <a:off x="8773306" y="3333073"/>
            <a:ext cx="1947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Train driver consoles (on train HMI) </a:t>
            </a:r>
            <a:endParaRPr lang="en-SG" sz="1400" b="1" dirty="0"/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36D675C3-7BAF-0A19-24C7-61414A7603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4926" y="5896456"/>
            <a:ext cx="309914" cy="32231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55" name="Arrow: Right 154">
            <a:extLst>
              <a:ext uri="{FF2B5EF4-FFF2-40B4-BE49-F238E27FC236}">
                <a16:creationId xmlns:a16="http://schemas.microsoft.com/office/drawing/2014/main" id="{82B17DBE-ECBD-2701-AFD3-BABF48755FD3}"/>
              </a:ext>
            </a:extLst>
          </p:cNvPr>
          <p:cNvSpPr/>
          <p:nvPr/>
        </p:nvSpPr>
        <p:spPr>
          <a:xfrm rot="16200000" flipV="1">
            <a:off x="10131868" y="5691230"/>
            <a:ext cx="190459" cy="1662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961AC7A-3A15-98C5-0797-7B2BA956CDC3}"/>
              </a:ext>
            </a:extLst>
          </p:cNvPr>
          <p:cNvSpPr txBox="1"/>
          <p:nvPr/>
        </p:nvSpPr>
        <p:spPr>
          <a:xfrm>
            <a:off x="10374839" y="5812246"/>
            <a:ext cx="7669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 drivers </a:t>
            </a:r>
            <a:endParaRPr lang="en-SG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BFA97E6-1F12-0A71-6C5D-E37CD23E8986}"/>
              </a:ext>
            </a:extLst>
          </p:cNvPr>
          <p:cNvSpPr txBox="1"/>
          <p:nvPr/>
        </p:nvSpPr>
        <p:spPr>
          <a:xfrm>
            <a:off x="412628" y="6030822"/>
            <a:ext cx="2675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Trains Modbus 192.168.101.0/24 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E3F74F9-60D7-9587-D0D3-69A26239E29A}"/>
              </a:ext>
            </a:extLst>
          </p:cNvPr>
          <p:cNvSpPr txBox="1"/>
          <p:nvPr/>
        </p:nvSpPr>
        <p:spPr>
          <a:xfrm>
            <a:off x="436035" y="6306301"/>
            <a:ext cx="2950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</a:rPr>
              <a:t>Trains S7Comm bus 192.168.102.0/24 </a:t>
            </a:r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7BA9EB2C-3BBD-A9E9-086E-417B0596A064}"/>
              </a:ext>
            </a:extLst>
          </p:cNvPr>
          <p:cNvCxnSpPr>
            <a:cxnSpLocks/>
          </p:cNvCxnSpPr>
          <p:nvPr/>
        </p:nvCxnSpPr>
        <p:spPr>
          <a:xfrm>
            <a:off x="11189656" y="5523198"/>
            <a:ext cx="0" cy="761418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D44BAD37-3540-60AE-03A8-D3468173561B}"/>
              </a:ext>
            </a:extLst>
          </p:cNvPr>
          <p:cNvCxnSpPr>
            <a:cxnSpLocks/>
          </p:cNvCxnSpPr>
          <p:nvPr/>
        </p:nvCxnSpPr>
        <p:spPr>
          <a:xfrm>
            <a:off x="11290024" y="5504430"/>
            <a:ext cx="0" cy="1066642"/>
          </a:xfrm>
          <a:prstGeom prst="straightConnector1">
            <a:avLst/>
          </a:prstGeom>
          <a:ln w="190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7EAA2211-D003-926B-E13B-48DB0AF01417}"/>
              </a:ext>
            </a:extLst>
          </p:cNvPr>
          <p:cNvSpPr/>
          <p:nvPr/>
        </p:nvSpPr>
        <p:spPr>
          <a:xfrm>
            <a:off x="2858395" y="3881173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0</a:t>
            </a:r>
            <a:endParaRPr lang="en-SG" sz="1600" b="1" dirty="0">
              <a:solidFill>
                <a:srgbClr val="C00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8C1FD5-A507-E536-CC7A-72842CE4FE35}"/>
              </a:ext>
            </a:extLst>
          </p:cNvPr>
          <p:cNvSpPr/>
          <p:nvPr/>
        </p:nvSpPr>
        <p:spPr>
          <a:xfrm>
            <a:off x="1278857" y="2598722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D02B16F-9A14-BB31-46B9-45BF4F794280}"/>
              </a:ext>
            </a:extLst>
          </p:cNvPr>
          <p:cNvSpPr/>
          <p:nvPr/>
        </p:nvSpPr>
        <p:spPr>
          <a:xfrm>
            <a:off x="2445902" y="4509388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2</a:t>
            </a:r>
            <a:endParaRPr lang="en-SG" sz="1600" b="1" dirty="0">
              <a:solidFill>
                <a:srgbClr val="C0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B52F191-2C84-E84A-05D2-E753C2B107DB}"/>
              </a:ext>
            </a:extLst>
          </p:cNvPr>
          <p:cNvSpPr/>
          <p:nvPr/>
        </p:nvSpPr>
        <p:spPr>
          <a:xfrm>
            <a:off x="3791588" y="1557363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3</a:t>
            </a:r>
            <a:endParaRPr lang="en-SG" sz="1600" b="1" dirty="0">
              <a:solidFill>
                <a:srgbClr val="C0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A87CE8D-978F-4E99-DD58-29AE2123DC7B}"/>
              </a:ext>
            </a:extLst>
          </p:cNvPr>
          <p:cNvSpPr/>
          <p:nvPr/>
        </p:nvSpPr>
        <p:spPr>
          <a:xfrm>
            <a:off x="3768304" y="1252158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4</a:t>
            </a:r>
            <a:endParaRPr lang="en-SG" sz="1600" b="1" dirty="0">
              <a:solidFill>
                <a:srgbClr val="C0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423987F-B414-14AD-FB36-56AFEF05BED7}"/>
              </a:ext>
            </a:extLst>
          </p:cNvPr>
          <p:cNvSpPr/>
          <p:nvPr/>
        </p:nvSpPr>
        <p:spPr>
          <a:xfrm>
            <a:off x="4012421" y="1390467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5</a:t>
            </a:r>
            <a:endParaRPr lang="en-SG" sz="1600" b="1" dirty="0">
              <a:solidFill>
                <a:srgbClr val="C0000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D9ADFBD-925C-C7CD-8731-BF0F8B5B3B8A}"/>
              </a:ext>
            </a:extLst>
          </p:cNvPr>
          <p:cNvSpPr/>
          <p:nvPr/>
        </p:nvSpPr>
        <p:spPr>
          <a:xfrm>
            <a:off x="5278187" y="4384069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6</a:t>
            </a:r>
            <a:endParaRPr lang="en-SG" sz="1600" b="1" dirty="0">
              <a:solidFill>
                <a:srgbClr val="C0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9C4E3DA-93D6-DF39-91D6-AB1587C877CF}"/>
              </a:ext>
            </a:extLst>
          </p:cNvPr>
          <p:cNvSpPr/>
          <p:nvPr/>
        </p:nvSpPr>
        <p:spPr>
          <a:xfrm>
            <a:off x="7476553" y="4337177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7</a:t>
            </a:r>
            <a:endParaRPr lang="en-SG" sz="1600" b="1" dirty="0">
              <a:solidFill>
                <a:srgbClr val="C0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A84B1A0-2038-F4A0-ABDA-44D0CFA2D300}"/>
              </a:ext>
            </a:extLst>
          </p:cNvPr>
          <p:cNvSpPr/>
          <p:nvPr/>
        </p:nvSpPr>
        <p:spPr>
          <a:xfrm>
            <a:off x="11189656" y="3988236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8</a:t>
            </a:r>
            <a:endParaRPr lang="en-SG" sz="1600" b="1" dirty="0">
              <a:solidFill>
                <a:srgbClr val="C000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56F8343-15C0-223D-EDD4-50C7A643E066}"/>
              </a:ext>
            </a:extLst>
          </p:cNvPr>
          <p:cNvSpPr/>
          <p:nvPr/>
        </p:nvSpPr>
        <p:spPr>
          <a:xfrm>
            <a:off x="11411007" y="2609142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9</a:t>
            </a:r>
            <a:endParaRPr lang="en-SG" sz="1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8871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C9F17-FC4D-5499-02B2-26D29B06F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3EAE9E0-79AF-E67A-DFA7-3B8B51817B8C}"/>
              </a:ext>
            </a:extLst>
          </p:cNvPr>
          <p:cNvSpPr/>
          <p:nvPr/>
        </p:nvSpPr>
        <p:spPr>
          <a:xfrm>
            <a:off x="472677" y="4155839"/>
            <a:ext cx="5027732" cy="647099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21" name="Picture 20" descr="A computer screen shot of a computer scheme&#10;&#10;AI-generated content may be incorrect.">
            <a:extLst>
              <a:ext uri="{FF2B5EF4-FFF2-40B4-BE49-F238E27FC236}">
                <a16:creationId xmlns:a16="http://schemas.microsoft.com/office/drawing/2014/main" id="{455D460F-8131-91A3-2B24-B63B8D8D5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55" y="577524"/>
            <a:ext cx="5168353" cy="27779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91D1A7-2340-B2E0-3AFE-B8C863A37C9A}"/>
              </a:ext>
            </a:extLst>
          </p:cNvPr>
          <p:cNvSpPr txBox="1"/>
          <p:nvPr/>
        </p:nvSpPr>
        <p:spPr>
          <a:xfrm>
            <a:off x="332769" y="210303"/>
            <a:ext cx="265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Railway Physical-world Simulator </a:t>
            </a:r>
            <a:endParaRPr lang="en-SG" sz="1400" b="1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6923ABC-5981-4BD3-97F8-B2A747E7424E}"/>
              </a:ext>
            </a:extLst>
          </p:cNvPr>
          <p:cNvCxnSpPr>
            <a:cxnSpLocks/>
          </p:cNvCxnSpPr>
          <p:nvPr/>
        </p:nvCxnSpPr>
        <p:spPr>
          <a:xfrm flipH="1" flipV="1">
            <a:off x="2766690" y="3679403"/>
            <a:ext cx="0" cy="164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9C1FB31-50DE-5B4E-1CFD-08231C1D8A21}"/>
              </a:ext>
            </a:extLst>
          </p:cNvPr>
          <p:cNvSpPr txBox="1"/>
          <p:nvPr/>
        </p:nvSpPr>
        <p:spPr>
          <a:xfrm>
            <a:off x="1477193" y="4733498"/>
            <a:ext cx="27620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Coils set request </a:t>
            </a:r>
            <a:endParaRPr lang="en-SG" sz="1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9FE0FCB-477C-B7F7-D7D1-C3087C6F8C46}"/>
              </a:ext>
            </a:extLst>
          </p:cNvPr>
          <p:cNvSpPr txBox="1"/>
          <p:nvPr/>
        </p:nvSpPr>
        <p:spPr>
          <a:xfrm>
            <a:off x="6855768" y="216113"/>
            <a:ext cx="3003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HQ Railway Block Control HMI</a:t>
            </a:r>
            <a:endParaRPr lang="en-SG" sz="1400" b="1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8AC29BA-7C87-6747-DC75-FAAB28EBF3D4}"/>
              </a:ext>
            </a:extLst>
          </p:cNvPr>
          <p:cNvCxnSpPr>
            <a:cxnSpLocks/>
          </p:cNvCxnSpPr>
          <p:nvPr/>
        </p:nvCxnSpPr>
        <p:spPr>
          <a:xfrm>
            <a:off x="427490" y="4991446"/>
            <a:ext cx="1090474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8" descr="Router | Cisco Network Topology Icons 3015">
            <a:extLst>
              <a:ext uri="{FF2B5EF4-FFF2-40B4-BE49-F238E27FC236}">
                <a16:creationId xmlns:a16="http://schemas.microsoft.com/office/drawing/2014/main" id="{7ABB6325-B9D0-E60B-9FFB-BFD9324F0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985" y="4100609"/>
            <a:ext cx="473861" cy="32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FB59F77-F2E1-A11E-CCA4-1472942F44C7}"/>
              </a:ext>
            </a:extLst>
          </p:cNvPr>
          <p:cNvCxnSpPr>
            <a:cxnSpLocks/>
          </p:cNvCxnSpPr>
          <p:nvPr/>
        </p:nvCxnSpPr>
        <p:spPr>
          <a:xfrm>
            <a:off x="8299915" y="4428599"/>
            <a:ext cx="0" cy="57982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C71C32B-E287-227C-AC3B-40E1FA648009}"/>
              </a:ext>
            </a:extLst>
          </p:cNvPr>
          <p:cNvCxnSpPr>
            <a:cxnSpLocks/>
          </p:cNvCxnSpPr>
          <p:nvPr/>
        </p:nvCxnSpPr>
        <p:spPr>
          <a:xfrm>
            <a:off x="8299916" y="3180136"/>
            <a:ext cx="0" cy="917645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E74D376-9FE7-E15B-AEA7-3A010664204C}"/>
              </a:ext>
            </a:extLst>
          </p:cNvPr>
          <p:cNvSpPr txBox="1"/>
          <p:nvPr/>
        </p:nvSpPr>
        <p:spPr>
          <a:xfrm>
            <a:off x="7192099" y="3402008"/>
            <a:ext cx="1566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HMI network 192.168.10.x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7FE663D-1002-896A-46E8-602B9C921E91}"/>
              </a:ext>
            </a:extLst>
          </p:cNvPr>
          <p:cNvSpPr txBox="1"/>
          <p:nvPr/>
        </p:nvSpPr>
        <p:spPr>
          <a:xfrm>
            <a:off x="5703629" y="4630345"/>
            <a:ext cx="26997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Railway Modbus 192.168.100.0/24 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157A322-DB3F-CA23-7E50-A83AA673A5A3}"/>
              </a:ext>
            </a:extLst>
          </p:cNvPr>
          <p:cNvCxnSpPr>
            <a:cxnSpLocks/>
          </p:cNvCxnSpPr>
          <p:nvPr/>
        </p:nvCxnSpPr>
        <p:spPr>
          <a:xfrm>
            <a:off x="1473081" y="4663723"/>
            <a:ext cx="0" cy="322717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>
            <a:extLst>
              <a:ext uri="{FF2B5EF4-FFF2-40B4-BE49-F238E27FC236}">
                <a16:creationId xmlns:a16="http://schemas.microsoft.com/office/drawing/2014/main" id="{B9F23576-B9D2-3B7F-5A8B-ECF4E9096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2990" y="2323586"/>
            <a:ext cx="367500" cy="3822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6FA86EFE-7C9D-8B63-3260-BB459E613A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4921" y="1140558"/>
            <a:ext cx="370773" cy="34678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54D0CA79-7242-BB0B-46C1-B98B0138B7A5}"/>
              </a:ext>
            </a:extLst>
          </p:cNvPr>
          <p:cNvSpPr txBox="1"/>
          <p:nvPr/>
        </p:nvSpPr>
        <p:spPr>
          <a:xfrm>
            <a:off x="5758139" y="859192"/>
            <a:ext cx="6288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Users</a:t>
            </a:r>
            <a:endParaRPr lang="en-SG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370013E-35B2-F0C6-ADF9-C03F42147D8E}"/>
              </a:ext>
            </a:extLst>
          </p:cNvPr>
          <p:cNvSpPr txBox="1"/>
          <p:nvPr/>
        </p:nvSpPr>
        <p:spPr>
          <a:xfrm>
            <a:off x="5956443" y="1886141"/>
            <a:ext cx="6609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Railway engineer </a:t>
            </a:r>
            <a:endParaRPr lang="en-SG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7" name="Arrow: Right 106">
            <a:extLst>
              <a:ext uri="{FF2B5EF4-FFF2-40B4-BE49-F238E27FC236}">
                <a16:creationId xmlns:a16="http://schemas.microsoft.com/office/drawing/2014/main" id="{CBE6F565-646B-B5F9-A358-8FFBCC32C338}"/>
              </a:ext>
            </a:extLst>
          </p:cNvPr>
          <p:cNvSpPr/>
          <p:nvPr/>
        </p:nvSpPr>
        <p:spPr>
          <a:xfrm flipH="1">
            <a:off x="5574761" y="1255601"/>
            <a:ext cx="195046" cy="1366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06A18BE0-F7EE-7799-8FE8-09E38CCE2B49}"/>
              </a:ext>
            </a:extLst>
          </p:cNvPr>
          <p:cNvSpPr/>
          <p:nvPr/>
        </p:nvSpPr>
        <p:spPr>
          <a:xfrm flipH="1">
            <a:off x="5638425" y="2476877"/>
            <a:ext cx="325505" cy="1322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C66E91B1-B1DA-9009-8CBF-C3284409A219}"/>
              </a:ext>
            </a:extLst>
          </p:cNvPr>
          <p:cNvSpPr/>
          <p:nvPr/>
        </p:nvSpPr>
        <p:spPr>
          <a:xfrm flipV="1">
            <a:off x="6467264" y="2472481"/>
            <a:ext cx="305870" cy="1366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9A29A5-34E1-C8F8-EFBB-37E439CF3D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3822" y="4210268"/>
            <a:ext cx="818082" cy="4689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81C5A6-3FB3-9DFA-2BBE-18ED30C325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4092" y="4233393"/>
            <a:ext cx="818082" cy="46890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EA0EC76-75A1-65B0-966A-7F4AC19F9CBB}"/>
              </a:ext>
            </a:extLst>
          </p:cNvPr>
          <p:cNvSpPr txBox="1"/>
          <p:nvPr/>
        </p:nvSpPr>
        <p:spPr>
          <a:xfrm>
            <a:off x="517063" y="4219417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PLC-10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883F43B-3CF3-D1CB-182C-298404E7B544}"/>
              </a:ext>
            </a:extLst>
          </p:cNvPr>
          <p:cNvSpPr txBox="1"/>
          <p:nvPr/>
        </p:nvSpPr>
        <p:spPr>
          <a:xfrm>
            <a:off x="3128083" y="4155839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PLC-11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094FFD7-DB74-5B93-510D-16F2E5629E07}"/>
              </a:ext>
            </a:extLst>
          </p:cNvPr>
          <p:cNvSpPr txBox="1"/>
          <p:nvPr/>
        </p:nvSpPr>
        <p:spPr>
          <a:xfrm>
            <a:off x="4448002" y="4191255"/>
            <a:ext cx="10765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Slot-1] </a:t>
            </a:r>
            <a:r>
              <a:rPr lang="en-SG" sz="1100" b="1" dirty="0"/>
              <a:t>I/O: 16/8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F8ABF4B-412D-0B97-7EE4-3FB81172F9D4}"/>
              </a:ext>
            </a:extLst>
          </p:cNvPr>
          <p:cNvSpPr txBox="1"/>
          <p:nvPr/>
        </p:nvSpPr>
        <p:spPr>
          <a:xfrm>
            <a:off x="1947236" y="4178656"/>
            <a:ext cx="11324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[Master, Slot-0]</a:t>
            </a:r>
          </a:p>
          <a:p>
            <a:r>
              <a:rPr lang="en-US" sz="1100" b="1" dirty="0"/>
              <a:t>I/O: 16/8</a:t>
            </a:r>
            <a:endParaRPr lang="en-SG" sz="1100" b="1" dirty="0"/>
          </a:p>
        </p:txBody>
      </p:sp>
      <p:pic>
        <p:nvPicPr>
          <p:cNvPr id="46" name="Picture 8" descr="Router | Cisco Network Topology Icons 3015">
            <a:extLst>
              <a:ext uri="{FF2B5EF4-FFF2-40B4-BE49-F238E27FC236}">
                <a16:creationId xmlns:a16="http://schemas.microsoft.com/office/drawing/2014/main" id="{7FB2AAF4-6AA7-462B-8FF5-63F5834DF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634" y="3838478"/>
            <a:ext cx="379197" cy="25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E8020F-179B-4C01-EF93-E6B0F9BE4A37}"/>
              </a:ext>
            </a:extLst>
          </p:cNvPr>
          <p:cNvSpPr/>
          <p:nvPr/>
        </p:nvSpPr>
        <p:spPr>
          <a:xfrm>
            <a:off x="1660533" y="3283185"/>
            <a:ext cx="2115318" cy="39621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/>
              <a:t>Electrical signal communication simulation module (10.0.10.100) </a:t>
            </a:r>
            <a:endParaRPr lang="en-SG" sz="11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16DCB-37A5-2A92-BBE6-ED0845E0A5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5834" y="568746"/>
            <a:ext cx="4505173" cy="25829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AAD04B1-76A4-80D6-EC3D-CCE0D57C64E1}"/>
              </a:ext>
            </a:extLst>
          </p:cNvPr>
          <p:cNvSpPr txBox="1"/>
          <p:nvPr/>
        </p:nvSpPr>
        <p:spPr>
          <a:xfrm>
            <a:off x="427490" y="3750996"/>
            <a:ext cx="9132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Fixed block ATP PLCs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79183F82-4C86-A04D-465D-2E06F5D7F160}"/>
              </a:ext>
            </a:extLst>
          </p:cNvPr>
          <p:cNvCxnSpPr>
            <a:cxnSpLocks/>
            <a:stCxn id="8" idx="0"/>
            <a:endCxn id="46" idx="3"/>
          </p:cNvCxnSpPr>
          <p:nvPr/>
        </p:nvCxnSpPr>
        <p:spPr>
          <a:xfrm rot="16200000" flipV="1">
            <a:off x="3393351" y="3563611"/>
            <a:ext cx="265263" cy="107430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4CB81D38-3934-E1FD-EF73-A5AC257D855A}"/>
              </a:ext>
            </a:extLst>
          </p:cNvPr>
          <p:cNvCxnSpPr>
            <a:cxnSpLocks/>
            <a:stCxn id="3" idx="0"/>
            <a:endCxn id="46" idx="1"/>
          </p:cNvCxnSpPr>
          <p:nvPr/>
        </p:nvCxnSpPr>
        <p:spPr>
          <a:xfrm rot="5400000" flipH="1" flipV="1">
            <a:off x="1965179" y="3565814"/>
            <a:ext cx="242138" cy="104677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DEC0EC7-8887-5BAD-8EEB-77D028B5E9A8}"/>
              </a:ext>
            </a:extLst>
          </p:cNvPr>
          <p:cNvCxnSpPr>
            <a:cxnSpLocks/>
          </p:cNvCxnSpPr>
          <p:nvPr/>
        </p:nvCxnSpPr>
        <p:spPr>
          <a:xfrm>
            <a:off x="4130556" y="4685702"/>
            <a:ext cx="0" cy="322717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B6669BE-8AE9-A7E4-CAAC-29F325C2294C}"/>
              </a:ext>
            </a:extLst>
          </p:cNvPr>
          <p:cNvSpPr/>
          <p:nvPr/>
        </p:nvSpPr>
        <p:spPr>
          <a:xfrm>
            <a:off x="9703677" y="3226568"/>
            <a:ext cx="1667748" cy="1690023"/>
          </a:xfrm>
          <a:prstGeom prst="rect">
            <a:avLst/>
          </a:prstGeom>
          <a:solidFill>
            <a:schemeClr val="bg2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B2B85B2-3ACF-E0B4-C9C0-6968442F14AC}"/>
              </a:ext>
            </a:extLst>
          </p:cNvPr>
          <p:cNvCxnSpPr>
            <a:cxnSpLocks/>
          </p:cNvCxnSpPr>
          <p:nvPr/>
        </p:nvCxnSpPr>
        <p:spPr>
          <a:xfrm flipH="1">
            <a:off x="9823799" y="4059689"/>
            <a:ext cx="4053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EDF5606-DEE9-C07D-A8D1-4806B5833598}"/>
              </a:ext>
            </a:extLst>
          </p:cNvPr>
          <p:cNvSpPr txBox="1"/>
          <p:nvPr/>
        </p:nvSpPr>
        <p:spPr>
          <a:xfrm>
            <a:off x="10229151" y="3904147"/>
            <a:ext cx="126121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UDP data flow (simulate electrical signal )</a:t>
            </a:r>
            <a:endParaRPr lang="en-SG" sz="11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D919DDF-8905-DF00-C10D-D013C83E2220}"/>
              </a:ext>
            </a:extLst>
          </p:cNvPr>
          <p:cNvSpPr txBox="1"/>
          <p:nvPr/>
        </p:nvSpPr>
        <p:spPr>
          <a:xfrm>
            <a:off x="10229455" y="3511728"/>
            <a:ext cx="12182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Modbus-TCP  data flow </a:t>
            </a:r>
            <a:endParaRPr lang="en-SG" sz="1100" b="1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8A94450-47FF-BF80-17F3-F53E15F592B4}"/>
              </a:ext>
            </a:extLst>
          </p:cNvPr>
          <p:cNvCxnSpPr>
            <a:cxnSpLocks/>
          </p:cNvCxnSpPr>
          <p:nvPr/>
        </p:nvCxnSpPr>
        <p:spPr>
          <a:xfrm>
            <a:off x="9820842" y="3706302"/>
            <a:ext cx="402093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8" descr="Router | Cisco Network Topology Icons 3015">
            <a:extLst>
              <a:ext uri="{FF2B5EF4-FFF2-40B4-BE49-F238E27FC236}">
                <a16:creationId xmlns:a16="http://schemas.microsoft.com/office/drawing/2014/main" id="{F8998D46-ED90-DA81-EC52-75FFE62F5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9509" y="4522710"/>
            <a:ext cx="392919" cy="26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6C9F896-B033-97E4-F391-18FC26209846}"/>
              </a:ext>
            </a:extLst>
          </p:cNvPr>
          <p:cNvSpPr txBox="1"/>
          <p:nvPr/>
        </p:nvSpPr>
        <p:spPr>
          <a:xfrm>
            <a:off x="10210306" y="4498297"/>
            <a:ext cx="12128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Switch or Router</a:t>
            </a:r>
            <a:endParaRPr lang="en-SG" sz="11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1189EB9-15A3-CEA4-603E-436D89D596C7}"/>
              </a:ext>
            </a:extLst>
          </p:cNvPr>
          <p:cNvSpPr txBox="1"/>
          <p:nvPr/>
        </p:nvSpPr>
        <p:spPr>
          <a:xfrm>
            <a:off x="9715052" y="3243126"/>
            <a:ext cx="12182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Legend</a:t>
            </a:r>
            <a:r>
              <a:rPr lang="en-US" sz="1100" b="1" dirty="0"/>
              <a:t> </a:t>
            </a:r>
            <a:endParaRPr lang="en-SG" sz="1100" b="1" dirty="0"/>
          </a:p>
        </p:txBody>
      </p:sp>
    </p:spTree>
    <p:extLst>
      <p:ext uri="{BB962C8B-B14F-4D97-AF65-F5344CB8AC3E}">
        <p14:creationId xmlns:p14="http://schemas.microsoft.com/office/powerpoint/2010/main" val="24769864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32EA0-3C51-6440-4875-9374F75AF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437502-8BCD-7F78-5A56-41724614CF95}"/>
              </a:ext>
            </a:extLst>
          </p:cNvPr>
          <p:cNvSpPr txBox="1"/>
          <p:nvPr/>
        </p:nvSpPr>
        <p:spPr>
          <a:xfrm>
            <a:off x="229148" y="243078"/>
            <a:ext cx="265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Railway Physical-world Simulator </a:t>
            </a:r>
            <a:endParaRPr lang="en-SG" sz="14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7B3B57-916F-BA88-4269-ADD70942ACD6}"/>
              </a:ext>
            </a:extLst>
          </p:cNvPr>
          <p:cNvSpPr/>
          <p:nvPr/>
        </p:nvSpPr>
        <p:spPr>
          <a:xfrm>
            <a:off x="1515740" y="3397652"/>
            <a:ext cx="2115318" cy="39621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/>
              <a:t>Electrical signal communication simulation module (10.0.10.100) </a:t>
            </a:r>
            <a:endParaRPr lang="en-SG" sz="11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9DBF74-C8DE-488A-CFC9-C9E62FB9E808}"/>
              </a:ext>
            </a:extLst>
          </p:cNvPr>
          <p:cNvSpPr/>
          <p:nvPr/>
        </p:nvSpPr>
        <p:spPr>
          <a:xfrm>
            <a:off x="613778" y="4424120"/>
            <a:ext cx="3836895" cy="1747176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B5F7B6A-4088-03E3-6C05-35C8AC6BC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285" y="4531784"/>
            <a:ext cx="2527544" cy="119868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6CD51D9-2645-4D65-DF91-6841A7D53BA3}"/>
              </a:ext>
            </a:extLst>
          </p:cNvPr>
          <p:cNvSpPr txBox="1"/>
          <p:nvPr/>
        </p:nvSpPr>
        <p:spPr>
          <a:xfrm>
            <a:off x="3101509" y="4538336"/>
            <a:ext cx="11914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[Master, Slot-0]</a:t>
            </a:r>
          </a:p>
          <a:p>
            <a:r>
              <a:rPr lang="en-US" sz="1100" b="1" dirty="0"/>
              <a:t>I/O: 8/8</a:t>
            </a:r>
            <a:endParaRPr lang="en-SG" sz="11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664E19-464D-82F8-0721-D4381E02957C}"/>
              </a:ext>
            </a:extLst>
          </p:cNvPr>
          <p:cNvSpPr txBox="1"/>
          <p:nvPr/>
        </p:nvSpPr>
        <p:spPr>
          <a:xfrm>
            <a:off x="1350152" y="5672082"/>
            <a:ext cx="15345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Slot-1] </a:t>
            </a:r>
            <a:r>
              <a:rPr lang="en-SG" sz="1100" b="1" dirty="0"/>
              <a:t>I/O: 8/8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07B7DD-C12F-2AC5-92D1-9ED7CD1D5370}"/>
              </a:ext>
            </a:extLst>
          </p:cNvPr>
          <p:cNvSpPr txBox="1"/>
          <p:nvPr/>
        </p:nvSpPr>
        <p:spPr>
          <a:xfrm>
            <a:off x="2949809" y="5679650"/>
            <a:ext cx="15088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Slot-2] I/O: 6/</a:t>
            </a:r>
            <a:r>
              <a:rPr lang="en-SG" sz="1100" b="1" dirty="0"/>
              <a:t>6</a:t>
            </a:r>
            <a:endParaRPr lang="en-US" sz="11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6A7510-4821-D5F5-6FB8-F116DA78B8AE}"/>
              </a:ext>
            </a:extLst>
          </p:cNvPr>
          <p:cNvSpPr txBox="1"/>
          <p:nvPr/>
        </p:nvSpPr>
        <p:spPr>
          <a:xfrm>
            <a:off x="1712632" y="4805253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E16994-45FD-FBC4-3FC2-6D6A25E24785}"/>
              </a:ext>
            </a:extLst>
          </p:cNvPr>
          <p:cNvSpPr txBox="1"/>
          <p:nvPr/>
        </p:nvSpPr>
        <p:spPr>
          <a:xfrm>
            <a:off x="878981" y="5308075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A114C8-D27E-8202-CE29-053B02B9847D}"/>
              </a:ext>
            </a:extLst>
          </p:cNvPr>
          <p:cNvSpPr txBox="1"/>
          <p:nvPr/>
        </p:nvSpPr>
        <p:spPr>
          <a:xfrm>
            <a:off x="3843051" y="5304290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75AF30-B91D-AD0D-BFE5-8AFB3F24B716}"/>
              </a:ext>
            </a:extLst>
          </p:cNvPr>
          <p:cNvSpPr txBox="1"/>
          <p:nvPr/>
        </p:nvSpPr>
        <p:spPr>
          <a:xfrm>
            <a:off x="600994" y="4421327"/>
            <a:ext cx="145266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Railway track station signaling control PLC network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A6856AC-A0A9-D741-334F-A60316B15709}"/>
              </a:ext>
            </a:extLst>
          </p:cNvPr>
          <p:cNvCxnSpPr>
            <a:cxnSpLocks/>
          </p:cNvCxnSpPr>
          <p:nvPr/>
        </p:nvCxnSpPr>
        <p:spPr>
          <a:xfrm flipV="1">
            <a:off x="2012378" y="3809945"/>
            <a:ext cx="0" cy="46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1B9425A-36A3-7070-A4B3-60C37FA2BD48}"/>
              </a:ext>
            </a:extLst>
          </p:cNvPr>
          <p:cNvSpPr txBox="1"/>
          <p:nvPr/>
        </p:nvSpPr>
        <p:spPr>
          <a:xfrm>
            <a:off x="2149983" y="3787588"/>
            <a:ext cx="1328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22 station sensor state (input to PLC)</a:t>
            </a:r>
            <a:endParaRPr lang="en-SG" sz="9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63F5871-6622-F758-212D-AD30E80A951C}"/>
              </a:ext>
            </a:extLst>
          </p:cNvPr>
          <p:cNvCxnSpPr>
            <a:cxnSpLocks/>
          </p:cNvCxnSpPr>
          <p:nvPr/>
        </p:nvCxnSpPr>
        <p:spPr>
          <a:xfrm>
            <a:off x="2153550" y="3827346"/>
            <a:ext cx="0" cy="46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798D554-7EDA-7FCC-FBF6-9F189CE3CB8E}"/>
              </a:ext>
            </a:extLst>
          </p:cNvPr>
          <p:cNvSpPr txBox="1"/>
          <p:nvPr/>
        </p:nvSpPr>
        <p:spPr>
          <a:xfrm>
            <a:off x="2277108" y="4176776"/>
            <a:ext cx="10233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</a:rPr>
              <a:t>10.0.10.10X</a:t>
            </a:r>
            <a:endParaRPr lang="en-SG" sz="1100" b="1" dirty="0">
              <a:solidFill>
                <a:srgbClr val="0070C0"/>
              </a:solidFill>
            </a:endParaRPr>
          </a:p>
        </p:txBody>
      </p:sp>
      <p:pic>
        <p:nvPicPr>
          <p:cNvPr id="36" name="Picture 8" descr="Router | Cisco Network Topology Icons 3015">
            <a:extLst>
              <a:ext uri="{FF2B5EF4-FFF2-40B4-BE49-F238E27FC236}">
                <a16:creationId xmlns:a16="http://schemas.microsoft.com/office/drawing/2014/main" id="{02AA86E0-93EA-4DB0-E95D-8E9BA68E5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997" y="4300302"/>
            <a:ext cx="373556" cy="25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B1988BE-026C-F974-2DF0-B360CFB6A72F}"/>
              </a:ext>
            </a:extLst>
          </p:cNvPr>
          <p:cNvSpPr txBox="1"/>
          <p:nvPr/>
        </p:nvSpPr>
        <p:spPr>
          <a:xfrm>
            <a:off x="556716" y="5919160"/>
            <a:ext cx="2083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</a:rPr>
              <a:t>Modbus IP: 192.168.100.1X/24</a:t>
            </a:r>
            <a:endParaRPr lang="en-SG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2A7E43A-04B4-C556-ED15-396BC024B4E2}"/>
              </a:ext>
            </a:extLst>
          </p:cNvPr>
          <p:cNvSpPr txBox="1"/>
          <p:nvPr/>
        </p:nvSpPr>
        <p:spPr>
          <a:xfrm>
            <a:off x="2780415" y="6470459"/>
            <a:ext cx="27620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</a:rPr>
              <a:t>Memory Point read request  and Coils set request </a:t>
            </a:r>
            <a:endParaRPr lang="en-SG" sz="1000" dirty="0">
              <a:solidFill>
                <a:srgbClr val="7030A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7CAAF72-674C-A32A-371F-32A6A1DE3EDE}"/>
              </a:ext>
            </a:extLst>
          </p:cNvPr>
          <p:cNvSpPr txBox="1"/>
          <p:nvPr/>
        </p:nvSpPr>
        <p:spPr>
          <a:xfrm>
            <a:off x="1004861" y="3787588"/>
            <a:ext cx="1265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22 PLC coils state (output to signals ) </a:t>
            </a:r>
            <a:endParaRPr lang="en-SG" sz="900" dirty="0"/>
          </a:p>
        </p:txBody>
      </p:sp>
      <p:pic>
        <p:nvPicPr>
          <p:cNvPr id="53" name="Picture 52" descr="A screenshot of a computer&#10;&#10;Description automatically generated">
            <a:extLst>
              <a:ext uri="{FF2B5EF4-FFF2-40B4-BE49-F238E27FC236}">
                <a16:creationId xmlns:a16="http://schemas.microsoft.com/office/drawing/2014/main" id="{123AF34E-1CDE-9F00-9442-7DD8694AD7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602" y="4612401"/>
            <a:ext cx="2272890" cy="130188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4A7199A-C2D1-06AC-82D3-5584A64712F5}"/>
              </a:ext>
            </a:extLst>
          </p:cNvPr>
          <p:cNvCxnSpPr>
            <a:cxnSpLocks/>
          </p:cNvCxnSpPr>
          <p:nvPr/>
        </p:nvCxnSpPr>
        <p:spPr>
          <a:xfrm>
            <a:off x="556716" y="6462956"/>
            <a:ext cx="1100924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9232B419-C09C-3EC7-30BE-6053BF41F1B2}"/>
              </a:ext>
            </a:extLst>
          </p:cNvPr>
          <p:cNvSpPr txBox="1"/>
          <p:nvPr/>
        </p:nvSpPr>
        <p:spPr>
          <a:xfrm>
            <a:off x="8730710" y="6445276"/>
            <a:ext cx="26749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</a:rPr>
              <a:t>IEC 104     Network 192.168.103.0/24 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793D199-6D14-A301-52EF-3FDF5369D517}"/>
              </a:ext>
            </a:extLst>
          </p:cNvPr>
          <p:cNvCxnSpPr>
            <a:cxnSpLocks/>
          </p:cNvCxnSpPr>
          <p:nvPr/>
        </p:nvCxnSpPr>
        <p:spPr>
          <a:xfrm>
            <a:off x="2183753" y="6164796"/>
            <a:ext cx="0" cy="502704"/>
          </a:xfrm>
          <a:prstGeom prst="straightConnector1">
            <a:avLst/>
          </a:prstGeom>
          <a:ln w="190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>
            <a:extLst>
              <a:ext uri="{FF2B5EF4-FFF2-40B4-BE49-F238E27FC236}">
                <a16:creationId xmlns:a16="http://schemas.microsoft.com/office/drawing/2014/main" id="{AC031A84-C92B-1561-91B5-599E40CB71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6268" y="2293228"/>
            <a:ext cx="367500" cy="3822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81C8488C-3DD7-9137-AD0C-5FA3802173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4921" y="1140558"/>
            <a:ext cx="370773" cy="34678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85BF3911-9A8A-351E-2B2B-05A5DB89BCFF}"/>
              </a:ext>
            </a:extLst>
          </p:cNvPr>
          <p:cNvSpPr txBox="1"/>
          <p:nvPr/>
        </p:nvSpPr>
        <p:spPr>
          <a:xfrm>
            <a:off x="5758139" y="859192"/>
            <a:ext cx="6288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Users</a:t>
            </a:r>
            <a:endParaRPr lang="en-SG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43AD63A-D85D-940B-ED2D-3E5573A0313A}"/>
              </a:ext>
            </a:extLst>
          </p:cNvPr>
          <p:cNvSpPr txBox="1"/>
          <p:nvPr/>
        </p:nvSpPr>
        <p:spPr>
          <a:xfrm>
            <a:off x="5758139" y="1888323"/>
            <a:ext cx="6609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Railway engineer </a:t>
            </a:r>
            <a:endParaRPr lang="en-SG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7" name="Arrow: Right 106">
            <a:extLst>
              <a:ext uri="{FF2B5EF4-FFF2-40B4-BE49-F238E27FC236}">
                <a16:creationId xmlns:a16="http://schemas.microsoft.com/office/drawing/2014/main" id="{9D04F675-5773-E26A-F990-DF0B1AA332C7}"/>
              </a:ext>
            </a:extLst>
          </p:cNvPr>
          <p:cNvSpPr/>
          <p:nvPr/>
        </p:nvSpPr>
        <p:spPr>
          <a:xfrm flipH="1">
            <a:off x="5574761" y="1255601"/>
            <a:ext cx="195046" cy="1366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F8EDE037-4B18-F9FE-AAE7-51D516C4D9C3}"/>
              </a:ext>
            </a:extLst>
          </p:cNvPr>
          <p:cNvSpPr/>
          <p:nvPr/>
        </p:nvSpPr>
        <p:spPr>
          <a:xfrm flipH="1">
            <a:off x="5591739" y="2392418"/>
            <a:ext cx="195046" cy="1366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670CD13B-2A70-6904-A98F-53F8860205D3}"/>
              </a:ext>
            </a:extLst>
          </p:cNvPr>
          <p:cNvSpPr/>
          <p:nvPr/>
        </p:nvSpPr>
        <p:spPr>
          <a:xfrm flipV="1">
            <a:off x="6263160" y="2385666"/>
            <a:ext cx="195046" cy="1366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3" name="Picture 2" descr="A computer screen shot of a computer scheme&#10;&#10;AI-generated content may be incorrect.">
            <a:extLst>
              <a:ext uri="{FF2B5EF4-FFF2-40B4-BE49-F238E27FC236}">
                <a16:creationId xmlns:a16="http://schemas.microsoft.com/office/drawing/2014/main" id="{72752745-F96A-364B-8ACB-F8C3AE542C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53" y="577164"/>
            <a:ext cx="5168353" cy="27779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E0C601-31F2-C227-4362-9018F04C8ED1}"/>
              </a:ext>
            </a:extLst>
          </p:cNvPr>
          <p:cNvCxnSpPr/>
          <p:nvPr/>
        </p:nvCxnSpPr>
        <p:spPr>
          <a:xfrm>
            <a:off x="556716" y="6667500"/>
            <a:ext cx="11009246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3FFDF4E-564A-1781-2AE3-13B56F6DE92B}"/>
              </a:ext>
            </a:extLst>
          </p:cNvPr>
          <p:cNvCxnSpPr>
            <a:cxnSpLocks/>
          </p:cNvCxnSpPr>
          <p:nvPr/>
        </p:nvCxnSpPr>
        <p:spPr>
          <a:xfrm>
            <a:off x="2796234" y="5028860"/>
            <a:ext cx="0" cy="163864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A79D2B1-9D78-5B38-311A-F79CF2390C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3862" y="4596903"/>
            <a:ext cx="2297758" cy="131738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BCE358-90C4-F38E-C0BC-76CB0D8C5E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84028" y="4612400"/>
            <a:ext cx="2303098" cy="130188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9EBA21-F52F-3554-313D-B8645A6631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7109" y="577164"/>
            <a:ext cx="5048923" cy="2704780"/>
          </a:xfrm>
          <a:prstGeom prst="rect">
            <a:avLst/>
          </a:prstGeom>
          <a:ln w="19050">
            <a:solidFill>
              <a:srgbClr val="6458BC"/>
            </a:solidFill>
          </a:ln>
        </p:spPr>
      </p:pic>
      <p:pic>
        <p:nvPicPr>
          <p:cNvPr id="33" name="Picture 8" descr="Router | Cisco Network Topology Icons 3015">
            <a:extLst>
              <a:ext uri="{FF2B5EF4-FFF2-40B4-BE49-F238E27FC236}">
                <a16:creationId xmlns:a16="http://schemas.microsoft.com/office/drawing/2014/main" id="{0168A642-B33E-123D-9CB8-38CA99810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731" y="3881926"/>
            <a:ext cx="473861" cy="32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C88EFE7C-0455-307F-8617-215E5AF5C00A}"/>
              </a:ext>
            </a:extLst>
          </p:cNvPr>
          <p:cNvCxnSpPr>
            <a:cxnSpLocks/>
            <a:stCxn id="2" idx="0"/>
            <a:endCxn id="33" idx="1"/>
          </p:cNvCxnSpPr>
          <p:nvPr/>
        </p:nvCxnSpPr>
        <p:spPr>
          <a:xfrm rot="5400000" flipH="1" flipV="1">
            <a:off x="6139757" y="3606929"/>
            <a:ext cx="552958" cy="1426990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A6D584DF-6FB6-EA2D-9F38-5A7C5304540E}"/>
              </a:ext>
            </a:extLst>
          </p:cNvPr>
          <p:cNvCxnSpPr>
            <a:cxnSpLocks/>
            <a:stCxn id="53" idx="0"/>
            <a:endCxn id="33" idx="3"/>
          </p:cNvCxnSpPr>
          <p:nvPr/>
        </p:nvCxnSpPr>
        <p:spPr>
          <a:xfrm rot="16200000" flipV="1">
            <a:off x="7587092" y="4060445"/>
            <a:ext cx="568456" cy="535455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ylinder 58">
            <a:extLst>
              <a:ext uri="{FF2B5EF4-FFF2-40B4-BE49-F238E27FC236}">
                <a16:creationId xmlns:a16="http://schemas.microsoft.com/office/drawing/2014/main" id="{93E9B0CB-C2AA-D471-6C2A-4C35E13B1864}"/>
              </a:ext>
            </a:extLst>
          </p:cNvPr>
          <p:cNvSpPr/>
          <p:nvPr/>
        </p:nvSpPr>
        <p:spPr>
          <a:xfrm>
            <a:off x="10072003" y="3691861"/>
            <a:ext cx="883358" cy="602950"/>
          </a:xfrm>
          <a:prstGeom prst="can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Database</a:t>
            </a:r>
            <a:endParaRPr lang="en-SG" sz="1200" b="1" dirty="0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C76E19A-A543-F092-D422-7543277E259B}"/>
              </a:ext>
            </a:extLst>
          </p:cNvPr>
          <p:cNvCxnSpPr>
            <a:cxnSpLocks/>
            <a:stCxn id="59" idx="3"/>
          </p:cNvCxnSpPr>
          <p:nvPr/>
        </p:nvCxnSpPr>
        <p:spPr>
          <a:xfrm>
            <a:off x="10513682" y="4294811"/>
            <a:ext cx="0" cy="31758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0867372-28D0-D5D5-9DBA-3BB14CE63E80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10513682" y="3298531"/>
            <a:ext cx="0" cy="39333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2CE6D77-8603-C698-7023-02E79B7275EC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7366661" y="3298531"/>
            <a:ext cx="1" cy="58339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8" descr="Router | Cisco Network Topology Icons 3015">
            <a:extLst>
              <a:ext uri="{FF2B5EF4-FFF2-40B4-BE49-F238E27FC236}">
                <a16:creationId xmlns:a16="http://schemas.microsoft.com/office/drawing/2014/main" id="{8DF27ED2-A314-99C3-0E2A-8F979F3F8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711" y="3914594"/>
            <a:ext cx="473861" cy="32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19149E4-FE20-76BA-1C88-0A837FD7339E}"/>
              </a:ext>
            </a:extLst>
          </p:cNvPr>
          <p:cNvCxnSpPr>
            <a:cxnSpLocks/>
          </p:cNvCxnSpPr>
          <p:nvPr/>
        </p:nvCxnSpPr>
        <p:spPr>
          <a:xfrm>
            <a:off x="9361642" y="3298531"/>
            <a:ext cx="5474" cy="59443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1A3A272-4B5A-A8FD-113F-6EE545C56E5E}"/>
              </a:ext>
            </a:extLst>
          </p:cNvPr>
          <p:cNvCxnSpPr>
            <a:cxnSpLocks/>
          </p:cNvCxnSpPr>
          <p:nvPr/>
        </p:nvCxnSpPr>
        <p:spPr>
          <a:xfrm>
            <a:off x="9383956" y="4205963"/>
            <a:ext cx="0" cy="2454035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66287E84-3FD4-A28E-9B23-32BB59CBDAE0}"/>
              </a:ext>
            </a:extLst>
          </p:cNvPr>
          <p:cNvSpPr txBox="1"/>
          <p:nvPr/>
        </p:nvSpPr>
        <p:spPr>
          <a:xfrm>
            <a:off x="6486199" y="277446"/>
            <a:ext cx="2789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Cyber Range HQ Management HMI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6A45677-1E08-12C6-D583-640CFDC6BC87}"/>
              </a:ext>
            </a:extLst>
          </p:cNvPr>
          <p:cNvSpPr txBox="1"/>
          <p:nvPr/>
        </p:nvSpPr>
        <p:spPr>
          <a:xfrm>
            <a:off x="5844921" y="3566365"/>
            <a:ext cx="14526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Internal HMI connection Switch</a:t>
            </a:r>
            <a:endParaRPr lang="en-SG" sz="1100" b="1" dirty="0">
              <a:solidFill>
                <a:srgbClr val="00206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BD0F399-CD45-7791-1828-7DDE0A9BB628}"/>
              </a:ext>
            </a:extLst>
          </p:cNvPr>
          <p:cNvSpPr txBox="1"/>
          <p:nvPr/>
        </p:nvSpPr>
        <p:spPr>
          <a:xfrm>
            <a:off x="8542998" y="3681269"/>
            <a:ext cx="1043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OT IEC104 Switch</a:t>
            </a:r>
            <a:endParaRPr lang="en-SG" sz="1100" b="1" dirty="0">
              <a:solidFill>
                <a:srgbClr val="002060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F68F516-3D04-44E8-FC1C-2C6D1993882C}"/>
              </a:ext>
            </a:extLst>
          </p:cNvPr>
          <p:cNvSpPr txBox="1"/>
          <p:nvPr/>
        </p:nvSpPr>
        <p:spPr>
          <a:xfrm>
            <a:off x="10955361" y="3599533"/>
            <a:ext cx="10431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Trains operation information data base</a:t>
            </a:r>
            <a:endParaRPr lang="en-SG" sz="1100" b="1" dirty="0">
              <a:solidFill>
                <a:srgbClr val="002060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5535E82-C019-EAE7-B50C-AC2446E7A7DF}"/>
              </a:ext>
            </a:extLst>
          </p:cNvPr>
          <p:cNvSpPr txBox="1"/>
          <p:nvPr/>
        </p:nvSpPr>
        <p:spPr>
          <a:xfrm>
            <a:off x="4450673" y="5947152"/>
            <a:ext cx="2421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HQ Railway Block Control HMI</a:t>
            </a:r>
            <a:endParaRPr lang="en-SG" sz="1400" b="1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A5956E1-05D0-A43C-47B3-ECE3F133088A}"/>
              </a:ext>
            </a:extLst>
          </p:cNvPr>
          <p:cNvSpPr txBox="1"/>
          <p:nvPr/>
        </p:nvSpPr>
        <p:spPr>
          <a:xfrm>
            <a:off x="6914340" y="5929784"/>
            <a:ext cx="2481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HQ Signal System Monitor HMI</a:t>
            </a:r>
            <a:endParaRPr lang="en-SG" sz="1400" b="1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DC1B4F5-AF51-3F50-EB75-4E9C48B5AC9D}"/>
              </a:ext>
            </a:extLst>
          </p:cNvPr>
          <p:cNvSpPr txBox="1"/>
          <p:nvPr/>
        </p:nvSpPr>
        <p:spPr>
          <a:xfrm>
            <a:off x="9445737" y="5921245"/>
            <a:ext cx="2411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HQ Railway Train Control HMI</a:t>
            </a:r>
            <a:endParaRPr lang="en-SG" sz="1400" b="1" dirty="0"/>
          </a:p>
        </p:txBody>
      </p:sp>
    </p:spTree>
    <p:extLst>
      <p:ext uri="{BB962C8B-B14F-4D97-AF65-F5344CB8AC3E}">
        <p14:creationId xmlns:p14="http://schemas.microsoft.com/office/powerpoint/2010/main" val="670084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D34D2D6-7C2A-3074-80CB-28A077632AC4}"/>
              </a:ext>
            </a:extLst>
          </p:cNvPr>
          <p:cNvSpPr/>
          <p:nvPr/>
        </p:nvSpPr>
        <p:spPr>
          <a:xfrm>
            <a:off x="8771638" y="928304"/>
            <a:ext cx="3152368" cy="50534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BA3F89-9CF2-D361-73ED-FA87EA57AC96}"/>
              </a:ext>
            </a:extLst>
          </p:cNvPr>
          <p:cNvSpPr/>
          <p:nvPr/>
        </p:nvSpPr>
        <p:spPr>
          <a:xfrm>
            <a:off x="390610" y="1623883"/>
            <a:ext cx="2200682" cy="420188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1E412D-4BFC-C20A-A429-EC593BA9323B}"/>
              </a:ext>
            </a:extLst>
          </p:cNvPr>
          <p:cNvSpPr/>
          <p:nvPr/>
        </p:nvSpPr>
        <p:spPr>
          <a:xfrm>
            <a:off x="3007465" y="1623879"/>
            <a:ext cx="2626153" cy="420188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687DCD-F30C-1A55-294B-D126EB9A77D0}"/>
              </a:ext>
            </a:extLst>
          </p:cNvPr>
          <p:cNvSpPr/>
          <p:nvPr/>
        </p:nvSpPr>
        <p:spPr>
          <a:xfrm>
            <a:off x="6049791" y="1623878"/>
            <a:ext cx="2267089" cy="420188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D77CC3-429C-983D-0EBC-E319435B9B5F}"/>
              </a:ext>
            </a:extLst>
          </p:cNvPr>
          <p:cNvSpPr txBox="1"/>
          <p:nvPr/>
        </p:nvSpPr>
        <p:spPr>
          <a:xfrm>
            <a:off x="479355" y="1020077"/>
            <a:ext cx="1669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Corporate</a:t>
            </a:r>
            <a:r>
              <a:rPr lang="en-SG" sz="1400" b="1" dirty="0"/>
              <a:t> network [IT network]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99EAD0-0F9F-6D0A-3ACF-C06B384F5C5B}"/>
              </a:ext>
            </a:extLst>
          </p:cNvPr>
          <p:cNvSpPr txBox="1"/>
          <p:nvPr/>
        </p:nvSpPr>
        <p:spPr>
          <a:xfrm>
            <a:off x="3120860" y="1683797"/>
            <a:ext cx="237506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1400" b="1" dirty="0"/>
              <a:t>Supervision network  SCADA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D82A6F-230C-E5CF-1C68-96DA8FC28096}"/>
              </a:ext>
            </a:extLst>
          </p:cNvPr>
          <p:cNvSpPr txBox="1"/>
          <p:nvPr/>
        </p:nvSpPr>
        <p:spPr>
          <a:xfrm>
            <a:off x="6141875" y="1702492"/>
            <a:ext cx="20829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400" b="1" dirty="0"/>
              <a:t>Production network</a:t>
            </a:r>
          </a:p>
        </p:txBody>
      </p:sp>
      <p:pic>
        <p:nvPicPr>
          <p:cNvPr id="15" name="Picture 14" descr="A green squares with black lines&#10;&#10;Description automatically generated">
            <a:extLst>
              <a:ext uri="{FF2B5EF4-FFF2-40B4-BE49-F238E27FC236}">
                <a16:creationId xmlns:a16="http://schemas.microsoft.com/office/drawing/2014/main" id="{19988086-3182-8A2F-4E60-351BC7FF04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92" b="12850"/>
          <a:stretch/>
        </p:blipFill>
        <p:spPr>
          <a:xfrm>
            <a:off x="9007412" y="5426321"/>
            <a:ext cx="1235597" cy="493420"/>
          </a:xfrm>
          <a:prstGeom prst="rect">
            <a:avLst/>
          </a:prstGeom>
          <a:ln w="6350">
            <a:solidFill>
              <a:srgbClr val="C0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C293D65-BA02-5126-8879-8BE7D9DACFAB}"/>
              </a:ext>
            </a:extLst>
          </p:cNvPr>
          <p:cNvSpPr txBox="1"/>
          <p:nvPr/>
        </p:nvSpPr>
        <p:spPr>
          <a:xfrm>
            <a:off x="8698471" y="559119"/>
            <a:ext cx="3152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/>
              <a:t>Physical Real World Simulation Network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50D79E-4ED4-9F6D-C14B-50AD2CF48BE4}"/>
              </a:ext>
            </a:extLst>
          </p:cNvPr>
          <p:cNvSpPr txBox="1"/>
          <p:nvPr/>
        </p:nvSpPr>
        <p:spPr>
          <a:xfrm>
            <a:off x="8845672" y="876256"/>
            <a:ext cx="2027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Physical world simulator</a:t>
            </a:r>
            <a:endParaRPr lang="en-SG" sz="14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25DCB7-F401-3FE8-320E-3D5A30FF5C1B}"/>
              </a:ext>
            </a:extLst>
          </p:cNvPr>
          <p:cNvSpPr txBox="1"/>
          <p:nvPr/>
        </p:nvSpPr>
        <p:spPr>
          <a:xfrm>
            <a:off x="8841060" y="2835952"/>
            <a:ext cx="26617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/>
              <a:t>Junction sensors-signals control system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F570B8-76DA-6AC8-D560-638955A8E2C0}"/>
              </a:ext>
            </a:extLst>
          </p:cNvPr>
          <p:cNvSpPr txBox="1"/>
          <p:nvPr/>
        </p:nvSpPr>
        <p:spPr>
          <a:xfrm>
            <a:off x="10333736" y="4759740"/>
            <a:ext cx="173978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/>
              <a:t>station sensors </a:t>
            </a:r>
          </a:p>
          <a:p>
            <a:r>
              <a:rPr lang="en-SG" sz="1100" b="1" dirty="0"/>
              <a:t>signals control </a:t>
            </a:r>
          </a:p>
          <a:p>
            <a:r>
              <a:rPr lang="en-SG" sz="1100" b="1" dirty="0"/>
              <a:t>System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D96D5A3-6FDE-2BD3-2652-0F4DEF32B05E}"/>
              </a:ext>
            </a:extLst>
          </p:cNvPr>
          <p:cNvSpPr txBox="1"/>
          <p:nvPr/>
        </p:nvSpPr>
        <p:spPr>
          <a:xfrm>
            <a:off x="10228071" y="5524699"/>
            <a:ext cx="10327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/>
              <a:t>Railway Trains emulators </a:t>
            </a:r>
          </a:p>
        </p:txBody>
      </p:sp>
      <p:pic>
        <p:nvPicPr>
          <p:cNvPr id="44" name="Picture 43" descr="A grey rectangular object with buttons and buttons&#10;&#10;Description automatically generated">
            <a:extLst>
              <a:ext uri="{FF2B5EF4-FFF2-40B4-BE49-F238E27FC236}">
                <a16:creationId xmlns:a16="http://schemas.microsoft.com/office/drawing/2014/main" id="{01F9E6F7-8ACB-4622-9DE6-F72EE0ED38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925" y="2467168"/>
            <a:ext cx="649894" cy="42893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6" name="Picture 45" descr="A close up of a computer&#10;&#10;Description automatically generated">
            <a:extLst>
              <a:ext uri="{FF2B5EF4-FFF2-40B4-BE49-F238E27FC236}">
                <a16:creationId xmlns:a16="http://schemas.microsoft.com/office/drawing/2014/main" id="{EF259549-2433-D19C-52A1-45BB19777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270" y="4438637"/>
            <a:ext cx="476190" cy="4761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A7FBD49-2CE9-4DDD-0919-0A714ECD8673}"/>
              </a:ext>
            </a:extLst>
          </p:cNvPr>
          <p:cNvSpPr txBox="1"/>
          <p:nvPr/>
        </p:nvSpPr>
        <p:spPr>
          <a:xfrm>
            <a:off x="6496355" y="2020241"/>
            <a:ext cx="18587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Junction sensor-signal control PLCs set [emulator]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BDCCF3E-6ADC-BA83-7714-1983357A4A4B}"/>
              </a:ext>
            </a:extLst>
          </p:cNvPr>
          <p:cNvSpPr txBox="1"/>
          <p:nvPr/>
        </p:nvSpPr>
        <p:spPr>
          <a:xfrm>
            <a:off x="6468939" y="2893908"/>
            <a:ext cx="17627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Fixed Block sensor-signal control PLCs set [emulator]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01AFE2-8598-C65A-0113-33EE1B152395}"/>
              </a:ext>
            </a:extLst>
          </p:cNvPr>
          <p:cNvSpPr txBox="1"/>
          <p:nvPr/>
        </p:nvSpPr>
        <p:spPr>
          <a:xfrm>
            <a:off x="7276930" y="4200943"/>
            <a:ext cx="11017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Train controller  PLCs [emulator]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86F5D50-C551-F09A-4F27-F71306E81955}"/>
              </a:ext>
            </a:extLst>
          </p:cNvPr>
          <p:cNvCxnSpPr>
            <a:cxnSpLocks/>
          </p:cNvCxnSpPr>
          <p:nvPr/>
        </p:nvCxnSpPr>
        <p:spPr>
          <a:xfrm>
            <a:off x="6352703" y="2668847"/>
            <a:ext cx="8448" cy="245269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643ABEF-3CA7-0B5A-BB34-B44049EBC6C3}"/>
              </a:ext>
            </a:extLst>
          </p:cNvPr>
          <p:cNvCxnSpPr>
            <a:cxnSpLocks/>
          </p:cNvCxnSpPr>
          <p:nvPr/>
        </p:nvCxnSpPr>
        <p:spPr>
          <a:xfrm flipV="1">
            <a:off x="6342454" y="2672108"/>
            <a:ext cx="423471" cy="733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1DB5287-44CC-E28C-853A-68B0967E080E}"/>
              </a:ext>
            </a:extLst>
          </p:cNvPr>
          <p:cNvCxnSpPr>
            <a:cxnSpLocks/>
          </p:cNvCxnSpPr>
          <p:nvPr/>
        </p:nvCxnSpPr>
        <p:spPr>
          <a:xfrm>
            <a:off x="6361151" y="3485211"/>
            <a:ext cx="37594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1379FE5-A69F-DEB5-29C8-42501ABAB23B}"/>
              </a:ext>
            </a:extLst>
          </p:cNvPr>
          <p:cNvCxnSpPr>
            <a:cxnSpLocks/>
          </p:cNvCxnSpPr>
          <p:nvPr/>
        </p:nvCxnSpPr>
        <p:spPr>
          <a:xfrm>
            <a:off x="6368669" y="4636859"/>
            <a:ext cx="47408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1571E27-A1B5-8504-B653-7E1B021B31C8}"/>
              </a:ext>
            </a:extLst>
          </p:cNvPr>
          <p:cNvCxnSpPr>
            <a:cxnSpLocks/>
          </p:cNvCxnSpPr>
          <p:nvPr/>
        </p:nvCxnSpPr>
        <p:spPr>
          <a:xfrm>
            <a:off x="748047" y="3170673"/>
            <a:ext cx="5604656" cy="1238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5" name="Picture 94">
            <a:extLst>
              <a:ext uri="{FF2B5EF4-FFF2-40B4-BE49-F238E27FC236}">
                <a16:creationId xmlns:a16="http://schemas.microsoft.com/office/drawing/2014/main" id="{C1178DC3-5D61-98DB-CD60-7D5CA08541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0291" y="3029388"/>
            <a:ext cx="389582" cy="3073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35C3A8E2-1432-146B-8092-6C7A7DE05D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1493" y="3890849"/>
            <a:ext cx="533672" cy="6652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151DBBA0-18E8-9987-C8C2-8C4E004D9D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4500" y="3886258"/>
            <a:ext cx="533674" cy="66526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7677B4C8-B747-165B-8083-0B336DD462BC}"/>
              </a:ext>
            </a:extLst>
          </p:cNvPr>
          <p:cNvSpPr txBox="1"/>
          <p:nvPr/>
        </p:nvSpPr>
        <p:spPr>
          <a:xfrm>
            <a:off x="3265679" y="3363872"/>
            <a:ext cx="11017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Railway system SCADA server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C5A1FEE-BB15-513B-890B-20AA5ECA8AAA}"/>
              </a:ext>
            </a:extLst>
          </p:cNvPr>
          <p:cNvSpPr txBox="1"/>
          <p:nvPr/>
        </p:nvSpPr>
        <p:spPr>
          <a:xfrm>
            <a:off x="4503197" y="3365982"/>
            <a:ext cx="11017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Trains system SCADA server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81DCBE68-4955-CB5A-FE50-C99BF69DD84B}"/>
              </a:ext>
            </a:extLst>
          </p:cNvPr>
          <p:cNvCxnSpPr>
            <a:cxnSpLocks/>
            <a:endCxn id="98" idx="0"/>
          </p:cNvCxnSpPr>
          <p:nvPr/>
        </p:nvCxnSpPr>
        <p:spPr>
          <a:xfrm>
            <a:off x="3660729" y="3183056"/>
            <a:ext cx="7600" cy="70779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1037B791-F55F-F2B8-551D-FDFEFDF7DD3F}"/>
              </a:ext>
            </a:extLst>
          </p:cNvPr>
          <p:cNvCxnSpPr>
            <a:cxnSpLocks/>
          </p:cNvCxnSpPr>
          <p:nvPr/>
        </p:nvCxnSpPr>
        <p:spPr>
          <a:xfrm>
            <a:off x="4991337" y="3195440"/>
            <a:ext cx="0" cy="64732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8" name="Picture 107" descr="A screenshot of a computer&#10;&#10;Description automatically generated">
            <a:extLst>
              <a:ext uri="{FF2B5EF4-FFF2-40B4-BE49-F238E27FC236}">
                <a16:creationId xmlns:a16="http://schemas.microsoft.com/office/drawing/2014/main" id="{4F2ABA06-398E-99E2-3631-B19AF6DBC1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525" y="5036057"/>
            <a:ext cx="1101061" cy="630675"/>
          </a:xfrm>
          <a:prstGeom prst="rect">
            <a:avLst/>
          </a:prstGeom>
        </p:spPr>
      </p:pic>
      <p:pic>
        <p:nvPicPr>
          <p:cNvPr id="110" name="Picture 109" descr="A screenshot of a computer&#10;&#10;Description automatically generated">
            <a:extLst>
              <a:ext uri="{FF2B5EF4-FFF2-40B4-BE49-F238E27FC236}">
                <a16:creationId xmlns:a16="http://schemas.microsoft.com/office/drawing/2014/main" id="{E00F711F-914E-DAC3-26BD-9D09FDA410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927" y="5030613"/>
            <a:ext cx="1195367" cy="636119"/>
          </a:xfrm>
          <a:prstGeom prst="rect">
            <a:avLst/>
          </a:prstGeom>
        </p:spPr>
      </p:pic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56DECF4-2512-E3CF-3957-ED52210BA961}"/>
              </a:ext>
            </a:extLst>
          </p:cNvPr>
          <p:cNvCxnSpPr>
            <a:cxnSpLocks/>
            <a:stCxn id="98" idx="2"/>
          </p:cNvCxnSpPr>
          <p:nvPr/>
        </p:nvCxnSpPr>
        <p:spPr>
          <a:xfrm>
            <a:off x="3668329" y="4556111"/>
            <a:ext cx="0" cy="47450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2E5A717-62F6-DFBD-765A-3D54D58B097E}"/>
              </a:ext>
            </a:extLst>
          </p:cNvPr>
          <p:cNvCxnSpPr>
            <a:cxnSpLocks/>
          </p:cNvCxnSpPr>
          <p:nvPr/>
        </p:nvCxnSpPr>
        <p:spPr>
          <a:xfrm>
            <a:off x="4967289" y="4595246"/>
            <a:ext cx="0" cy="47450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BC3A2705-CF0A-44B3-067D-2174119E360B}"/>
              </a:ext>
            </a:extLst>
          </p:cNvPr>
          <p:cNvSpPr txBox="1"/>
          <p:nvPr/>
        </p:nvSpPr>
        <p:spPr>
          <a:xfrm>
            <a:off x="4487934" y="4599726"/>
            <a:ext cx="11017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Trains monitor &amp; control HMI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67D8872-A681-DDE8-7A9C-C141FFBDE47B}"/>
              </a:ext>
            </a:extLst>
          </p:cNvPr>
          <p:cNvSpPr txBox="1"/>
          <p:nvPr/>
        </p:nvSpPr>
        <p:spPr>
          <a:xfrm>
            <a:off x="3098801" y="4592398"/>
            <a:ext cx="11836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Railway monitor &amp; control HMIs</a:t>
            </a: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A434924F-E069-F1C5-38DA-A792CF0E5D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32221" y="2288277"/>
            <a:ext cx="674738" cy="56574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F8415658-3369-3576-B7ED-64406089C2CA}"/>
              </a:ext>
            </a:extLst>
          </p:cNvPr>
          <p:cNvSpPr txBox="1"/>
          <p:nvPr/>
        </p:nvSpPr>
        <p:spPr>
          <a:xfrm>
            <a:off x="3206685" y="2225251"/>
            <a:ext cx="11017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Maintenance laptops 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52D3F41-9E1E-94D5-D438-9A32DDA3BF58}"/>
              </a:ext>
            </a:extLst>
          </p:cNvPr>
          <p:cNvCxnSpPr>
            <a:cxnSpLocks/>
            <a:stCxn id="120" idx="2"/>
          </p:cNvCxnSpPr>
          <p:nvPr/>
        </p:nvCxnSpPr>
        <p:spPr>
          <a:xfrm flipH="1">
            <a:off x="4457237" y="2854019"/>
            <a:ext cx="0" cy="3166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7" name="Picture 4">
            <a:extLst>
              <a:ext uri="{FF2B5EF4-FFF2-40B4-BE49-F238E27FC236}">
                <a16:creationId xmlns:a16="http://schemas.microsoft.com/office/drawing/2014/main" id="{B26F05C5-AEB3-2A6A-CA1A-0C6377DE6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886" y="5906533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D5991A9-D601-C697-F860-F64E96FFE560}"/>
              </a:ext>
            </a:extLst>
          </p:cNvPr>
          <p:cNvCxnSpPr>
            <a:cxnSpLocks/>
          </p:cNvCxnSpPr>
          <p:nvPr/>
        </p:nvCxnSpPr>
        <p:spPr>
          <a:xfrm flipV="1">
            <a:off x="3627852" y="5666732"/>
            <a:ext cx="0" cy="2577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1BA6312B-9395-1026-E7DC-2AFD327790DB}"/>
              </a:ext>
            </a:extLst>
          </p:cNvPr>
          <p:cNvCxnSpPr>
            <a:cxnSpLocks/>
          </p:cNvCxnSpPr>
          <p:nvPr/>
        </p:nvCxnSpPr>
        <p:spPr>
          <a:xfrm flipV="1">
            <a:off x="4966442" y="5647314"/>
            <a:ext cx="0" cy="2772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Picture 4">
            <a:extLst>
              <a:ext uri="{FF2B5EF4-FFF2-40B4-BE49-F238E27FC236}">
                <a16:creationId xmlns:a16="http://schemas.microsoft.com/office/drawing/2014/main" id="{C7CAD939-15BF-6D9C-B4CE-4FFE07B68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476" y="5904430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026CE509-E46E-9F51-D409-C2D671D25241}"/>
              </a:ext>
            </a:extLst>
          </p:cNvPr>
          <p:cNvSpPr txBox="1"/>
          <p:nvPr/>
        </p:nvSpPr>
        <p:spPr>
          <a:xfrm>
            <a:off x="486364" y="1711421"/>
            <a:ext cx="176229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1400" b="1" dirty="0"/>
              <a:t>Corporate Network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38D52396-CB9E-6AD8-E010-897EF7C29C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8404" y="2326832"/>
            <a:ext cx="578216" cy="48481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34" name="Right Brace 133">
            <a:extLst>
              <a:ext uri="{FF2B5EF4-FFF2-40B4-BE49-F238E27FC236}">
                <a16:creationId xmlns:a16="http://schemas.microsoft.com/office/drawing/2014/main" id="{F30E8021-2071-044C-090E-F945518E8D67}"/>
              </a:ext>
            </a:extLst>
          </p:cNvPr>
          <p:cNvSpPr/>
          <p:nvPr/>
        </p:nvSpPr>
        <p:spPr>
          <a:xfrm rot="16200000">
            <a:off x="5398154" y="-1364546"/>
            <a:ext cx="504761" cy="5573350"/>
          </a:xfrm>
          <a:prstGeom prst="rightBrace">
            <a:avLst>
              <a:gd name="adj1" fmla="val 8333"/>
              <a:gd name="adj2" fmla="val 49857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D377524-0BDF-147B-00C8-E379018DFEFD}"/>
              </a:ext>
            </a:extLst>
          </p:cNvPr>
          <p:cNvSpPr txBox="1"/>
          <p:nvPr/>
        </p:nvSpPr>
        <p:spPr>
          <a:xfrm>
            <a:off x="5183693" y="949707"/>
            <a:ext cx="1602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/>
              <a:t>ICS [OT network ]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F760A72-858C-9FF1-CD18-2620DBCED4E7}"/>
              </a:ext>
            </a:extLst>
          </p:cNvPr>
          <p:cNvSpPr txBox="1"/>
          <p:nvPr/>
        </p:nvSpPr>
        <p:spPr>
          <a:xfrm>
            <a:off x="3700071" y="5913646"/>
            <a:ext cx="9561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rgbClr val="0070C0"/>
                </a:solidFill>
              </a:rPr>
              <a:t>Railway HQ operator 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904C508-2E5B-BB8A-FD4E-CFFE79354E02}"/>
              </a:ext>
            </a:extLst>
          </p:cNvPr>
          <p:cNvSpPr txBox="1"/>
          <p:nvPr/>
        </p:nvSpPr>
        <p:spPr>
          <a:xfrm>
            <a:off x="5030038" y="5878953"/>
            <a:ext cx="9561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rgbClr val="0070C0"/>
                </a:solidFill>
              </a:rPr>
              <a:t>Trains driver /operator </a:t>
            </a:r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2C7A8085-C537-1385-85AD-DB0321FEA1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5761" y="3777561"/>
            <a:ext cx="533672" cy="6652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4F0DA9FF-8625-EBE8-12CC-5B36B821EB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6629" y="3794421"/>
            <a:ext cx="533672" cy="6652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99D65A03-97D4-3AA3-3590-1BA7E6F32A6C}"/>
              </a:ext>
            </a:extLst>
          </p:cNvPr>
          <p:cNvSpPr txBox="1"/>
          <p:nvPr/>
        </p:nvSpPr>
        <p:spPr>
          <a:xfrm>
            <a:off x="1736121" y="4402070"/>
            <a:ext cx="102506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Production management workstation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190F279D-5F61-8279-4CE3-C289BF56D53F}"/>
              </a:ext>
            </a:extLst>
          </p:cNvPr>
          <p:cNvCxnSpPr>
            <a:cxnSpLocks/>
            <a:endCxn id="138" idx="0"/>
          </p:cNvCxnSpPr>
          <p:nvPr/>
        </p:nvCxnSpPr>
        <p:spPr>
          <a:xfrm>
            <a:off x="2172597" y="3170673"/>
            <a:ext cx="0" cy="60688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6E56FFF2-004E-A084-7B73-921C92B75011}"/>
              </a:ext>
            </a:extLst>
          </p:cNvPr>
          <p:cNvCxnSpPr>
            <a:cxnSpLocks/>
          </p:cNvCxnSpPr>
          <p:nvPr/>
        </p:nvCxnSpPr>
        <p:spPr>
          <a:xfrm>
            <a:off x="1374674" y="3170673"/>
            <a:ext cx="0" cy="60688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5" name="Picture 144">
            <a:extLst>
              <a:ext uri="{FF2B5EF4-FFF2-40B4-BE49-F238E27FC236}">
                <a16:creationId xmlns:a16="http://schemas.microsoft.com/office/drawing/2014/main" id="{53520D10-76B2-14C3-7126-E5810AB26B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211" y="3796869"/>
            <a:ext cx="533672" cy="6652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45E056E2-4EEC-4AE9-317C-78018A68CFDD}"/>
              </a:ext>
            </a:extLst>
          </p:cNvPr>
          <p:cNvCxnSpPr>
            <a:cxnSpLocks/>
          </p:cNvCxnSpPr>
          <p:nvPr/>
        </p:nvCxnSpPr>
        <p:spPr>
          <a:xfrm>
            <a:off x="760646" y="3183056"/>
            <a:ext cx="0" cy="60688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8" name="Picture 147">
            <a:extLst>
              <a:ext uri="{FF2B5EF4-FFF2-40B4-BE49-F238E27FC236}">
                <a16:creationId xmlns:a16="http://schemas.microsoft.com/office/drawing/2014/main" id="{36A2829F-5911-A9E4-856E-A2438741CA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7741" y="3029388"/>
            <a:ext cx="389582" cy="3073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9CFAF2AD-DE2F-666B-0122-F208DB695EB5}"/>
              </a:ext>
            </a:extLst>
          </p:cNvPr>
          <p:cNvCxnSpPr>
            <a:cxnSpLocks/>
          </p:cNvCxnSpPr>
          <p:nvPr/>
        </p:nvCxnSpPr>
        <p:spPr>
          <a:xfrm>
            <a:off x="1707522" y="2831886"/>
            <a:ext cx="0" cy="33878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1" name="Picture 150">
            <a:extLst>
              <a:ext uri="{FF2B5EF4-FFF2-40B4-BE49-F238E27FC236}">
                <a16:creationId xmlns:a16="http://schemas.microsoft.com/office/drawing/2014/main" id="{B1904AA1-DE9E-D413-8D5F-6AE548A34D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1317" y="5315745"/>
            <a:ext cx="464355" cy="38934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DDC19276-5C67-005E-222C-673D8EC902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1704" y="5302246"/>
            <a:ext cx="464355" cy="38934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5E9C8F48-638C-24E6-0FAE-C2D914FE29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40489" y="5302246"/>
            <a:ext cx="464355" cy="38934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79A8A604-209D-7D18-BFF3-AE5EEABF4D87}"/>
              </a:ext>
            </a:extLst>
          </p:cNvPr>
          <p:cNvSpPr txBox="1"/>
          <p:nvPr/>
        </p:nvSpPr>
        <p:spPr>
          <a:xfrm>
            <a:off x="1308964" y="3349420"/>
            <a:ext cx="6641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ERP servers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736A8AD7-7F21-CFC1-3EF2-46BFA0E1F1CB}"/>
              </a:ext>
            </a:extLst>
          </p:cNvPr>
          <p:cNvSpPr txBox="1"/>
          <p:nvPr/>
        </p:nvSpPr>
        <p:spPr>
          <a:xfrm>
            <a:off x="412113" y="3343939"/>
            <a:ext cx="8062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Corporate IT servers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A3D49EA5-F98B-9BAB-E3E9-71C7D673FF02}"/>
              </a:ext>
            </a:extLst>
          </p:cNvPr>
          <p:cNvCxnSpPr>
            <a:cxnSpLocks/>
          </p:cNvCxnSpPr>
          <p:nvPr/>
        </p:nvCxnSpPr>
        <p:spPr>
          <a:xfrm>
            <a:off x="760646" y="4474734"/>
            <a:ext cx="0" cy="82751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7D49EA3A-C87D-2962-6B6F-CF8AC28E0048}"/>
              </a:ext>
            </a:extLst>
          </p:cNvPr>
          <p:cNvCxnSpPr>
            <a:cxnSpLocks/>
          </p:cNvCxnSpPr>
          <p:nvPr/>
        </p:nvCxnSpPr>
        <p:spPr>
          <a:xfrm>
            <a:off x="790988" y="5054188"/>
            <a:ext cx="1245364" cy="1556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AA71E05A-D013-5F2B-60D4-52561AF66D63}"/>
              </a:ext>
            </a:extLst>
          </p:cNvPr>
          <p:cNvCxnSpPr>
            <a:cxnSpLocks/>
          </p:cNvCxnSpPr>
          <p:nvPr/>
        </p:nvCxnSpPr>
        <p:spPr>
          <a:xfrm>
            <a:off x="1374674" y="5083247"/>
            <a:ext cx="0" cy="20909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A30CCB04-3FBD-B26D-169E-666C11CDD77D}"/>
              </a:ext>
            </a:extLst>
          </p:cNvPr>
          <p:cNvCxnSpPr>
            <a:cxnSpLocks/>
          </p:cNvCxnSpPr>
          <p:nvPr/>
        </p:nvCxnSpPr>
        <p:spPr>
          <a:xfrm>
            <a:off x="2036352" y="5069748"/>
            <a:ext cx="0" cy="20909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9" name="Picture 4">
            <a:extLst>
              <a:ext uri="{FF2B5EF4-FFF2-40B4-BE49-F238E27FC236}">
                <a16:creationId xmlns:a16="http://schemas.microsoft.com/office/drawing/2014/main" id="{C3684895-AE2A-C210-0C8F-33C9A37C3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25" y="5928101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0" name="Picture 4">
            <a:extLst>
              <a:ext uri="{FF2B5EF4-FFF2-40B4-BE49-F238E27FC236}">
                <a16:creationId xmlns:a16="http://schemas.microsoft.com/office/drawing/2014/main" id="{83F8EDEE-F3DE-FF4F-EA39-F603EC2C0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139" y="5924517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" name="Picture 4">
            <a:extLst>
              <a:ext uri="{FF2B5EF4-FFF2-40B4-BE49-F238E27FC236}">
                <a16:creationId xmlns:a16="http://schemas.microsoft.com/office/drawing/2014/main" id="{988E98F4-58A9-CA06-C16B-9FD0F9EC9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952" y="5924517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A7D7786D-68A2-2DB2-2EF9-D0B228190E16}"/>
              </a:ext>
            </a:extLst>
          </p:cNvPr>
          <p:cNvCxnSpPr>
            <a:cxnSpLocks/>
          </p:cNvCxnSpPr>
          <p:nvPr/>
        </p:nvCxnSpPr>
        <p:spPr>
          <a:xfrm flipV="1">
            <a:off x="818791" y="5727327"/>
            <a:ext cx="0" cy="2158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3D8A465E-7096-A0FE-0315-EAB3A25A2018}"/>
              </a:ext>
            </a:extLst>
          </p:cNvPr>
          <p:cNvCxnSpPr>
            <a:cxnSpLocks/>
          </p:cNvCxnSpPr>
          <p:nvPr/>
        </p:nvCxnSpPr>
        <p:spPr>
          <a:xfrm flipV="1">
            <a:off x="1447570" y="5717839"/>
            <a:ext cx="0" cy="2158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ACA60594-564E-E1DB-A3D8-8B930A3E529A}"/>
              </a:ext>
            </a:extLst>
          </p:cNvPr>
          <p:cNvCxnSpPr>
            <a:cxnSpLocks/>
          </p:cNvCxnSpPr>
          <p:nvPr/>
        </p:nvCxnSpPr>
        <p:spPr>
          <a:xfrm flipV="1">
            <a:off x="2093502" y="5716857"/>
            <a:ext cx="0" cy="2158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5AB427B1-D35E-418C-4353-90D4D3FDD21D}"/>
              </a:ext>
            </a:extLst>
          </p:cNvPr>
          <p:cNvSpPr txBox="1"/>
          <p:nvPr/>
        </p:nvSpPr>
        <p:spPr>
          <a:xfrm>
            <a:off x="611317" y="6290899"/>
            <a:ext cx="17815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rgbClr val="0070C0"/>
                </a:solidFill>
              </a:rPr>
              <a:t>Users, staff and manager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401541D3-61D8-F778-89D3-52246FA03088}"/>
              </a:ext>
            </a:extLst>
          </p:cNvPr>
          <p:cNvSpPr txBox="1"/>
          <p:nvPr/>
        </p:nvSpPr>
        <p:spPr>
          <a:xfrm>
            <a:off x="434882" y="2309889"/>
            <a:ext cx="11746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IT management computers </a:t>
            </a:r>
          </a:p>
        </p:txBody>
      </p:sp>
      <p:pic>
        <p:nvPicPr>
          <p:cNvPr id="179" name="Picture 4">
            <a:extLst>
              <a:ext uri="{FF2B5EF4-FFF2-40B4-BE49-F238E27FC236}">
                <a16:creationId xmlns:a16="http://schemas.microsoft.com/office/drawing/2014/main" id="{AA97E8A6-7F42-540E-16B7-988348227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7" y="2424329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4">
            <a:extLst>
              <a:ext uri="{FF2B5EF4-FFF2-40B4-BE49-F238E27FC236}">
                <a16:creationId xmlns:a16="http://schemas.microsoft.com/office/drawing/2014/main" id="{03EA95A3-3248-E15B-0C9A-82B7D88CC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901" y="2386202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02A22C50-5936-CF9D-D658-0C139C992F60}"/>
              </a:ext>
            </a:extLst>
          </p:cNvPr>
          <p:cNvCxnSpPr>
            <a:cxnSpLocks/>
          </p:cNvCxnSpPr>
          <p:nvPr/>
        </p:nvCxnSpPr>
        <p:spPr>
          <a:xfrm flipH="1">
            <a:off x="2036352" y="2569238"/>
            <a:ext cx="25493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1FFA3349-DC64-87BA-A670-8A3FAB0D4622}"/>
              </a:ext>
            </a:extLst>
          </p:cNvPr>
          <p:cNvCxnSpPr>
            <a:cxnSpLocks/>
          </p:cNvCxnSpPr>
          <p:nvPr/>
        </p:nvCxnSpPr>
        <p:spPr>
          <a:xfrm flipH="1">
            <a:off x="4863871" y="2562028"/>
            <a:ext cx="25493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>
            <a:extLst>
              <a:ext uri="{FF2B5EF4-FFF2-40B4-BE49-F238E27FC236}">
                <a16:creationId xmlns:a16="http://schemas.microsoft.com/office/drawing/2014/main" id="{3AB18528-0C79-C112-4FAF-D2678FF8408B}"/>
              </a:ext>
            </a:extLst>
          </p:cNvPr>
          <p:cNvSpPr txBox="1"/>
          <p:nvPr/>
        </p:nvSpPr>
        <p:spPr>
          <a:xfrm>
            <a:off x="1809156" y="2794637"/>
            <a:ext cx="842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chemeClr val="bg1"/>
                </a:solidFill>
              </a:rPr>
              <a:t>IT engineer 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87A5F6F-3D55-238D-153D-E94F5BD6A236}"/>
              </a:ext>
            </a:extLst>
          </p:cNvPr>
          <p:cNvSpPr txBox="1"/>
          <p:nvPr/>
        </p:nvSpPr>
        <p:spPr>
          <a:xfrm>
            <a:off x="4776761" y="2668847"/>
            <a:ext cx="10362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chemeClr val="bg1"/>
                </a:solidFill>
              </a:rPr>
              <a:t>ICS engineer 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44795671-3620-0B1F-D5DD-5A4F9DBF4C94}"/>
              </a:ext>
            </a:extLst>
          </p:cNvPr>
          <p:cNvSpPr txBox="1"/>
          <p:nvPr/>
        </p:nvSpPr>
        <p:spPr>
          <a:xfrm>
            <a:off x="412113" y="333586"/>
            <a:ext cx="6610884" cy="369332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Mini Railway Cyber Range Network Diagram and Components View </a:t>
            </a:r>
            <a:endParaRPr lang="en-SG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F09F5B-0F5D-59D0-4981-9A2D7EF016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4285" y="5386680"/>
            <a:ext cx="406276" cy="34064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3FDD0D8-D7E1-5597-9195-F486A59AC28D}"/>
              </a:ext>
            </a:extLst>
          </p:cNvPr>
          <p:cNvCxnSpPr>
            <a:cxnSpLocks/>
          </p:cNvCxnSpPr>
          <p:nvPr/>
        </p:nvCxnSpPr>
        <p:spPr>
          <a:xfrm>
            <a:off x="6368669" y="5094911"/>
            <a:ext cx="0" cy="27337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719E49A-63BE-57D0-8B62-08FCD69FCA93}"/>
              </a:ext>
            </a:extLst>
          </p:cNvPr>
          <p:cNvSpPr txBox="1"/>
          <p:nvPr/>
        </p:nvSpPr>
        <p:spPr>
          <a:xfrm>
            <a:off x="6534276" y="5402720"/>
            <a:ext cx="15468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Local HW-Engineering admin laptop </a:t>
            </a:r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7D7C0EC2-BA9A-BA6B-3C66-3B60F9A9E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794" y="5937024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BBF6F78-E253-AB84-3A18-78479152FE31}"/>
              </a:ext>
            </a:extLst>
          </p:cNvPr>
          <p:cNvCxnSpPr>
            <a:cxnSpLocks/>
            <a:stCxn id="22" idx="0"/>
            <a:endCxn id="2" idx="2"/>
          </p:cNvCxnSpPr>
          <p:nvPr/>
        </p:nvCxnSpPr>
        <p:spPr>
          <a:xfrm flipH="1" flipV="1">
            <a:off x="6377423" y="5727327"/>
            <a:ext cx="0" cy="20969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8DF0431-FEE2-E7D6-3F3F-A71DE9C544CB}"/>
              </a:ext>
            </a:extLst>
          </p:cNvPr>
          <p:cNvSpPr txBox="1"/>
          <p:nvPr/>
        </p:nvSpPr>
        <p:spPr>
          <a:xfrm>
            <a:off x="6515408" y="5894590"/>
            <a:ext cx="9561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rgbClr val="0070C0"/>
                </a:solidFill>
              </a:rPr>
              <a:t>Field device admin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AAF772-1F29-613F-1C20-6710842C4C5C}"/>
              </a:ext>
            </a:extLst>
          </p:cNvPr>
          <p:cNvSpPr txBox="1"/>
          <p:nvPr/>
        </p:nvSpPr>
        <p:spPr>
          <a:xfrm>
            <a:off x="682453" y="2925135"/>
            <a:ext cx="12577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Ethernet TCP/IP </a:t>
            </a:r>
            <a:endParaRPr lang="en-SG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FB22B5-84C1-EA0C-A9BC-E6A6A0305257}"/>
              </a:ext>
            </a:extLst>
          </p:cNvPr>
          <p:cNvSpPr txBox="1"/>
          <p:nvPr/>
        </p:nvSpPr>
        <p:spPr>
          <a:xfrm>
            <a:off x="3285700" y="2925117"/>
            <a:ext cx="19751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Ethernet TCP/IP and Modbus TCP </a:t>
            </a:r>
            <a:endParaRPr lang="en-SG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D4CDA3-B905-1A5D-2A53-68C055D8CEFE}"/>
              </a:ext>
            </a:extLst>
          </p:cNvPr>
          <p:cNvSpPr txBox="1"/>
          <p:nvPr/>
        </p:nvSpPr>
        <p:spPr>
          <a:xfrm>
            <a:off x="5996660" y="4018835"/>
            <a:ext cx="125772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 b="1" dirty="0">
                <a:solidFill>
                  <a:schemeClr val="bg1"/>
                </a:solidFill>
              </a:rPr>
              <a:t>Modbus TCP </a:t>
            </a:r>
          </a:p>
          <a:p>
            <a:r>
              <a:rPr lang="en-SG" sz="1000" b="1" dirty="0">
                <a:solidFill>
                  <a:schemeClr val="bg1"/>
                </a:solidFill>
              </a:rPr>
              <a:t>and </a:t>
            </a:r>
          </a:p>
          <a:p>
            <a:r>
              <a:rPr lang="en-SG" sz="1000" b="1" dirty="0">
                <a:solidFill>
                  <a:schemeClr val="bg1"/>
                </a:solidFill>
              </a:rPr>
              <a:t>S7Comm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B2B3BFF0-55C3-A6FB-5F24-A0173D8C610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44953" y="5026750"/>
            <a:ext cx="525145" cy="37343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87A028C-0BB7-6539-45FD-5BC5FDD28DEA}"/>
              </a:ext>
            </a:extLst>
          </p:cNvPr>
          <p:cNvCxnSpPr>
            <a:cxnSpLocks/>
          </p:cNvCxnSpPr>
          <p:nvPr/>
        </p:nvCxnSpPr>
        <p:spPr>
          <a:xfrm>
            <a:off x="6366847" y="5121544"/>
            <a:ext cx="47408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D1D0A475-6139-0CD4-9856-0291BAFB2106}"/>
              </a:ext>
            </a:extLst>
          </p:cNvPr>
          <p:cNvSpPr txBox="1"/>
          <p:nvPr/>
        </p:nvSpPr>
        <p:spPr>
          <a:xfrm>
            <a:off x="7299711" y="4772275"/>
            <a:ext cx="12364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Train Monitor RTUs [emulator]</a:t>
            </a:r>
          </a:p>
        </p:txBody>
      </p:sp>
      <p:pic>
        <p:nvPicPr>
          <p:cNvPr id="71" name="Picture 70" descr="A logo with text on it&#10;&#10;Description automatically generated">
            <a:extLst>
              <a:ext uri="{FF2B5EF4-FFF2-40B4-BE49-F238E27FC236}">
                <a16:creationId xmlns:a16="http://schemas.microsoft.com/office/drawing/2014/main" id="{A96A2397-DE80-97F6-76BF-ACDA5C617F8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181" y="264137"/>
            <a:ext cx="1228892" cy="952391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7B387B9-3F62-0711-0A3E-B2C67D3AE33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7815" b="2974"/>
          <a:stretch/>
        </p:blipFill>
        <p:spPr>
          <a:xfrm>
            <a:off x="8949466" y="3101059"/>
            <a:ext cx="2114139" cy="746417"/>
          </a:xfrm>
          <a:prstGeom prst="rect">
            <a:avLst/>
          </a:prstGeom>
          <a:ln w="6350">
            <a:solidFill>
              <a:srgbClr val="C00000"/>
            </a:solidFill>
          </a:ln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9E1C12B-96AE-D157-0BDE-240B72BDD88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53153" y="4035508"/>
            <a:ext cx="2114139" cy="514585"/>
          </a:xfrm>
          <a:prstGeom prst="rect">
            <a:avLst/>
          </a:prstGeom>
          <a:ln w="9525">
            <a:solidFill>
              <a:srgbClr val="C00000"/>
            </a:solidFill>
          </a:ln>
        </p:spPr>
      </p:pic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806916FA-0C07-97F2-7182-D1F38FFF5796}"/>
              </a:ext>
            </a:extLst>
          </p:cNvPr>
          <p:cNvCxnSpPr>
            <a:cxnSpLocks/>
          </p:cNvCxnSpPr>
          <p:nvPr/>
        </p:nvCxnSpPr>
        <p:spPr>
          <a:xfrm>
            <a:off x="7412636" y="2740776"/>
            <a:ext cx="1586269" cy="489013"/>
          </a:xfrm>
          <a:prstGeom prst="bentConnector3">
            <a:avLst>
              <a:gd name="adj1" fmla="val 69549"/>
            </a:avLst>
          </a:prstGeom>
          <a:ln w="19050">
            <a:solidFill>
              <a:srgbClr val="C0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DDC23858-DF32-18D8-14EA-4293A1BA0A6B}"/>
              </a:ext>
            </a:extLst>
          </p:cNvPr>
          <p:cNvSpPr txBox="1"/>
          <p:nvPr/>
        </p:nvSpPr>
        <p:spPr>
          <a:xfrm>
            <a:off x="7450320" y="2522725"/>
            <a:ext cx="9359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Electrical </a:t>
            </a:r>
            <a:r>
              <a:rPr lang="en-US" sz="10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signal I/O </a:t>
            </a:r>
            <a:endParaRPr lang="en-SG" sz="1000" b="1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0" name="Picture 69" descr="A grey rectangular object with buttons and buttons&#10;&#10;Description automatically generated">
            <a:extLst>
              <a:ext uri="{FF2B5EF4-FFF2-40B4-BE49-F238E27FC236}">
                <a16:creationId xmlns:a16="http://schemas.microsoft.com/office/drawing/2014/main" id="{0FE75C3D-334E-C8AF-36BE-CE6684F8D8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833" y="3319479"/>
            <a:ext cx="649894" cy="42893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B64B509D-C4D2-5499-56B5-898F4B5C4E78}"/>
              </a:ext>
            </a:extLst>
          </p:cNvPr>
          <p:cNvCxnSpPr>
            <a:cxnSpLocks/>
            <a:stCxn id="70" idx="3"/>
            <a:endCxn id="58" idx="1"/>
          </p:cNvCxnSpPr>
          <p:nvPr/>
        </p:nvCxnSpPr>
        <p:spPr>
          <a:xfrm>
            <a:off x="7425727" y="3533944"/>
            <a:ext cx="1527426" cy="758857"/>
          </a:xfrm>
          <a:prstGeom prst="bentConnector3">
            <a:avLst>
              <a:gd name="adj1" fmla="val 66138"/>
            </a:avLst>
          </a:prstGeom>
          <a:ln w="19050">
            <a:solidFill>
              <a:srgbClr val="C0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FC7DEB04-AC5D-FE0C-035D-511A6F8D28E4}"/>
              </a:ext>
            </a:extLst>
          </p:cNvPr>
          <p:cNvSpPr txBox="1"/>
          <p:nvPr/>
        </p:nvSpPr>
        <p:spPr>
          <a:xfrm>
            <a:off x="8886431" y="3816355"/>
            <a:ext cx="19869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/>
              <a:t>Fixed block track ATC system</a:t>
            </a:r>
          </a:p>
        </p:txBody>
      </p:sp>
      <p:pic>
        <p:nvPicPr>
          <p:cNvPr id="87" name="Picture 86" descr="A close up of a computer&#10;&#10;Description automatically generated">
            <a:extLst>
              <a:ext uri="{FF2B5EF4-FFF2-40B4-BE49-F238E27FC236}">
                <a16:creationId xmlns:a16="http://schemas.microsoft.com/office/drawing/2014/main" id="{DFA7C4F1-45E5-988D-DEBA-CE32F5AE7E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362" y="3843600"/>
            <a:ext cx="476190" cy="4761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56ED803D-C97F-815B-7EB1-1F426AFFE472}"/>
              </a:ext>
            </a:extLst>
          </p:cNvPr>
          <p:cNvCxnSpPr>
            <a:cxnSpLocks/>
          </p:cNvCxnSpPr>
          <p:nvPr/>
        </p:nvCxnSpPr>
        <p:spPr>
          <a:xfrm>
            <a:off x="7314552" y="4696809"/>
            <a:ext cx="1684353" cy="829662"/>
          </a:xfrm>
          <a:prstGeom prst="bentConnector3">
            <a:avLst>
              <a:gd name="adj1" fmla="val 63218"/>
            </a:avLst>
          </a:prstGeom>
          <a:ln w="19050">
            <a:solidFill>
              <a:srgbClr val="C0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D934F3DE-3687-16D9-192B-ED417EAD4423}"/>
              </a:ext>
            </a:extLst>
          </p:cNvPr>
          <p:cNvCxnSpPr>
            <a:cxnSpLocks/>
            <a:stCxn id="60" idx="3"/>
            <a:endCxn id="15" idx="1"/>
          </p:cNvCxnSpPr>
          <p:nvPr/>
        </p:nvCxnSpPr>
        <p:spPr>
          <a:xfrm>
            <a:off x="7370098" y="5213469"/>
            <a:ext cx="1637314" cy="45956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7DBB12FB-5671-9CFD-4A57-0D5547C4233D}"/>
              </a:ext>
            </a:extLst>
          </p:cNvPr>
          <p:cNvSpPr txBox="1"/>
          <p:nvPr/>
        </p:nvSpPr>
        <p:spPr>
          <a:xfrm>
            <a:off x="7284593" y="3724934"/>
            <a:ext cx="11017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Station control PLCs [emulator]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8C20149B-C4D1-1804-7FF2-0076C94BF59C}"/>
              </a:ext>
            </a:extLst>
          </p:cNvPr>
          <p:cNvCxnSpPr>
            <a:cxnSpLocks/>
          </p:cNvCxnSpPr>
          <p:nvPr/>
        </p:nvCxnSpPr>
        <p:spPr>
          <a:xfrm>
            <a:off x="7307518" y="4147053"/>
            <a:ext cx="1695610" cy="814128"/>
          </a:xfrm>
          <a:prstGeom prst="bentConnector3">
            <a:avLst>
              <a:gd name="adj1" fmla="val 80012"/>
            </a:avLst>
          </a:prstGeom>
          <a:ln w="19050">
            <a:solidFill>
              <a:srgbClr val="C0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F979F14-9DBE-D36B-E849-ADECBF54EB53}"/>
              </a:ext>
            </a:extLst>
          </p:cNvPr>
          <p:cNvCxnSpPr/>
          <p:nvPr/>
        </p:nvCxnSpPr>
        <p:spPr>
          <a:xfrm>
            <a:off x="11598228" y="2822439"/>
            <a:ext cx="0" cy="2692657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4C7AF596-7C1A-6172-686C-C68265A8A82E}"/>
              </a:ext>
            </a:extLst>
          </p:cNvPr>
          <p:cNvCxnSpPr>
            <a:cxnSpLocks/>
          </p:cNvCxnSpPr>
          <p:nvPr/>
        </p:nvCxnSpPr>
        <p:spPr>
          <a:xfrm flipH="1" flipV="1">
            <a:off x="10243009" y="5510417"/>
            <a:ext cx="1355219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8F42D0CD-42FF-E87C-99E1-653F3A864B78}"/>
              </a:ext>
            </a:extLst>
          </p:cNvPr>
          <p:cNvCxnSpPr>
            <a:cxnSpLocks/>
          </p:cNvCxnSpPr>
          <p:nvPr/>
        </p:nvCxnSpPr>
        <p:spPr>
          <a:xfrm flipH="1">
            <a:off x="10333736" y="4759740"/>
            <a:ext cx="1264492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1C34EB7A-E3E7-CEC5-D621-5AA43265E595}"/>
              </a:ext>
            </a:extLst>
          </p:cNvPr>
          <p:cNvCxnSpPr>
            <a:cxnSpLocks/>
          </p:cNvCxnSpPr>
          <p:nvPr/>
        </p:nvCxnSpPr>
        <p:spPr>
          <a:xfrm flipH="1" flipV="1">
            <a:off x="11063605" y="4291035"/>
            <a:ext cx="534623" cy="176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82D68B01-7AD3-C1ED-FCCD-BB22631C2939}"/>
              </a:ext>
            </a:extLst>
          </p:cNvPr>
          <p:cNvCxnSpPr>
            <a:cxnSpLocks/>
          </p:cNvCxnSpPr>
          <p:nvPr/>
        </p:nvCxnSpPr>
        <p:spPr>
          <a:xfrm flipH="1" flipV="1">
            <a:off x="11059918" y="3470501"/>
            <a:ext cx="534623" cy="176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8088208-E19C-086A-B08A-DB92287FA511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b="10687"/>
          <a:stretch/>
        </p:blipFill>
        <p:spPr>
          <a:xfrm>
            <a:off x="9012284" y="4691074"/>
            <a:ext cx="1286694" cy="525343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1" name="Picture 10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15AA55DF-88BD-DE4D-8CBE-71BB9ABCCFF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378" y="1246018"/>
            <a:ext cx="2807896" cy="160833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98861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B7621A09-4ADD-1CD1-6BC3-8FEA40E02D3A}"/>
              </a:ext>
            </a:extLst>
          </p:cNvPr>
          <p:cNvSpPr/>
          <p:nvPr/>
        </p:nvSpPr>
        <p:spPr>
          <a:xfrm>
            <a:off x="10163696" y="4320047"/>
            <a:ext cx="1667748" cy="1690023"/>
          </a:xfrm>
          <a:prstGeom prst="rect">
            <a:avLst/>
          </a:prstGeom>
          <a:solidFill>
            <a:schemeClr val="bg2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07563-6CC6-62D8-9DFC-87C0A1BAD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35" y="479880"/>
            <a:ext cx="5080919" cy="295709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DB61D3-2064-0BB6-CB3C-0AF3FEDF0A80}"/>
              </a:ext>
            </a:extLst>
          </p:cNvPr>
          <p:cNvSpPr txBox="1"/>
          <p:nvPr/>
        </p:nvSpPr>
        <p:spPr>
          <a:xfrm>
            <a:off x="338340" y="169625"/>
            <a:ext cx="265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Railway Physical-world Simulator </a:t>
            </a:r>
            <a:endParaRPr lang="en-SG" sz="14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3AF215-98B6-A782-901F-7C858B4DCC83}"/>
              </a:ext>
            </a:extLst>
          </p:cNvPr>
          <p:cNvSpPr/>
          <p:nvPr/>
        </p:nvSpPr>
        <p:spPr>
          <a:xfrm>
            <a:off x="1515740" y="3397652"/>
            <a:ext cx="2115318" cy="39621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/>
              <a:t>Electrical signal communication simulation module (10.0.10.100) </a:t>
            </a:r>
            <a:endParaRPr lang="en-SG" sz="11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8B7032-5C9B-A96A-84E8-D448BD5E2547}"/>
              </a:ext>
            </a:extLst>
          </p:cNvPr>
          <p:cNvSpPr/>
          <p:nvPr/>
        </p:nvSpPr>
        <p:spPr>
          <a:xfrm>
            <a:off x="4694947" y="4413219"/>
            <a:ext cx="4244879" cy="1743252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5915FD-C7FB-9AFC-330B-08E6F7889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596" y="4553826"/>
            <a:ext cx="2527544" cy="1198685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7831CCB-FEC3-2BEB-16A2-56BC1FC1B555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3631962" y="3628993"/>
            <a:ext cx="2891015" cy="67871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3390FAF-61F4-8F3C-CCFB-0A610F105DE6}"/>
              </a:ext>
            </a:extLst>
          </p:cNvPr>
          <p:cNvSpPr txBox="1"/>
          <p:nvPr/>
        </p:nvSpPr>
        <p:spPr>
          <a:xfrm>
            <a:off x="7577659" y="4549031"/>
            <a:ext cx="11914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[Master, Slot-0]</a:t>
            </a:r>
          </a:p>
          <a:p>
            <a:r>
              <a:rPr lang="en-US" sz="1100" b="1" dirty="0"/>
              <a:t>I/O: 15/7</a:t>
            </a:r>
            <a:endParaRPr lang="en-SG" sz="11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80D3F4-ABA1-2C83-297B-48A12E9DD276}"/>
              </a:ext>
            </a:extLst>
          </p:cNvPr>
          <p:cNvSpPr txBox="1"/>
          <p:nvPr/>
        </p:nvSpPr>
        <p:spPr>
          <a:xfrm>
            <a:off x="5822473" y="5716942"/>
            <a:ext cx="18059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Slot-1] </a:t>
            </a:r>
            <a:r>
              <a:rPr lang="en-SG" sz="1100" b="1" dirty="0"/>
              <a:t>I/O: 15/7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6D85DC-1AC2-A506-4A9B-F092F4AF18E4}"/>
              </a:ext>
            </a:extLst>
          </p:cNvPr>
          <p:cNvSpPr txBox="1"/>
          <p:nvPr/>
        </p:nvSpPr>
        <p:spPr>
          <a:xfrm>
            <a:off x="7345655" y="5730469"/>
            <a:ext cx="15962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Slot-2] I/O: 9/</a:t>
            </a:r>
            <a:r>
              <a:rPr lang="en-SG" sz="1100" b="1" dirty="0"/>
              <a:t>5</a:t>
            </a:r>
            <a:endParaRPr lang="en-US" sz="1100" b="1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1745667-3BE2-F2A0-BFEC-A5C8C7B83D60}"/>
              </a:ext>
            </a:extLst>
          </p:cNvPr>
          <p:cNvCxnSpPr>
            <a:cxnSpLocks/>
            <a:stCxn id="37" idx="1"/>
          </p:cNvCxnSpPr>
          <p:nvPr/>
        </p:nvCxnSpPr>
        <p:spPr>
          <a:xfrm rot="10800000">
            <a:off x="3662112" y="3742045"/>
            <a:ext cx="2647805" cy="711357"/>
          </a:xfrm>
          <a:prstGeom prst="bentConnector3">
            <a:avLst>
              <a:gd name="adj1" fmla="val -432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425099E-22AC-9513-8EFD-DD46385773B6}"/>
              </a:ext>
            </a:extLst>
          </p:cNvPr>
          <p:cNvSpPr txBox="1"/>
          <p:nvPr/>
        </p:nvSpPr>
        <p:spPr>
          <a:xfrm>
            <a:off x="6118329" y="4731723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65160B-440B-039A-CB7D-9E26D97B6077}"/>
              </a:ext>
            </a:extLst>
          </p:cNvPr>
          <p:cNvSpPr txBox="1"/>
          <p:nvPr/>
        </p:nvSpPr>
        <p:spPr>
          <a:xfrm>
            <a:off x="5270485" y="5369639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A095BE-331A-3C95-7466-008DECEA92D0}"/>
              </a:ext>
            </a:extLst>
          </p:cNvPr>
          <p:cNvSpPr txBox="1"/>
          <p:nvPr/>
        </p:nvSpPr>
        <p:spPr>
          <a:xfrm>
            <a:off x="8255181" y="5352401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38CB1F-5CEC-CA4C-8231-C9C9FE3428A3}"/>
              </a:ext>
            </a:extLst>
          </p:cNvPr>
          <p:cNvSpPr txBox="1"/>
          <p:nvPr/>
        </p:nvSpPr>
        <p:spPr>
          <a:xfrm>
            <a:off x="4705447" y="4388877"/>
            <a:ext cx="160003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Railway track junction signaling  control PLC network</a:t>
            </a:r>
            <a:endParaRPr lang="en-SG" sz="1100" b="1" dirty="0">
              <a:solidFill>
                <a:srgbClr val="00206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11A1D62-1048-9A7F-ABBC-58DDF83A7DA9}"/>
              </a:ext>
            </a:extLst>
          </p:cNvPr>
          <p:cNvSpPr/>
          <p:nvPr/>
        </p:nvSpPr>
        <p:spPr>
          <a:xfrm>
            <a:off x="613778" y="4424120"/>
            <a:ext cx="3836895" cy="1747176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FADB2B7-A63B-2832-3D7A-EC6D06AA4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285" y="4531784"/>
            <a:ext cx="2527544" cy="119868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D7923A9-46A3-28AB-9BA7-66C173D8FE92}"/>
              </a:ext>
            </a:extLst>
          </p:cNvPr>
          <p:cNvSpPr txBox="1"/>
          <p:nvPr/>
        </p:nvSpPr>
        <p:spPr>
          <a:xfrm>
            <a:off x="3101509" y="4538336"/>
            <a:ext cx="11914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[Master, Slot-0]</a:t>
            </a:r>
          </a:p>
          <a:p>
            <a:r>
              <a:rPr lang="en-US" sz="1100" b="1" dirty="0"/>
              <a:t>I/O: 8/8</a:t>
            </a:r>
            <a:endParaRPr lang="en-SG" sz="11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D76252-C4D4-3FF9-1FD4-4CFF51B56D9E}"/>
              </a:ext>
            </a:extLst>
          </p:cNvPr>
          <p:cNvSpPr txBox="1"/>
          <p:nvPr/>
        </p:nvSpPr>
        <p:spPr>
          <a:xfrm>
            <a:off x="1350152" y="5672082"/>
            <a:ext cx="15345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Slot-1] </a:t>
            </a:r>
            <a:r>
              <a:rPr lang="en-SG" sz="1100" b="1" dirty="0"/>
              <a:t>I/O: 8/8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18C4D3-975F-990B-26DE-AC7E372174F9}"/>
              </a:ext>
            </a:extLst>
          </p:cNvPr>
          <p:cNvSpPr txBox="1"/>
          <p:nvPr/>
        </p:nvSpPr>
        <p:spPr>
          <a:xfrm>
            <a:off x="2949809" y="5679650"/>
            <a:ext cx="15088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Slot-2] I/O: 6/</a:t>
            </a:r>
            <a:r>
              <a:rPr lang="en-SG" sz="1100" b="1" dirty="0"/>
              <a:t>6</a:t>
            </a:r>
            <a:endParaRPr lang="en-US" sz="11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D040C0-0AE7-ACC0-ACE5-1524CECDB124}"/>
              </a:ext>
            </a:extLst>
          </p:cNvPr>
          <p:cNvSpPr txBox="1"/>
          <p:nvPr/>
        </p:nvSpPr>
        <p:spPr>
          <a:xfrm>
            <a:off x="1712632" y="4805253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EBB4AF-0534-75AA-4960-7A55890035D6}"/>
              </a:ext>
            </a:extLst>
          </p:cNvPr>
          <p:cNvSpPr txBox="1"/>
          <p:nvPr/>
        </p:nvSpPr>
        <p:spPr>
          <a:xfrm>
            <a:off x="878981" y="5308075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3A9EAD-44A8-42CC-5D3D-28C27207809A}"/>
              </a:ext>
            </a:extLst>
          </p:cNvPr>
          <p:cNvSpPr txBox="1"/>
          <p:nvPr/>
        </p:nvSpPr>
        <p:spPr>
          <a:xfrm>
            <a:off x="3843051" y="5304290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9E96BB-35B3-41CE-752D-CB936AE64D98}"/>
              </a:ext>
            </a:extLst>
          </p:cNvPr>
          <p:cNvSpPr txBox="1"/>
          <p:nvPr/>
        </p:nvSpPr>
        <p:spPr>
          <a:xfrm>
            <a:off x="600994" y="4421327"/>
            <a:ext cx="145266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Railway track station signaling control PLC network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E819578-89C0-11BE-A6D3-1C42A57EEFF0}"/>
              </a:ext>
            </a:extLst>
          </p:cNvPr>
          <p:cNvCxnSpPr>
            <a:cxnSpLocks/>
          </p:cNvCxnSpPr>
          <p:nvPr/>
        </p:nvCxnSpPr>
        <p:spPr>
          <a:xfrm flipV="1">
            <a:off x="2012378" y="3809945"/>
            <a:ext cx="0" cy="46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3C2EBA4-0BE7-62D0-C367-920498847377}"/>
              </a:ext>
            </a:extLst>
          </p:cNvPr>
          <p:cNvSpPr txBox="1"/>
          <p:nvPr/>
        </p:nvSpPr>
        <p:spPr>
          <a:xfrm>
            <a:off x="2149983" y="3787588"/>
            <a:ext cx="1328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22 station sensor state (input to PLC)</a:t>
            </a:r>
            <a:endParaRPr lang="en-SG" sz="9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89EDD1C-8C52-A96E-D1C9-853673C1A302}"/>
              </a:ext>
            </a:extLst>
          </p:cNvPr>
          <p:cNvCxnSpPr>
            <a:cxnSpLocks/>
          </p:cNvCxnSpPr>
          <p:nvPr/>
        </p:nvCxnSpPr>
        <p:spPr>
          <a:xfrm>
            <a:off x="2153550" y="3827346"/>
            <a:ext cx="0" cy="46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9174DFB-F985-48EA-3597-2FBC6DA7DFFB}"/>
              </a:ext>
            </a:extLst>
          </p:cNvPr>
          <p:cNvSpPr txBox="1"/>
          <p:nvPr/>
        </p:nvSpPr>
        <p:spPr>
          <a:xfrm>
            <a:off x="2277108" y="4176776"/>
            <a:ext cx="10233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</a:rPr>
              <a:t>10.0.10.10X</a:t>
            </a:r>
            <a:endParaRPr lang="en-SG" sz="1100" b="1" dirty="0">
              <a:solidFill>
                <a:srgbClr val="0070C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290A74-23F6-46FE-D587-3A57F2028BBE}"/>
              </a:ext>
            </a:extLst>
          </p:cNvPr>
          <p:cNvSpPr txBox="1"/>
          <p:nvPr/>
        </p:nvSpPr>
        <p:spPr>
          <a:xfrm>
            <a:off x="6647155" y="4137304"/>
            <a:ext cx="13046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</a:rPr>
              <a:t>10.0.10.11X</a:t>
            </a:r>
            <a:endParaRPr lang="en-SG" sz="1100" b="1" dirty="0">
              <a:solidFill>
                <a:srgbClr val="0070C0"/>
              </a:solidFill>
            </a:endParaRPr>
          </a:p>
        </p:txBody>
      </p:sp>
      <p:pic>
        <p:nvPicPr>
          <p:cNvPr id="36" name="Picture 8" descr="Router | Cisco Network Topology Icons 3015">
            <a:extLst>
              <a:ext uri="{FF2B5EF4-FFF2-40B4-BE49-F238E27FC236}">
                <a16:creationId xmlns:a16="http://schemas.microsoft.com/office/drawing/2014/main" id="{0AD7B066-D4DA-3DB7-4E7A-7D845F5F6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997" y="4300302"/>
            <a:ext cx="373556" cy="25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 descr="Router | Cisco Network Topology Icons 3015">
            <a:extLst>
              <a:ext uri="{FF2B5EF4-FFF2-40B4-BE49-F238E27FC236}">
                <a16:creationId xmlns:a16="http://schemas.microsoft.com/office/drawing/2014/main" id="{C6B761F2-5E3A-7CE0-2D19-8DEA68794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916" y="4307705"/>
            <a:ext cx="426121" cy="29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2530054-230F-53F6-7724-C6A5829E2E91}"/>
              </a:ext>
            </a:extLst>
          </p:cNvPr>
          <p:cNvCxnSpPr>
            <a:cxnSpLocks/>
          </p:cNvCxnSpPr>
          <p:nvPr/>
        </p:nvCxnSpPr>
        <p:spPr>
          <a:xfrm flipH="1">
            <a:off x="2796234" y="5028860"/>
            <a:ext cx="0" cy="1485740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910DFF8-E5A6-1367-3C81-0ED1DA18101B}"/>
              </a:ext>
            </a:extLst>
          </p:cNvPr>
          <p:cNvCxnSpPr>
            <a:cxnSpLocks/>
          </p:cNvCxnSpPr>
          <p:nvPr/>
        </p:nvCxnSpPr>
        <p:spPr>
          <a:xfrm>
            <a:off x="7299490" y="5066676"/>
            <a:ext cx="0" cy="1410108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A506597-C21A-1D34-757C-B6C6EC60FABE}"/>
              </a:ext>
            </a:extLst>
          </p:cNvPr>
          <p:cNvSpPr txBox="1"/>
          <p:nvPr/>
        </p:nvSpPr>
        <p:spPr>
          <a:xfrm>
            <a:off x="556716" y="5919160"/>
            <a:ext cx="2083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</a:rPr>
              <a:t>Modbus IP: 192.168.100.1X/24</a:t>
            </a:r>
            <a:endParaRPr lang="en-SG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0ABFF5-140A-4FBD-5754-A5F080735975}"/>
              </a:ext>
            </a:extLst>
          </p:cNvPr>
          <p:cNvSpPr txBox="1"/>
          <p:nvPr/>
        </p:nvSpPr>
        <p:spPr>
          <a:xfrm>
            <a:off x="4673708" y="5918051"/>
            <a:ext cx="1983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</a:rPr>
              <a:t>Modbus IP: 192.168.101.2X/24</a:t>
            </a:r>
            <a:endParaRPr lang="en-SG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CDAD988-4064-2AA7-6254-F257E9B09BB9}"/>
              </a:ext>
            </a:extLst>
          </p:cNvPr>
          <p:cNvSpPr txBox="1"/>
          <p:nvPr/>
        </p:nvSpPr>
        <p:spPr>
          <a:xfrm>
            <a:off x="2762428" y="6193494"/>
            <a:ext cx="27620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Register read request  and Coils set request </a:t>
            </a:r>
            <a:endParaRPr lang="en-SG" sz="1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40A1CB2-A20E-10B5-66CA-BBEBC4FBCCB8}"/>
              </a:ext>
            </a:extLst>
          </p:cNvPr>
          <p:cNvSpPr txBox="1"/>
          <p:nvPr/>
        </p:nvSpPr>
        <p:spPr>
          <a:xfrm>
            <a:off x="1004861" y="3787588"/>
            <a:ext cx="1265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22 PLC coils state (output to signals ) </a:t>
            </a:r>
            <a:endParaRPr lang="en-SG" sz="9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908C723-CFCC-AA8B-B8BD-326D88943B37}"/>
              </a:ext>
            </a:extLst>
          </p:cNvPr>
          <p:cNvSpPr/>
          <p:nvPr/>
        </p:nvSpPr>
        <p:spPr>
          <a:xfrm>
            <a:off x="6795746" y="443547"/>
            <a:ext cx="4872807" cy="25138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3" name="Picture 52" descr="A screenshot of a computer&#10;&#10;Description automatically generated">
            <a:extLst>
              <a:ext uri="{FF2B5EF4-FFF2-40B4-BE49-F238E27FC236}">
                <a16:creationId xmlns:a16="http://schemas.microsoft.com/office/drawing/2014/main" id="{6F6C6668-28EF-F9CD-003D-E9F1983214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918" y="631611"/>
            <a:ext cx="4833668" cy="276866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C0F40215-A092-87B7-16C8-D447AF1E897E}"/>
              </a:ext>
            </a:extLst>
          </p:cNvPr>
          <p:cNvSpPr txBox="1"/>
          <p:nvPr/>
        </p:nvSpPr>
        <p:spPr>
          <a:xfrm>
            <a:off x="6387002" y="122168"/>
            <a:ext cx="3003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Railway Track SCADA Monitor HMI(s)</a:t>
            </a:r>
            <a:endParaRPr lang="en-SG" sz="14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E8F93A5-725E-9E4B-4182-C58E1433C48B}"/>
              </a:ext>
            </a:extLst>
          </p:cNvPr>
          <p:cNvSpPr txBox="1"/>
          <p:nvPr/>
        </p:nvSpPr>
        <p:spPr>
          <a:xfrm>
            <a:off x="10202659" y="3585326"/>
            <a:ext cx="17591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</a:rPr>
              <a:t>Slave HMI(S) IP:192.168.10.10X</a:t>
            </a:r>
            <a:endParaRPr lang="en-SG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7E7BD82-C789-23A4-FFA3-9B168FAC7783}"/>
              </a:ext>
            </a:extLst>
          </p:cNvPr>
          <p:cNvSpPr txBox="1"/>
          <p:nvPr/>
        </p:nvSpPr>
        <p:spPr>
          <a:xfrm>
            <a:off x="4347923" y="3461721"/>
            <a:ext cx="22168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39 track sensors state  ( input to PLC)   </a:t>
            </a:r>
            <a:endParaRPr lang="en-SG" sz="9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6015DAD-6C46-866B-C574-32B529CDDBCF}"/>
              </a:ext>
            </a:extLst>
          </p:cNvPr>
          <p:cNvSpPr txBox="1"/>
          <p:nvPr/>
        </p:nvSpPr>
        <p:spPr>
          <a:xfrm>
            <a:off x="4353545" y="3759635"/>
            <a:ext cx="21484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19 PLC coils ( output to signal) </a:t>
            </a:r>
            <a:endParaRPr lang="en-SG" sz="900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B02F2FB-5AEF-1130-2B1A-72B16F362A9D}"/>
              </a:ext>
            </a:extLst>
          </p:cNvPr>
          <p:cNvCxnSpPr>
            <a:cxnSpLocks/>
          </p:cNvCxnSpPr>
          <p:nvPr/>
        </p:nvCxnSpPr>
        <p:spPr>
          <a:xfrm>
            <a:off x="556716" y="6501056"/>
            <a:ext cx="1100924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8" descr="Router | Cisco Network Topology Icons 3015">
            <a:extLst>
              <a:ext uri="{FF2B5EF4-FFF2-40B4-BE49-F238E27FC236}">
                <a16:creationId xmlns:a16="http://schemas.microsoft.com/office/drawing/2014/main" id="{374A48B4-4BDA-34FC-DE01-EDA38C2A7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9091" y="4931982"/>
            <a:ext cx="473861" cy="32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AC69845-138F-E239-2D3A-B43DC734FAEA}"/>
              </a:ext>
            </a:extLst>
          </p:cNvPr>
          <p:cNvCxnSpPr>
            <a:cxnSpLocks/>
          </p:cNvCxnSpPr>
          <p:nvPr/>
        </p:nvCxnSpPr>
        <p:spPr>
          <a:xfrm>
            <a:off x="9613628" y="5267818"/>
            <a:ext cx="15792" cy="1186912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35DDBE6-340D-8804-14BB-2780758EC000}"/>
              </a:ext>
            </a:extLst>
          </p:cNvPr>
          <p:cNvCxnSpPr>
            <a:cxnSpLocks/>
          </p:cNvCxnSpPr>
          <p:nvPr/>
        </p:nvCxnSpPr>
        <p:spPr>
          <a:xfrm>
            <a:off x="9610344" y="3429000"/>
            <a:ext cx="0" cy="1480447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2FAF4DD-4C4D-0E20-4384-50615E327422}"/>
              </a:ext>
            </a:extLst>
          </p:cNvPr>
          <p:cNvCxnSpPr>
            <a:cxnSpLocks/>
          </p:cNvCxnSpPr>
          <p:nvPr/>
        </p:nvCxnSpPr>
        <p:spPr>
          <a:xfrm flipV="1">
            <a:off x="10096107" y="3794170"/>
            <a:ext cx="1414203" cy="15775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1AE6203-7915-75B3-C747-AA38A1393283}"/>
              </a:ext>
            </a:extLst>
          </p:cNvPr>
          <p:cNvCxnSpPr>
            <a:cxnSpLocks/>
          </p:cNvCxnSpPr>
          <p:nvPr/>
        </p:nvCxnSpPr>
        <p:spPr>
          <a:xfrm flipV="1">
            <a:off x="11510310" y="2937572"/>
            <a:ext cx="0" cy="844799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9C0DB5A-E770-8C05-5486-044169FCE0A3}"/>
              </a:ext>
            </a:extLst>
          </p:cNvPr>
          <p:cNvCxnSpPr>
            <a:cxnSpLocks/>
          </p:cNvCxnSpPr>
          <p:nvPr/>
        </p:nvCxnSpPr>
        <p:spPr>
          <a:xfrm>
            <a:off x="10096107" y="3405940"/>
            <a:ext cx="0" cy="41164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F15322E2-0FAD-5627-4EDE-4E077CEC60A5}"/>
              </a:ext>
            </a:extLst>
          </p:cNvPr>
          <p:cNvSpPr txBox="1"/>
          <p:nvPr/>
        </p:nvSpPr>
        <p:spPr>
          <a:xfrm>
            <a:off x="9046798" y="4388877"/>
            <a:ext cx="1566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HMI network 192.168.10.x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876B50-CAFC-A8F0-F999-EB0610BE5D6A}"/>
              </a:ext>
            </a:extLst>
          </p:cNvPr>
          <p:cNvSpPr txBox="1"/>
          <p:nvPr/>
        </p:nvSpPr>
        <p:spPr>
          <a:xfrm>
            <a:off x="7002875" y="3464956"/>
            <a:ext cx="23406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</a:rPr>
              <a:t>Master HMI IP: 192.168.10.100</a:t>
            </a:r>
            <a:endParaRPr lang="en-SG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D3A0C7D-F48B-DCDA-DED9-13ADA66A59CE}"/>
              </a:ext>
            </a:extLst>
          </p:cNvPr>
          <p:cNvSpPr txBox="1"/>
          <p:nvPr/>
        </p:nvSpPr>
        <p:spPr>
          <a:xfrm>
            <a:off x="9645242" y="6025848"/>
            <a:ext cx="2277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Modbus Network 192.168.100.0/24 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6EB55B3-9D77-59DB-15BB-A1F8C39F0974}"/>
              </a:ext>
            </a:extLst>
          </p:cNvPr>
          <p:cNvSpPr txBox="1"/>
          <p:nvPr/>
        </p:nvSpPr>
        <p:spPr>
          <a:xfrm>
            <a:off x="11313622" y="2475907"/>
            <a:ext cx="636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Slave HMI(s)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C09BE29-862C-F6CE-8675-78853E895170}"/>
              </a:ext>
            </a:extLst>
          </p:cNvPr>
          <p:cNvCxnSpPr>
            <a:cxnSpLocks/>
          </p:cNvCxnSpPr>
          <p:nvPr/>
        </p:nvCxnSpPr>
        <p:spPr>
          <a:xfrm flipH="1">
            <a:off x="10283818" y="5153168"/>
            <a:ext cx="4053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8AC328EB-7D0A-FE54-561A-663EEFE7A5CC}"/>
              </a:ext>
            </a:extLst>
          </p:cNvPr>
          <p:cNvSpPr txBox="1"/>
          <p:nvPr/>
        </p:nvSpPr>
        <p:spPr>
          <a:xfrm>
            <a:off x="10689170" y="4997626"/>
            <a:ext cx="126121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UDP data flow (simulate electrical signal )</a:t>
            </a:r>
            <a:endParaRPr lang="en-SG" sz="1100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AD10840-B3E2-E905-1AA4-9C79675B119A}"/>
              </a:ext>
            </a:extLst>
          </p:cNvPr>
          <p:cNvSpPr txBox="1"/>
          <p:nvPr/>
        </p:nvSpPr>
        <p:spPr>
          <a:xfrm>
            <a:off x="10689474" y="4605207"/>
            <a:ext cx="12182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Modbus-TCP  data flow </a:t>
            </a:r>
            <a:endParaRPr lang="en-SG" sz="1100" b="1" dirty="0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FA10B84-8A87-D871-EC36-D46B11BB9FE1}"/>
              </a:ext>
            </a:extLst>
          </p:cNvPr>
          <p:cNvCxnSpPr>
            <a:cxnSpLocks/>
          </p:cNvCxnSpPr>
          <p:nvPr/>
        </p:nvCxnSpPr>
        <p:spPr>
          <a:xfrm>
            <a:off x="10280861" y="4799781"/>
            <a:ext cx="402093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" descr="Router | Cisco Network Topology Icons 3015">
            <a:extLst>
              <a:ext uri="{FF2B5EF4-FFF2-40B4-BE49-F238E27FC236}">
                <a16:creationId xmlns:a16="http://schemas.microsoft.com/office/drawing/2014/main" id="{3A04B745-80B7-7CA3-C5B7-EB8017A1A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9528" y="5616189"/>
            <a:ext cx="392919" cy="26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FD3A0D22-8146-5E62-BF40-1DDB7FAE679C}"/>
              </a:ext>
            </a:extLst>
          </p:cNvPr>
          <p:cNvSpPr txBox="1"/>
          <p:nvPr/>
        </p:nvSpPr>
        <p:spPr>
          <a:xfrm>
            <a:off x="10670325" y="5591776"/>
            <a:ext cx="12128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Switch or Router</a:t>
            </a:r>
            <a:endParaRPr lang="en-SG" sz="1100" b="1" dirty="0"/>
          </a:p>
        </p:txBody>
      </p:sp>
      <p:pic>
        <p:nvPicPr>
          <p:cNvPr id="91" name="Picture 90" descr="A logo with text on it&#10;&#10;Description automatically generated">
            <a:extLst>
              <a:ext uri="{FF2B5EF4-FFF2-40B4-BE49-F238E27FC236}">
                <a16:creationId xmlns:a16="http://schemas.microsoft.com/office/drawing/2014/main" id="{96EB9640-7B03-7D39-1A4B-A26827AD67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161" y="169625"/>
            <a:ext cx="816849" cy="633058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075D3E32-4373-2918-2AE2-C415BC7115D5}"/>
              </a:ext>
            </a:extLst>
          </p:cNvPr>
          <p:cNvSpPr txBox="1"/>
          <p:nvPr/>
        </p:nvSpPr>
        <p:spPr>
          <a:xfrm>
            <a:off x="10175071" y="4336605"/>
            <a:ext cx="12182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Legend</a:t>
            </a:r>
            <a:r>
              <a:rPr lang="en-US" sz="1100" b="1" dirty="0"/>
              <a:t> </a:t>
            </a:r>
            <a:endParaRPr lang="en-SG" sz="1100" b="1" dirty="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190321D-A2DF-C525-28F2-97E9E3614518}"/>
              </a:ext>
            </a:extLst>
          </p:cNvPr>
          <p:cNvCxnSpPr>
            <a:cxnSpLocks/>
          </p:cNvCxnSpPr>
          <p:nvPr/>
        </p:nvCxnSpPr>
        <p:spPr>
          <a:xfrm>
            <a:off x="2183753" y="6164796"/>
            <a:ext cx="0" cy="322717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95A27A6-0C41-2484-FACE-6AA0E3F66251}"/>
              </a:ext>
            </a:extLst>
          </p:cNvPr>
          <p:cNvCxnSpPr>
            <a:cxnSpLocks/>
          </p:cNvCxnSpPr>
          <p:nvPr/>
        </p:nvCxnSpPr>
        <p:spPr>
          <a:xfrm>
            <a:off x="6522976" y="6164796"/>
            <a:ext cx="0" cy="28381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D739E28A-4A4E-0057-74B5-25648FF95834}"/>
              </a:ext>
            </a:extLst>
          </p:cNvPr>
          <p:cNvSpPr txBox="1"/>
          <p:nvPr/>
        </p:nvSpPr>
        <p:spPr>
          <a:xfrm>
            <a:off x="7246218" y="6172451"/>
            <a:ext cx="27620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Register read request  and Coils set request </a:t>
            </a:r>
            <a:endParaRPr lang="en-SG" sz="1000" dirty="0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16CA66A9-6EDC-E7EF-4D05-B706CEE950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6268" y="2293228"/>
            <a:ext cx="367500" cy="3822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AB07376B-BA8A-3455-063B-83A47F3DFF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4921" y="1140558"/>
            <a:ext cx="370773" cy="34678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E56E1553-BACC-EABF-912E-E4BF8CBB6264}"/>
              </a:ext>
            </a:extLst>
          </p:cNvPr>
          <p:cNvSpPr txBox="1"/>
          <p:nvPr/>
        </p:nvSpPr>
        <p:spPr>
          <a:xfrm>
            <a:off x="5758139" y="859192"/>
            <a:ext cx="6288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Users</a:t>
            </a:r>
            <a:endParaRPr lang="en-SG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2836AC0-8E9E-9921-1DDA-ECE7CB0593F2}"/>
              </a:ext>
            </a:extLst>
          </p:cNvPr>
          <p:cNvSpPr txBox="1"/>
          <p:nvPr/>
        </p:nvSpPr>
        <p:spPr>
          <a:xfrm>
            <a:off x="5758139" y="1888323"/>
            <a:ext cx="6609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Railway engineer </a:t>
            </a:r>
            <a:endParaRPr lang="en-SG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7" name="Arrow: Right 106">
            <a:extLst>
              <a:ext uri="{FF2B5EF4-FFF2-40B4-BE49-F238E27FC236}">
                <a16:creationId xmlns:a16="http://schemas.microsoft.com/office/drawing/2014/main" id="{AB8FC1EF-BC54-E921-EE36-8F96776F526F}"/>
              </a:ext>
            </a:extLst>
          </p:cNvPr>
          <p:cNvSpPr/>
          <p:nvPr/>
        </p:nvSpPr>
        <p:spPr>
          <a:xfrm flipH="1">
            <a:off x="5574761" y="1255601"/>
            <a:ext cx="195046" cy="1366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FA4BC919-7A2A-FC11-1BBF-8F576FF9E2E5}"/>
              </a:ext>
            </a:extLst>
          </p:cNvPr>
          <p:cNvSpPr/>
          <p:nvPr/>
        </p:nvSpPr>
        <p:spPr>
          <a:xfrm flipH="1">
            <a:off x="5591739" y="2392418"/>
            <a:ext cx="195046" cy="1366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D0450FD8-B075-9A9E-40FE-2013555E54CF}"/>
              </a:ext>
            </a:extLst>
          </p:cNvPr>
          <p:cNvSpPr/>
          <p:nvPr/>
        </p:nvSpPr>
        <p:spPr>
          <a:xfrm flipV="1">
            <a:off x="6263160" y="2385666"/>
            <a:ext cx="195046" cy="1366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23385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B7621A09-4ADD-1CD1-6BC3-8FEA40E02D3A}"/>
              </a:ext>
            </a:extLst>
          </p:cNvPr>
          <p:cNvSpPr/>
          <p:nvPr/>
        </p:nvSpPr>
        <p:spPr>
          <a:xfrm>
            <a:off x="10163696" y="4320047"/>
            <a:ext cx="1667748" cy="1690023"/>
          </a:xfrm>
          <a:prstGeom prst="rect">
            <a:avLst/>
          </a:prstGeom>
          <a:solidFill>
            <a:schemeClr val="bg2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07563-6CC6-62D8-9DFC-87C0A1BAD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35" y="479880"/>
            <a:ext cx="5080919" cy="295709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DB61D3-2064-0BB6-CB3C-0AF3FEDF0A80}"/>
              </a:ext>
            </a:extLst>
          </p:cNvPr>
          <p:cNvSpPr txBox="1"/>
          <p:nvPr/>
        </p:nvSpPr>
        <p:spPr>
          <a:xfrm>
            <a:off x="338340" y="169625"/>
            <a:ext cx="265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Railway Physical-world Simulator </a:t>
            </a:r>
            <a:endParaRPr lang="en-SG" sz="14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3AF215-98B6-A782-901F-7C858B4DCC83}"/>
              </a:ext>
            </a:extLst>
          </p:cNvPr>
          <p:cNvSpPr/>
          <p:nvPr/>
        </p:nvSpPr>
        <p:spPr>
          <a:xfrm>
            <a:off x="1515740" y="3397652"/>
            <a:ext cx="2115318" cy="39621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/>
              <a:t>Electrical signal communication simulation module (10.0.10.100) </a:t>
            </a:r>
            <a:endParaRPr lang="en-SG" sz="11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8B7032-5C9B-A96A-84E8-D448BD5E2547}"/>
              </a:ext>
            </a:extLst>
          </p:cNvPr>
          <p:cNvSpPr/>
          <p:nvPr/>
        </p:nvSpPr>
        <p:spPr>
          <a:xfrm>
            <a:off x="4694947" y="4413219"/>
            <a:ext cx="4244879" cy="1743252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5915FD-C7FB-9AFC-330B-08E6F7889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596" y="4553826"/>
            <a:ext cx="2527544" cy="1198685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7831CCB-FEC3-2BEB-16A2-56BC1FC1B555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3631962" y="3628993"/>
            <a:ext cx="2891015" cy="67871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3390FAF-61F4-8F3C-CCFB-0A610F105DE6}"/>
              </a:ext>
            </a:extLst>
          </p:cNvPr>
          <p:cNvSpPr txBox="1"/>
          <p:nvPr/>
        </p:nvSpPr>
        <p:spPr>
          <a:xfrm>
            <a:off x="7577659" y="4549031"/>
            <a:ext cx="11914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[Master, Slot-0]</a:t>
            </a:r>
          </a:p>
          <a:p>
            <a:r>
              <a:rPr lang="en-US" sz="1100" b="1" dirty="0"/>
              <a:t>I/O: 15/7</a:t>
            </a:r>
            <a:endParaRPr lang="en-SG" sz="11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80D3F4-ABA1-2C83-297B-48A12E9DD276}"/>
              </a:ext>
            </a:extLst>
          </p:cNvPr>
          <p:cNvSpPr txBox="1"/>
          <p:nvPr/>
        </p:nvSpPr>
        <p:spPr>
          <a:xfrm>
            <a:off x="5822473" y="5716942"/>
            <a:ext cx="18059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Slot-1] </a:t>
            </a:r>
            <a:r>
              <a:rPr lang="en-SG" sz="1100" b="1" dirty="0"/>
              <a:t>I/O: 15/7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6D85DC-1AC2-A506-4A9B-F092F4AF18E4}"/>
              </a:ext>
            </a:extLst>
          </p:cNvPr>
          <p:cNvSpPr txBox="1"/>
          <p:nvPr/>
        </p:nvSpPr>
        <p:spPr>
          <a:xfrm>
            <a:off x="7345655" y="5730469"/>
            <a:ext cx="15962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Slot-2] I/O: 9/</a:t>
            </a:r>
            <a:r>
              <a:rPr lang="en-SG" sz="1100" b="1" dirty="0"/>
              <a:t>5</a:t>
            </a:r>
            <a:endParaRPr lang="en-US" sz="1100" b="1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1745667-3BE2-F2A0-BFEC-A5C8C7B83D60}"/>
              </a:ext>
            </a:extLst>
          </p:cNvPr>
          <p:cNvCxnSpPr>
            <a:cxnSpLocks/>
            <a:stCxn id="37" idx="1"/>
          </p:cNvCxnSpPr>
          <p:nvPr/>
        </p:nvCxnSpPr>
        <p:spPr>
          <a:xfrm rot="10800000">
            <a:off x="3662112" y="3742045"/>
            <a:ext cx="2647805" cy="711357"/>
          </a:xfrm>
          <a:prstGeom prst="bentConnector3">
            <a:avLst>
              <a:gd name="adj1" fmla="val -432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425099E-22AC-9513-8EFD-DD46385773B6}"/>
              </a:ext>
            </a:extLst>
          </p:cNvPr>
          <p:cNvSpPr txBox="1"/>
          <p:nvPr/>
        </p:nvSpPr>
        <p:spPr>
          <a:xfrm>
            <a:off x="6118329" y="4731723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65160B-440B-039A-CB7D-9E26D97B6077}"/>
              </a:ext>
            </a:extLst>
          </p:cNvPr>
          <p:cNvSpPr txBox="1"/>
          <p:nvPr/>
        </p:nvSpPr>
        <p:spPr>
          <a:xfrm>
            <a:off x="5270485" y="5369639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A095BE-331A-3C95-7466-008DECEA92D0}"/>
              </a:ext>
            </a:extLst>
          </p:cNvPr>
          <p:cNvSpPr txBox="1"/>
          <p:nvPr/>
        </p:nvSpPr>
        <p:spPr>
          <a:xfrm>
            <a:off x="8255181" y="5352401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38CB1F-5CEC-CA4C-8231-C9C9FE3428A3}"/>
              </a:ext>
            </a:extLst>
          </p:cNvPr>
          <p:cNvSpPr txBox="1"/>
          <p:nvPr/>
        </p:nvSpPr>
        <p:spPr>
          <a:xfrm>
            <a:off x="4705447" y="4388877"/>
            <a:ext cx="160003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Railway track junction signaling  control PLC network</a:t>
            </a:r>
            <a:endParaRPr lang="en-SG" sz="1100" b="1" dirty="0">
              <a:solidFill>
                <a:srgbClr val="00206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11A1D62-1048-9A7F-ABBC-58DDF83A7DA9}"/>
              </a:ext>
            </a:extLst>
          </p:cNvPr>
          <p:cNvSpPr/>
          <p:nvPr/>
        </p:nvSpPr>
        <p:spPr>
          <a:xfrm>
            <a:off x="613778" y="4424120"/>
            <a:ext cx="3836895" cy="1747176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FADB2B7-A63B-2832-3D7A-EC6D06AA4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285" y="4531784"/>
            <a:ext cx="2527544" cy="119868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D7923A9-46A3-28AB-9BA7-66C173D8FE92}"/>
              </a:ext>
            </a:extLst>
          </p:cNvPr>
          <p:cNvSpPr txBox="1"/>
          <p:nvPr/>
        </p:nvSpPr>
        <p:spPr>
          <a:xfrm>
            <a:off x="3101509" y="4538336"/>
            <a:ext cx="11914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[Master, Slot-0]</a:t>
            </a:r>
          </a:p>
          <a:p>
            <a:r>
              <a:rPr lang="en-US" sz="1100" b="1" dirty="0"/>
              <a:t>I/O: 8/8</a:t>
            </a:r>
            <a:endParaRPr lang="en-SG" sz="11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D76252-C4D4-3FF9-1FD4-4CFF51B56D9E}"/>
              </a:ext>
            </a:extLst>
          </p:cNvPr>
          <p:cNvSpPr txBox="1"/>
          <p:nvPr/>
        </p:nvSpPr>
        <p:spPr>
          <a:xfrm>
            <a:off x="1350152" y="5672082"/>
            <a:ext cx="15345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Slot-1] </a:t>
            </a:r>
            <a:r>
              <a:rPr lang="en-SG" sz="1100" b="1" dirty="0"/>
              <a:t>I/O: 8/8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18C4D3-975F-990B-26DE-AC7E372174F9}"/>
              </a:ext>
            </a:extLst>
          </p:cNvPr>
          <p:cNvSpPr txBox="1"/>
          <p:nvPr/>
        </p:nvSpPr>
        <p:spPr>
          <a:xfrm>
            <a:off x="2949809" y="5679650"/>
            <a:ext cx="15088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Slot-2] I/O: 6/</a:t>
            </a:r>
            <a:r>
              <a:rPr lang="en-SG" sz="1100" b="1" dirty="0"/>
              <a:t>6</a:t>
            </a:r>
            <a:endParaRPr lang="en-US" sz="11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D040C0-0AE7-ACC0-ACE5-1524CECDB124}"/>
              </a:ext>
            </a:extLst>
          </p:cNvPr>
          <p:cNvSpPr txBox="1"/>
          <p:nvPr/>
        </p:nvSpPr>
        <p:spPr>
          <a:xfrm>
            <a:off x="1712632" y="4805253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EBB4AF-0534-75AA-4960-7A55890035D6}"/>
              </a:ext>
            </a:extLst>
          </p:cNvPr>
          <p:cNvSpPr txBox="1"/>
          <p:nvPr/>
        </p:nvSpPr>
        <p:spPr>
          <a:xfrm>
            <a:off x="878981" y="5308075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3A9EAD-44A8-42CC-5D3D-28C27207809A}"/>
              </a:ext>
            </a:extLst>
          </p:cNvPr>
          <p:cNvSpPr txBox="1"/>
          <p:nvPr/>
        </p:nvSpPr>
        <p:spPr>
          <a:xfrm>
            <a:off x="3843051" y="5304290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9E96BB-35B3-41CE-752D-CB936AE64D98}"/>
              </a:ext>
            </a:extLst>
          </p:cNvPr>
          <p:cNvSpPr txBox="1"/>
          <p:nvPr/>
        </p:nvSpPr>
        <p:spPr>
          <a:xfrm>
            <a:off x="600994" y="4421327"/>
            <a:ext cx="145266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Railway track station signaling control PLC network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E819578-89C0-11BE-A6D3-1C42A57EEFF0}"/>
              </a:ext>
            </a:extLst>
          </p:cNvPr>
          <p:cNvCxnSpPr>
            <a:cxnSpLocks/>
          </p:cNvCxnSpPr>
          <p:nvPr/>
        </p:nvCxnSpPr>
        <p:spPr>
          <a:xfrm flipV="1">
            <a:off x="2012378" y="3809945"/>
            <a:ext cx="0" cy="46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3C2EBA4-0BE7-62D0-C367-920498847377}"/>
              </a:ext>
            </a:extLst>
          </p:cNvPr>
          <p:cNvSpPr txBox="1"/>
          <p:nvPr/>
        </p:nvSpPr>
        <p:spPr>
          <a:xfrm>
            <a:off x="2149983" y="3787588"/>
            <a:ext cx="1328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22 station sensor state (input to PLC)</a:t>
            </a:r>
            <a:endParaRPr lang="en-SG" sz="9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89EDD1C-8C52-A96E-D1C9-853673C1A302}"/>
              </a:ext>
            </a:extLst>
          </p:cNvPr>
          <p:cNvCxnSpPr>
            <a:cxnSpLocks/>
          </p:cNvCxnSpPr>
          <p:nvPr/>
        </p:nvCxnSpPr>
        <p:spPr>
          <a:xfrm>
            <a:off x="2153550" y="3827346"/>
            <a:ext cx="0" cy="46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9174DFB-F985-48EA-3597-2FBC6DA7DFFB}"/>
              </a:ext>
            </a:extLst>
          </p:cNvPr>
          <p:cNvSpPr txBox="1"/>
          <p:nvPr/>
        </p:nvSpPr>
        <p:spPr>
          <a:xfrm>
            <a:off x="2277108" y="4176776"/>
            <a:ext cx="10233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</a:rPr>
              <a:t>10.0.10.10X</a:t>
            </a:r>
            <a:endParaRPr lang="en-SG" sz="1100" b="1" dirty="0">
              <a:solidFill>
                <a:srgbClr val="0070C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290A74-23F6-46FE-D587-3A57F2028BBE}"/>
              </a:ext>
            </a:extLst>
          </p:cNvPr>
          <p:cNvSpPr txBox="1"/>
          <p:nvPr/>
        </p:nvSpPr>
        <p:spPr>
          <a:xfrm>
            <a:off x="6647155" y="4137304"/>
            <a:ext cx="13046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</a:rPr>
              <a:t>10.0.10.11X</a:t>
            </a:r>
            <a:endParaRPr lang="en-SG" sz="1100" b="1" dirty="0">
              <a:solidFill>
                <a:srgbClr val="0070C0"/>
              </a:solidFill>
            </a:endParaRPr>
          </a:p>
        </p:txBody>
      </p:sp>
      <p:pic>
        <p:nvPicPr>
          <p:cNvPr id="36" name="Picture 8" descr="Router | Cisco Network Topology Icons 3015">
            <a:extLst>
              <a:ext uri="{FF2B5EF4-FFF2-40B4-BE49-F238E27FC236}">
                <a16:creationId xmlns:a16="http://schemas.microsoft.com/office/drawing/2014/main" id="{0AD7B066-D4DA-3DB7-4E7A-7D845F5F6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997" y="4300302"/>
            <a:ext cx="373556" cy="25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 descr="Router | Cisco Network Topology Icons 3015">
            <a:extLst>
              <a:ext uri="{FF2B5EF4-FFF2-40B4-BE49-F238E27FC236}">
                <a16:creationId xmlns:a16="http://schemas.microsoft.com/office/drawing/2014/main" id="{C6B761F2-5E3A-7CE0-2D19-8DEA68794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916" y="4307705"/>
            <a:ext cx="426121" cy="29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2530054-230F-53F6-7724-C6A5829E2E91}"/>
              </a:ext>
            </a:extLst>
          </p:cNvPr>
          <p:cNvCxnSpPr>
            <a:cxnSpLocks/>
          </p:cNvCxnSpPr>
          <p:nvPr/>
        </p:nvCxnSpPr>
        <p:spPr>
          <a:xfrm flipH="1">
            <a:off x="2796234" y="5028860"/>
            <a:ext cx="0" cy="1485740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910DFF8-E5A6-1367-3C81-0ED1DA18101B}"/>
              </a:ext>
            </a:extLst>
          </p:cNvPr>
          <p:cNvCxnSpPr>
            <a:cxnSpLocks/>
          </p:cNvCxnSpPr>
          <p:nvPr/>
        </p:nvCxnSpPr>
        <p:spPr>
          <a:xfrm>
            <a:off x="7299490" y="5066676"/>
            <a:ext cx="0" cy="1410108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A506597-C21A-1D34-757C-B6C6EC60FABE}"/>
              </a:ext>
            </a:extLst>
          </p:cNvPr>
          <p:cNvSpPr txBox="1"/>
          <p:nvPr/>
        </p:nvSpPr>
        <p:spPr>
          <a:xfrm>
            <a:off x="556716" y="5919160"/>
            <a:ext cx="2083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</a:rPr>
              <a:t>Modbus IP: 192.168.100.1X/24</a:t>
            </a:r>
            <a:endParaRPr lang="en-SG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0ABFF5-140A-4FBD-5754-A5F080735975}"/>
              </a:ext>
            </a:extLst>
          </p:cNvPr>
          <p:cNvSpPr txBox="1"/>
          <p:nvPr/>
        </p:nvSpPr>
        <p:spPr>
          <a:xfrm>
            <a:off x="4673708" y="5918051"/>
            <a:ext cx="1983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</a:rPr>
              <a:t>Modbus IP: 192.168.101.2X/24</a:t>
            </a:r>
            <a:endParaRPr lang="en-SG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CDAD988-4064-2AA7-6254-F257E9B09BB9}"/>
              </a:ext>
            </a:extLst>
          </p:cNvPr>
          <p:cNvSpPr txBox="1"/>
          <p:nvPr/>
        </p:nvSpPr>
        <p:spPr>
          <a:xfrm>
            <a:off x="2762428" y="6193494"/>
            <a:ext cx="27620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Register read request  and Coils set request </a:t>
            </a:r>
            <a:endParaRPr lang="en-SG" sz="1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40A1CB2-A20E-10B5-66CA-BBEBC4FBCCB8}"/>
              </a:ext>
            </a:extLst>
          </p:cNvPr>
          <p:cNvSpPr txBox="1"/>
          <p:nvPr/>
        </p:nvSpPr>
        <p:spPr>
          <a:xfrm>
            <a:off x="1004861" y="3787588"/>
            <a:ext cx="1265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22 PLC coils state (output to signals ) </a:t>
            </a:r>
            <a:endParaRPr lang="en-SG" sz="9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908C723-CFCC-AA8B-B8BD-326D88943B37}"/>
              </a:ext>
            </a:extLst>
          </p:cNvPr>
          <p:cNvSpPr/>
          <p:nvPr/>
        </p:nvSpPr>
        <p:spPr>
          <a:xfrm>
            <a:off x="6795746" y="443547"/>
            <a:ext cx="4872807" cy="25138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3" name="Picture 52" descr="A screenshot of a computer&#10;&#10;Description automatically generated">
            <a:extLst>
              <a:ext uri="{FF2B5EF4-FFF2-40B4-BE49-F238E27FC236}">
                <a16:creationId xmlns:a16="http://schemas.microsoft.com/office/drawing/2014/main" id="{6F6C6668-28EF-F9CD-003D-E9F1983214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918" y="631611"/>
            <a:ext cx="4833668" cy="276866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C0F40215-A092-87B7-16C8-D447AF1E897E}"/>
              </a:ext>
            </a:extLst>
          </p:cNvPr>
          <p:cNvSpPr txBox="1"/>
          <p:nvPr/>
        </p:nvSpPr>
        <p:spPr>
          <a:xfrm>
            <a:off x="6387002" y="122168"/>
            <a:ext cx="3003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Railway Track SCADA Monitor HMI(s)</a:t>
            </a:r>
            <a:endParaRPr lang="en-SG" sz="14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E8F93A5-725E-9E4B-4182-C58E1433C48B}"/>
              </a:ext>
            </a:extLst>
          </p:cNvPr>
          <p:cNvSpPr txBox="1"/>
          <p:nvPr/>
        </p:nvSpPr>
        <p:spPr>
          <a:xfrm>
            <a:off x="10202659" y="3585326"/>
            <a:ext cx="17591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</a:rPr>
              <a:t>Slave HMI(S) IP:192.168.10.10X</a:t>
            </a:r>
            <a:endParaRPr lang="en-SG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7E7BD82-C789-23A4-FFA3-9B168FAC7783}"/>
              </a:ext>
            </a:extLst>
          </p:cNvPr>
          <p:cNvSpPr txBox="1"/>
          <p:nvPr/>
        </p:nvSpPr>
        <p:spPr>
          <a:xfrm>
            <a:off x="4347923" y="3461721"/>
            <a:ext cx="22168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39 track sensors state  ( input to PLC)   </a:t>
            </a:r>
            <a:endParaRPr lang="en-SG" sz="9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6015DAD-6C46-866B-C574-32B529CDDBCF}"/>
              </a:ext>
            </a:extLst>
          </p:cNvPr>
          <p:cNvSpPr txBox="1"/>
          <p:nvPr/>
        </p:nvSpPr>
        <p:spPr>
          <a:xfrm>
            <a:off x="4353545" y="3759635"/>
            <a:ext cx="21484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19 PLC coils ( output to signal) </a:t>
            </a:r>
            <a:endParaRPr lang="en-SG" sz="900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B02F2FB-5AEF-1130-2B1A-72B16F362A9D}"/>
              </a:ext>
            </a:extLst>
          </p:cNvPr>
          <p:cNvCxnSpPr>
            <a:cxnSpLocks/>
          </p:cNvCxnSpPr>
          <p:nvPr/>
        </p:nvCxnSpPr>
        <p:spPr>
          <a:xfrm>
            <a:off x="556716" y="6501056"/>
            <a:ext cx="1100924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8" descr="Router | Cisco Network Topology Icons 3015">
            <a:extLst>
              <a:ext uri="{FF2B5EF4-FFF2-40B4-BE49-F238E27FC236}">
                <a16:creationId xmlns:a16="http://schemas.microsoft.com/office/drawing/2014/main" id="{374A48B4-4BDA-34FC-DE01-EDA38C2A7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9091" y="4931982"/>
            <a:ext cx="473861" cy="32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AC69845-138F-E239-2D3A-B43DC734FAEA}"/>
              </a:ext>
            </a:extLst>
          </p:cNvPr>
          <p:cNvCxnSpPr>
            <a:cxnSpLocks/>
          </p:cNvCxnSpPr>
          <p:nvPr/>
        </p:nvCxnSpPr>
        <p:spPr>
          <a:xfrm>
            <a:off x="9613628" y="5267818"/>
            <a:ext cx="15792" cy="1186912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35DDBE6-340D-8804-14BB-2780758EC000}"/>
              </a:ext>
            </a:extLst>
          </p:cNvPr>
          <p:cNvCxnSpPr>
            <a:cxnSpLocks/>
          </p:cNvCxnSpPr>
          <p:nvPr/>
        </p:nvCxnSpPr>
        <p:spPr>
          <a:xfrm>
            <a:off x="9610344" y="3429000"/>
            <a:ext cx="0" cy="1480447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2FAF4DD-4C4D-0E20-4384-50615E327422}"/>
              </a:ext>
            </a:extLst>
          </p:cNvPr>
          <p:cNvCxnSpPr>
            <a:cxnSpLocks/>
          </p:cNvCxnSpPr>
          <p:nvPr/>
        </p:nvCxnSpPr>
        <p:spPr>
          <a:xfrm flipV="1">
            <a:off x="10096107" y="3794170"/>
            <a:ext cx="1414203" cy="15775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1AE6203-7915-75B3-C747-AA38A1393283}"/>
              </a:ext>
            </a:extLst>
          </p:cNvPr>
          <p:cNvCxnSpPr>
            <a:cxnSpLocks/>
          </p:cNvCxnSpPr>
          <p:nvPr/>
        </p:nvCxnSpPr>
        <p:spPr>
          <a:xfrm flipV="1">
            <a:off x="11510310" y="2937572"/>
            <a:ext cx="0" cy="844799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9C0DB5A-E770-8C05-5486-044169FCE0A3}"/>
              </a:ext>
            </a:extLst>
          </p:cNvPr>
          <p:cNvCxnSpPr>
            <a:cxnSpLocks/>
          </p:cNvCxnSpPr>
          <p:nvPr/>
        </p:nvCxnSpPr>
        <p:spPr>
          <a:xfrm>
            <a:off x="10096107" y="3405940"/>
            <a:ext cx="0" cy="41164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F15322E2-0FAD-5627-4EDE-4E077CEC60A5}"/>
              </a:ext>
            </a:extLst>
          </p:cNvPr>
          <p:cNvSpPr txBox="1"/>
          <p:nvPr/>
        </p:nvSpPr>
        <p:spPr>
          <a:xfrm>
            <a:off x="9046798" y="4388877"/>
            <a:ext cx="1566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HMI network 192.168.10.x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876B50-CAFC-A8F0-F999-EB0610BE5D6A}"/>
              </a:ext>
            </a:extLst>
          </p:cNvPr>
          <p:cNvSpPr txBox="1"/>
          <p:nvPr/>
        </p:nvSpPr>
        <p:spPr>
          <a:xfrm>
            <a:off x="7002875" y="3464956"/>
            <a:ext cx="23406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</a:rPr>
              <a:t>Master HMI IP: 192.168.10.100</a:t>
            </a:r>
            <a:endParaRPr lang="en-SG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D3A0C7D-F48B-DCDA-DED9-13ADA66A59CE}"/>
              </a:ext>
            </a:extLst>
          </p:cNvPr>
          <p:cNvSpPr txBox="1"/>
          <p:nvPr/>
        </p:nvSpPr>
        <p:spPr>
          <a:xfrm>
            <a:off x="9645242" y="6025848"/>
            <a:ext cx="2277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Modbus Network 192.168.100.0/24 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6EB55B3-9D77-59DB-15BB-A1F8C39F0974}"/>
              </a:ext>
            </a:extLst>
          </p:cNvPr>
          <p:cNvSpPr txBox="1"/>
          <p:nvPr/>
        </p:nvSpPr>
        <p:spPr>
          <a:xfrm>
            <a:off x="11313622" y="2475907"/>
            <a:ext cx="636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Slave HMI(s)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C09BE29-862C-F6CE-8675-78853E895170}"/>
              </a:ext>
            </a:extLst>
          </p:cNvPr>
          <p:cNvCxnSpPr>
            <a:cxnSpLocks/>
          </p:cNvCxnSpPr>
          <p:nvPr/>
        </p:nvCxnSpPr>
        <p:spPr>
          <a:xfrm flipH="1">
            <a:off x="10283818" y="5153168"/>
            <a:ext cx="4053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8AC328EB-7D0A-FE54-561A-663EEFE7A5CC}"/>
              </a:ext>
            </a:extLst>
          </p:cNvPr>
          <p:cNvSpPr txBox="1"/>
          <p:nvPr/>
        </p:nvSpPr>
        <p:spPr>
          <a:xfrm>
            <a:off x="10689170" y="4997626"/>
            <a:ext cx="126121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UDP data flow (simulate electrical signal )</a:t>
            </a:r>
            <a:endParaRPr lang="en-SG" sz="1100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AD10840-B3E2-E905-1AA4-9C79675B119A}"/>
              </a:ext>
            </a:extLst>
          </p:cNvPr>
          <p:cNvSpPr txBox="1"/>
          <p:nvPr/>
        </p:nvSpPr>
        <p:spPr>
          <a:xfrm>
            <a:off x="10689474" y="4605207"/>
            <a:ext cx="12182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Modbus-TCP  data flow </a:t>
            </a:r>
            <a:endParaRPr lang="en-SG" sz="1100" b="1" dirty="0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FA10B84-8A87-D871-EC36-D46B11BB9FE1}"/>
              </a:ext>
            </a:extLst>
          </p:cNvPr>
          <p:cNvCxnSpPr>
            <a:cxnSpLocks/>
          </p:cNvCxnSpPr>
          <p:nvPr/>
        </p:nvCxnSpPr>
        <p:spPr>
          <a:xfrm>
            <a:off x="10280861" y="4799781"/>
            <a:ext cx="402093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" descr="Router | Cisco Network Topology Icons 3015">
            <a:extLst>
              <a:ext uri="{FF2B5EF4-FFF2-40B4-BE49-F238E27FC236}">
                <a16:creationId xmlns:a16="http://schemas.microsoft.com/office/drawing/2014/main" id="{3A04B745-80B7-7CA3-C5B7-EB8017A1A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9528" y="5616189"/>
            <a:ext cx="392919" cy="26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FD3A0D22-8146-5E62-BF40-1DDB7FAE679C}"/>
              </a:ext>
            </a:extLst>
          </p:cNvPr>
          <p:cNvSpPr txBox="1"/>
          <p:nvPr/>
        </p:nvSpPr>
        <p:spPr>
          <a:xfrm>
            <a:off x="10670325" y="5591776"/>
            <a:ext cx="12128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Switch or Router</a:t>
            </a:r>
            <a:endParaRPr lang="en-SG" sz="1100" b="1" dirty="0"/>
          </a:p>
        </p:txBody>
      </p:sp>
      <p:pic>
        <p:nvPicPr>
          <p:cNvPr id="91" name="Picture 90" descr="A logo with text on it&#10;&#10;Description automatically generated">
            <a:extLst>
              <a:ext uri="{FF2B5EF4-FFF2-40B4-BE49-F238E27FC236}">
                <a16:creationId xmlns:a16="http://schemas.microsoft.com/office/drawing/2014/main" id="{96EB9640-7B03-7D39-1A4B-A26827AD67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161" y="169625"/>
            <a:ext cx="816849" cy="633058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075D3E32-4373-2918-2AE2-C415BC7115D5}"/>
              </a:ext>
            </a:extLst>
          </p:cNvPr>
          <p:cNvSpPr txBox="1"/>
          <p:nvPr/>
        </p:nvSpPr>
        <p:spPr>
          <a:xfrm>
            <a:off x="10175071" y="4336605"/>
            <a:ext cx="12182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Legend</a:t>
            </a:r>
            <a:r>
              <a:rPr lang="en-US" sz="1100" b="1" dirty="0"/>
              <a:t> </a:t>
            </a:r>
            <a:endParaRPr lang="en-SG" sz="1100" b="1" dirty="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190321D-A2DF-C525-28F2-97E9E3614518}"/>
              </a:ext>
            </a:extLst>
          </p:cNvPr>
          <p:cNvCxnSpPr>
            <a:cxnSpLocks/>
          </p:cNvCxnSpPr>
          <p:nvPr/>
        </p:nvCxnSpPr>
        <p:spPr>
          <a:xfrm>
            <a:off x="2183753" y="6164796"/>
            <a:ext cx="0" cy="322717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95A27A6-0C41-2484-FACE-6AA0E3F66251}"/>
              </a:ext>
            </a:extLst>
          </p:cNvPr>
          <p:cNvCxnSpPr>
            <a:cxnSpLocks/>
          </p:cNvCxnSpPr>
          <p:nvPr/>
        </p:nvCxnSpPr>
        <p:spPr>
          <a:xfrm>
            <a:off x="6522976" y="6164796"/>
            <a:ext cx="0" cy="28381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D739E28A-4A4E-0057-74B5-25648FF95834}"/>
              </a:ext>
            </a:extLst>
          </p:cNvPr>
          <p:cNvSpPr txBox="1"/>
          <p:nvPr/>
        </p:nvSpPr>
        <p:spPr>
          <a:xfrm>
            <a:off x="7246218" y="6172451"/>
            <a:ext cx="27620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Register read request  and Coils set request </a:t>
            </a:r>
            <a:endParaRPr lang="en-SG" sz="1000" dirty="0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16CA66A9-6EDC-E7EF-4D05-B706CEE950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6268" y="2293228"/>
            <a:ext cx="367500" cy="3822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AB07376B-BA8A-3455-063B-83A47F3DFF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4921" y="1140558"/>
            <a:ext cx="370773" cy="34678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E56E1553-BACC-EABF-912E-E4BF8CBB6264}"/>
              </a:ext>
            </a:extLst>
          </p:cNvPr>
          <p:cNvSpPr txBox="1"/>
          <p:nvPr/>
        </p:nvSpPr>
        <p:spPr>
          <a:xfrm>
            <a:off x="5758139" y="859192"/>
            <a:ext cx="6288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Users</a:t>
            </a:r>
            <a:endParaRPr lang="en-SG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2836AC0-8E9E-9921-1DDA-ECE7CB0593F2}"/>
              </a:ext>
            </a:extLst>
          </p:cNvPr>
          <p:cNvSpPr txBox="1"/>
          <p:nvPr/>
        </p:nvSpPr>
        <p:spPr>
          <a:xfrm>
            <a:off x="5758139" y="1888323"/>
            <a:ext cx="6609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Railway engineer </a:t>
            </a:r>
            <a:endParaRPr lang="en-SG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7" name="Arrow: Right 106">
            <a:extLst>
              <a:ext uri="{FF2B5EF4-FFF2-40B4-BE49-F238E27FC236}">
                <a16:creationId xmlns:a16="http://schemas.microsoft.com/office/drawing/2014/main" id="{AB8FC1EF-BC54-E921-EE36-8F96776F526F}"/>
              </a:ext>
            </a:extLst>
          </p:cNvPr>
          <p:cNvSpPr/>
          <p:nvPr/>
        </p:nvSpPr>
        <p:spPr>
          <a:xfrm flipH="1">
            <a:off x="5574761" y="1255601"/>
            <a:ext cx="195046" cy="1366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FA4BC919-7A2A-FC11-1BBF-8F576FF9E2E5}"/>
              </a:ext>
            </a:extLst>
          </p:cNvPr>
          <p:cNvSpPr/>
          <p:nvPr/>
        </p:nvSpPr>
        <p:spPr>
          <a:xfrm flipH="1">
            <a:off x="5591739" y="2392418"/>
            <a:ext cx="195046" cy="1366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D0450FD8-B075-9A9E-40FE-2013555E54CF}"/>
              </a:ext>
            </a:extLst>
          </p:cNvPr>
          <p:cNvSpPr/>
          <p:nvPr/>
        </p:nvSpPr>
        <p:spPr>
          <a:xfrm flipV="1">
            <a:off x="6263160" y="2385666"/>
            <a:ext cx="195046" cy="1366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D64AD149-8A5D-B2AA-47FB-D77760AE0D64}"/>
              </a:ext>
            </a:extLst>
          </p:cNvPr>
          <p:cNvSpPr/>
          <p:nvPr/>
        </p:nvSpPr>
        <p:spPr>
          <a:xfrm>
            <a:off x="3989164" y="3861932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436DB7D0-561A-193E-D46A-220990203848}"/>
              </a:ext>
            </a:extLst>
          </p:cNvPr>
          <p:cNvSpPr/>
          <p:nvPr/>
        </p:nvSpPr>
        <p:spPr>
          <a:xfrm>
            <a:off x="1098039" y="2894198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2</a:t>
            </a:r>
            <a:endParaRPr lang="en-SG" sz="1600" b="1" dirty="0">
              <a:solidFill>
                <a:srgbClr val="C00000"/>
              </a:solidFill>
            </a:endParaRP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2D65AD7C-C2FB-7C6E-5565-1BF757475FC6}"/>
              </a:ext>
            </a:extLst>
          </p:cNvPr>
          <p:cNvSpPr/>
          <p:nvPr/>
        </p:nvSpPr>
        <p:spPr>
          <a:xfrm>
            <a:off x="2884676" y="3014553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3</a:t>
            </a:r>
            <a:endParaRPr lang="en-SG" sz="1600" b="1" dirty="0">
              <a:solidFill>
                <a:srgbClr val="C00000"/>
              </a:solidFill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377123F-0223-C284-D23D-E1E868A8C35A}"/>
              </a:ext>
            </a:extLst>
          </p:cNvPr>
          <p:cNvSpPr/>
          <p:nvPr/>
        </p:nvSpPr>
        <p:spPr>
          <a:xfrm>
            <a:off x="4208252" y="4513538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4</a:t>
            </a:r>
            <a:endParaRPr lang="en-SG" sz="1600" b="1" dirty="0">
              <a:solidFill>
                <a:srgbClr val="C00000"/>
              </a:solidFill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6D12C3D7-3C59-C614-9A0E-899D0C17A99C}"/>
              </a:ext>
            </a:extLst>
          </p:cNvPr>
          <p:cNvSpPr/>
          <p:nvPr/>
        </p:nvSpPr>
        <p:spPr>
          <a:xfrm>
            <a:off x="5077469" y="2093334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5</a:t>
            </a:r>
            <a:endParaRPr lang="en-SG" sz="1600" b="1" dirty="0">
              <a:solidFill>
                <a:srgbClr val="C00000"/>
              </a:solidFill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B02A4489-886D-F703-A895-DD582154DCEE}"/>
              </a:ext>
            </a:extLst>
          </p:cNvPr>
          <p:cNvSpPr/>
          <p:nvPr/>
        </p:nvSpPr>
        <p:spPr>
          <a:xfrm>
            <a:off x="5077469" y="2420513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6</a:t>
            </a:r>
            <a:endParaRPr lang="en-SG" sz="1600" b="1" dirty="0">
              <a:solidFill>
                <a:srgbClr val="C00000"/>
              </a:solidFill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1728785-5DC4-3E8E-912B-267C8220E27C}"/>
              </a:ext>
            </a:extLst>
          </p:cNvPr>
          <p:cNvSpPr/>
          <p:nvPr/>
        </p:nvSpPr>
        <p:spPr>
          <a:xfrm>
            <a:off x="8680921" y="4496665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7</a:t>
            </a:r>
            <a:endParaRPr lang="en-SG" sz="1600" b="1" dirty="0">
              <a:solidFill>
                <a:srgbClr val="C00000"/>
              </a:solidFill>
            </a:endParaRP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CF43F41C-7DF3-ED16-1579-9C7586DB0C71}"/>
              </a:ext>
            </a:extLst>
          </p:cNvPr>
          <p:cNvSpPr/>
          <p:nvPr/>
        </p:nvSpPr>
        <p:spPr>
          <a:xfrm>
            <a:off x="559749" y="6380449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8</a:t>
            </a:r>
            <a:endParaRPr lang="en-SG" sz="1600" b="1" dirty="0">
              <a:solidFill>
                <a:srgbClr val="C00000"/>
              </a:solidFill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F4ACA9A4-13D6-17F6-EC4A-21C4277FD46C}"/>
              </a:ext>
            </a:extLst>
          </p:cNvPr>
          <p:cNvSpPr/>
          <p:nvPr/>
        </p:nvSpPr>
        <p:spPr>
          <a:xfrm>
            <a:off x="11410989" y="3487520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9</a:t>
            </a:r>
            <a:endParaRPr lang="en-SG" sz="1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655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ctangle 164">
            <a:extLst>
              <a:ext uri="{FF2B5EF4-FFF2-40B4-BE49-F238E27FC236}">
                <a16:creationId xmlns:a16="http://schemas.microsoft.com/office/drawing/2014/main" id="{AD96779D-1CCA-7766-6260-868EE658A7A6}"/>
              </a:ext>
            </a:extLst>
          </p:cNvPr>
          <p:cNvSpPr/>
          <p:nvPr/>
        </p:nvSpPr>
        <p:spPr>
          <a:xfrm>
            <a:off x="8876981" y="3879196"/>
            <a:ext cx="2534026" cy="16252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A9595C3-4862-7AA0-5B84-F9307B757FE4}"/>
              </a:ext>
            </a:extLst>
          </p:cNvPr>
          <p:cNvSpPr/>
          <p:nvPr/>
        </p:nvSpPr>
        <p:spPr>
          <a:xfrm>
            <a:off x="5993643" y="4202434"/>
            <a:ext cx="1773168" cy="1414026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07563-6CC6-62D8-9DFC-87C0A1BAD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35" y="479880"/>
            <a:ext cx="5080919" cy="295709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DB61D3-2064-0BB6-CB3C-0AF3FEDF0A80}"/>
              </a:ext>
            </a:extLst>
          </p:cNvPr>
          <p:cNvSpPr txBox="1"/>
          <p:nvPr/>
        </p:nvSpPr>
        <p:spPr>
          <a:xfrm>
            <a:off x="338340" y="169625"/>
            <a:ext cx="265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Railway Physical-world Simulator </a:t>
            </a:r>
            <a:endParaRPr lang="en-SG" sz="1400" b="1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7831CCB-FEC3-2BEB-16A2-56BC1FC1B555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3631962" y="3628993"/>
            <a:ext cx="827573" cy="5116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1745667-3BE2-F2A0-BFEC-A5C8C7B83D60}"/>
              </a:ext>
            </a:extLst>
          </p:cNvPr>
          <p:cNvCxnSpPr>
            <a:cxnSpLocks/>
            <a:stCxn id="75" idx="1"/>
          </p:cNvCxnSpPr>
          <p:nvPr/>
        </p:nvCxnSpPr>
        <p:spPr>
          <a:xfrm rot="10800000">
            <a:off x="3662116" y="3742046"/>
            <a:ext cx="607821" cy="528228"/>
          </a:xfrm>
          <a:prstGeom prst="bentConnector3">
            <a:avLst>
              <a:gd name="adj1" fmla="val -1895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E819578-89C0-11BE-A6D3-1C42A57EEFF0}"/>
              </a:ext>
            </a:extLst>
          </p:cNvPr>
          <p:cNvCxnSpPr>
            <a:cxnSpLocks/>
          </p:cNvCxnSpPr>
          <p:nvPr/>
        </p:nvCxnSpPr>
        <p:spPr>
          <a:xfrm flipV="1">
            <a:off x="1772858" y="3823472"/>
            <a:ext cx="0" cy="317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9174DFB-F985-48EA-3597-2FBC6DA7DFFB}"/>
              </a:ext>
            </a:extLst>
          </p:cNvPr>
          <p:cNvSpPr txBox="1"/>
          <p:nvPr/>
        </p:nvSpPr>
        <p:spPr>
          <a:xfrm>
            <a:off x="1912639" y="4079612"/>
            <a:ext cx="10233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</a:rPr>
              <a:t>10.0.10.12X</a:t>
            </a:r>
            <a:endParaRPr lang="en-SG" sz="1100" b="1" dirty="0">
              <a:solidFill>
                <a:srgbClr val="0070C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CDAD988-4064-2AA7-6254-F257E9B09BB9}"/>
              </a:ext>
            </a:extLst>
          </p:cNvPr>
          <p:cNvSpPr txBox="1"/>
          <p:nvPr/>
        </p:nvSpPr>
        <p:spPr>
          <a:xfrm>
            <a:off x="1522380" y="5793292"/>
            <a:ext cx="27620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Coils set request </a:t>
            </a:r>
            <a:endParaRPr lang="en-SG" sz="1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40A1CB2-A20E-10B5-66CA-BBEBC4FBCCB8}"/>
              </a:ext>
            </a:extLst>
          </p:cNvPr>
          <p:cNvSpPr txBox="1"/>
          <p:nvPr/>
        </p:nvSpPr>
        <p:spPr>
          <a:xfrm>
            <a:off x="332769" y="3797394"/>
            <a:ext cx="1389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10 PLC coils state (output to 3</a:t>
            </a:r>
            <a:r>
              <a:rPr lang="en-US" sz="900" baseline="30000" dirty="0"/>
              <a:t>rd</a:t>
            </a:r>
            <a:r>
              <a:rPr lang="en-US" sz="900" dirty="0"/>
              <a:t> track power switch) </a:t>
            </a:r>
            <a:endParaRPr lang="en-SG" sz="9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F40215-A092-87B7-16C8-D447AF1E897E}"/>
              </a:ext>
            </a:extLst>
          </p:cNvPr>
          <p:cNvSpPr txBox="1"/>
          <p:nvPr/>
        </p:nvSpPr>
        <p:spPr>
          <a:xfrm>
            <a:off x="6835284" y="178270"/>
            <a:ext cx="3003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Railway HQ Trains Monitor HMI(s)</a:t>
            </a:r>
            <a:endParaRPr lang="en-SG" sz="14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7E7BD82-C789-23A4-FFA3-9B168FAC7783}"/>
              </a:ext>
            </a:extLst>
          </p:cNvPr>
          <p:cNvSpPr txBox="1"/>
          <p:nvPr/>
        </p:nvSpPr>
        <p:spPr>
          <a:xfrm>
            <a:off x="4439306" y="3623620"/>
            <a:ext cx="1285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10 train front radar state  ( input to PLC)   </a:t>
            </a:r>
            <a:endParaRPr lang="en-SG" sz="9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6015DAD-6C46-866B-C574-32B529CDDBCF}"/>
              </a:ext>
            </a:extLst>
          </p:cNvPr>
          <p:cNvSpPr txBox="1"/>
          <p:nvPr/>
        </p:nvSpPr>
        <p:spPr>
          <a:xfrm>
            <a:off x="3156810" y="3827017"/>
            <a:ext cx="139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20 PLC coils ( output to moto and brake) </a:t>
            </a:r>
            <a:endParaRPr lang="en-SG" sz="900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B02F2FB-5AEF-1130-2B1A-72B16F362A9D}"/>
              </a:ext>
            </a:extLst>
          </p:cNvPr>
          <p:cNvCxnSpPr>
            <a:cxnSpLocks/>
          </p:cNvCxnSpPr>
          <p:nvPr/>
        </p:nvCxnSpPr>
        <p:spPr>
          <a:xfrm>
            <a:off x="472677" y="6051240"/>
            <a:ext cx="7719053" cy="1697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8" descr="Router | Cisco Network Topology Icons 3015">
            <a:extLst>
              <a:ext uri="{FF2B5EF4-FFF2-40B4-BE49-F238E27FC236}">
                <a16:creationId xmlns:a16="http://schemas.microsoft.com/office/drawing/2014/main" id="{374A48B4-4BDA-34FC-DE01-EDA38C2A7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617" y="4423292"/>
            <a:ext cx="473861" cy="32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AC69845-138F-E239-2D3A-B43DC734FAEA}"/>
              </a:ext>
            </a:extLst>
          </p:cNvPr>
          <p:cNvCxnSpPr>
            <a:cxnSpLocks/>
          </p:cNvCxnSpPr>
          <p:nvPr/>
        </p:nvCxnSpPr>
        <p:spPr>
          <a:xfrm>
            <a:off x="8191730" y="4730126"/>
            <a:ext cx="0" cy="1316108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35DDBE6-340D-8804-14BB-2780758EC000}"/>
              </a:ext>
            </a:extLst>
          </p:cNvPr>
          <p:cNvCxnSpPr>
            <a:cxnSpLocks/>
          </p:cNvCxnSpPr>
          <p:nvPr/>
        </p:nvCxnSpPr>
        <p:spPr>
          <a:xfrm>
            <a:off x="8299916" y="3180136"/>
            <a:ext cx="0" cy="1249614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F15322E2-0FAD-5627-4EDE-4E077CEC60A5}"/>
              </a:ext>
            </a:extLst>
          </p:cNvPr>
          <p:cNvSpPr txBox="1"/>
          <p:nvPr/>
        </p:nvSpPr>
        <p:spPr>
          <a:xfrm>
            <a:off x="7192099" y="3402008"/>
            <a:ext cx="1566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HMI network 192.168.10.x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D3A0C7D-F48B-DCDA-DED9-13ADA66A59CE}"/>
              </a:ext>
            </a:extLst>
          </p:cNvPr>
          <p:cNvSpPr txBox="1"/>
          <p:nvPr/>
        </p:nvSpPr>
        <p:spPr>
          <a:xfrm>
            <a:off x="5827685" y="5802523"/>
            <a:ext cx="26997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Railway Modbus 192.168.100.0/24 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190321D-A2DF-C525-28F2-97E9E3614518}"/>
              </a:ext>
            </a:extLst>
          </p:cNvPr>
          <p:cNvCxnSpPr>
            <a:cxnSpLocks/>
          </p:cNvCxnSpPr>
          <p:nvPr/>
        </p:nvCxnSpPr>
        <p:spPr>
          <a:xfrm>
            <a:off x="1518268" y="5723517"/>
            <a:ext cx="0" cy="322717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D739E28A-4A4E-0057-74B5-25648FF95834}"/>
              </a:ext>
            </a:extLst>
          </p:cNvPr>
          <p:cNvSpPr txBox="1"/>
          <p:nvPr/>
        </p:nvSpPr>
        <p:spPr>
          <a:xfrm>
            <a:off x="6226740" y="5602690"/>
            <a:ext cx="12806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RTU Memory data </a:t>
            </a:r>
            <a:endParaRPr lang="en-SG" sz="1000" dirty="0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16CA66A9-6EDC-E7EF-4D05-B706CEE95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2990" y="2323586"/>
            <a:ext cx="367500" cy="3822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AB07376B-BA8A-3455-063B-83A47F3DFF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4921" y="1140558"/>
            <a:ext cx="370773" cy="34678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E56E1553-BACC-EABF-912E-E4BF8CBB6264}"/>
              </a:ext>
            </a:extLst>
          </p:cNvPr>
          <p:cNvSpPr txBox="1"/>
          <p:nvPr/>
        </p:nvSpPr>
        <p:spPr>
          <a:xfrm>
            <a:off x="5758139" y="859192"/>
            <a:ext cx="6288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Users</a:t>
            </a:r>
            <a:endParaRPr lang="en-SG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2836AC0-8E9E-9921-1DDA-ECE7CB0593F2}"/>
              </a:ext>
            </a:extLst>
          </p:cNvPr>
          <p:cNvSpPr txBox="1"/>
          <p:nvPr/>
        </p:nvSpPr>
        <p:spPr>
          <a:xfrm>
            <a:off x="5956443" y="1886141"/>
            <a:ext cx="6609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Railway engineer </a:t>
            </a:r>
            <a:endParaRPr lang="en-SG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7" name="Arrow: Right 106">
            <a:extLst>
              <a:ext uri="{FF2B5EF4-FFF2-40B4-BE49-F238E27FC236}">
                <a16:creationId xmlns:a16="http://schemas.microsoft.com/office/drawing/2014/main" id="{AB8FC1EF-BC54-E921-EE36-8F96776F526F}"/>
              </a:ext>
            </a:extLst>
          </p:cNvPr>
          <p:cNvSpPr/>
          <p:nvPr/>
        </p:nvSpPr>
        <p:spPr>
          <a:xfrm flipH="1">
            <a:off x="5574761" y="1255601"/>
            <a:ext cx="195046" cy="1366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FA4BC919-7A2A-FC11-1BBF-8F576FF9E2E5}"/>
              </a:ext>
            </a:extLst>
          </p:cNvPr>
          <p:cNvSpPr/>
          <p:nvPr/>
        </p:nvSpPr>
        <p:spPr>
          <a:xfrm flipH="1">
            <a:off x="5638425" y="2476877"/>
            <a:ext cx="325505" cy="1322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D0450FD8-B075-9A9E-40FE-2013555E54CF}"/>
              </a:ext>
            </a:extLst>
          </p:cNvPr>
          <p:cNvSpPr/>
          <p:nvPr/>
        </p:nvSpPr>
        <p:spPr>
          <a:xfrm flipV="1">
            <a:off x="6467264" y="2472481"/>
            <a:ext cx="305870" cy="1366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DDA821-8EED-2048-FA74-0B7166D1E16C}"/>
              </a:ext>
            </a:extLst>
          </p:cNvPr>
          <p:cNvSpPr/>
          <p:nvPr/>
        </p:nvSpPr>
        <p:spPr>
          <a:xfrm>
            <a:off x="338341" y="4316443"/>
            <a:ext cx="2368079" cy="1414026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D835C5-CDE7-CD47-0B14-EBFF11BC4F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677" y="4896713"/>
            <a:ext cx="818082" cy="4689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2BD026-5D93-43F5-B096-DB85262B7E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7048" y="4888682"/>
            <a:ext cx="818082" cy="4689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DD068DE-A2F1-415F-33E5-9F6A58B06C02}"/>
              </a:ext>
            </a:extLst>
          </p:cNvPr>
          <p:cNvSpPr txBox="1"/>
          <p:nvPr/>
        </p:nvSpPr>
        <p:spPr>
          <a:xfrm>
            <a:off x="350044" y="4316442"/>
            <a:ext cx="24704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Railway 3</a:t>
            </a:r>
            <a:r>
              <a:rPr lang="en-US" sz="1100" b="1" baseline="30000" dirty="0">
                <a:solidFill>
                  <a:srgbClr val="002060"/>
                </a:solidFill>
              </a:rPr>
              <a:t>rd</a:t>
            </a:r>
            <a:r>
              <a:rPr lang="en-US" sz="1100" b="1" dirty="0">
                <a:solidFill>
                  <a:srgbClr val="002060"/>
                </a:solidFill>
              </a:rPr>
              <a:t> tack power switches control PLC network </a:t>
            </a:r>
            <a:endParaRPr lang="en-SG" sz="1100" b="1" dirty="0">
              <a:solidFill>
                <a:srgbClr val="00206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D2E2E5-E160-08EC-F7D4-79153F841DBC}"/>
              </a:ext>
            </a:extLst>
          </p:cNvPr>
          <p:cNvSpPr txBox="1"/>
          <p:nvPr/>
        </p:nvSpPr>
        <p:spPr>
          <a:xfrm>
            <a:off x="496324" y="4655155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70A207-F2AF-232A-21F2-9255D79A167E}"/>
              </a:ext>
            </a:extLst>
          </p:cNvPr>
          <p:cNvSpPr txBox="1"/>
          <p:nvPr/>
        </p:nvSpPr>
        <p:spPr>
          <a:xfrm>
            <a:off x="1745356" y="4669435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PLC-07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F4FF62-E8B9-F3FA-5059-3472408EAAA8}"/>
              </a:ext>
            </a:extLst>
          </p:cNvPr>
          <p:cNvSpPr txBox="1"/>
          <p:nvPr/>
        </p:nvSpPr>
        <p:spPr>
          <a:xfrm>
            <a:off x="1722654" y="5299582"/>
            <a:ext cx="10765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Slot-1] </a:t>
            </a:r>
            <a:r>
              <a:rPr lang="en-SG" sz="1100" b="1" dirty="0"/>
              <a:t>I/O: 0/2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F293B0-C15C-A214-AE80-3F0609AE5C88}"/>
              </a:ext>
            </a:extLst>
          </p:cNvPr>
          <p:cNvSpPr txBox="1"/>
          <p:nvPr/>
        </p:nvSpPr>
        <p:spPr>
          <a:xfrm>
            <a:off x="383255" y="5328438"/>
            <a:ext cx="11324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[Master, Slot-0]</a:t>
            </a:r>
          </a:p>
          <a:p>
            <a:r>
              <a:rPr lang="en-US" sz="1100" b="1" dirty="0"/>
              <a:t>I/O: 0/8</a:t>
            </a:r>
            <a:endParaRPr lang="en-SG" sz="1100" b="1" dirty="0"/>
          </a:p>
        </p:txBody>
      </p:sp>
      <p:pic>
        <p:nvPicPr>
          <p:cNvPr id="46" name="Picture 8" descr="Router | Cisco Network Topology Icons 3015">
            <a:extLst>
              <a:ext uri="{FF2B5EF4-FFF2-40B4-BE49-F238E27FC236}">
                <a16:creationId xmlns:a16="http://schemas.microsoft.com/office/drawing/2014/main" id="{3C38B589-1397-2602-DA9D-0162CAAC0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160" y="4148861"/>
            <a:ext cx="379197" cy="25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4B8305B-0FF6-955C-549F-C5C51A63AD40}"/>
              </a:ext>
            </a:extLst>
          </p:cNvPr>
          <p:cNvCxnSpPr>
            <a:cxnSpLocks/>
          </p:cNvCxnSpPr>
          <p:nvPr/>
        </p:nvCxnSpPr>
        <p:spPr>
          <a:xfrm>
            <a:off x="1306059" y="5145815"/>
            <a:ext cx="43098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A5E636DD-FF89-ADCA-F226-B398487703A1}"/>
              </a:ext>
            </a:extLst>
          </p:cNvPr>
          <p:cNvSpPr/>
          <p:nvPr/>
        </p:nvSpPr>
        <p:spPr>
          <a:xfrm>
            <a:off x="3147392" y="4249636"/>
            <a:ext cx="2368079" cy="1414026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B66FB1E0-90EE-7398-EEEA-AA91DCC51D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1728" y="4829906"/>
            <a:ext cx="818082" cy="46890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A33BF2-3CA1-FC84-557A-BCDDF4CE2B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6099" y="4821875"/>
            <a:ext cx="818082" cy="468901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2D08880D-9F1A-B4AA-25F5-A9ED87DBD461}"/>
              </a:ext>
            </a:extLst>
          </p:cNvPr>
          <p:cNvSpPr txBox="1"/>
          <p:nvPr/>
        </p:nvSpPr>
        <p:spPr>
          <a:xfrm>
            <a:off x="3168649" y="4297883"/>
            <a:ext cx="24396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On train operation control PLC network </a:t>
            </a:r>
            <a:endParaRPr lang="en-SG" sz="1100" b="1" dirty="0">
              <a:solidFill>
                <a:srgbClr val="00206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5A5665C-2D76-A464-ED39-F720F96803E4}"/>
              </a:ext>
            </a:extLst>
          </p:cNvPr>
          <p:cNvSpPr txBox="1"/>
          <p:nvPr/>
        </p:nvSpPr>
        <p:spPr>
          <a:xfrm>
            <a:off x="3305375" y="4588348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PLC-08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7A9F96F-1BC5-D4B2-4F3A-F55F74BF4E56}"/>
              </a:ext>
            </a:extLst>
          </p:cNvPr>
          <p:cNvSpPr txBox="1"/>
          <p:nvPr/>
        </p:nvSpPr>
        <p:spPr>
          <a:xfrm>
            <a:off x="4554383" y="4595276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PLC-09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9DE159A-7BE5-4199-3F3E-6130EE6FEEAF}"/>
              </a:ext>
            </a:extLst>
          </p:cNvPr>
          <p:cNvSpPr txBox="1"/>
          <p:nvPr/>
        </p:nvSpPr>
        <p:spPr>
          <a:xfrm>
            <a:off x="4531705" y="5232775"/>
            <a:ext cx="10765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Slot-1] </a:t>
            </a:r>
            <a:r>
              <a:rPr lang="en-SG" sz="1100" b="1" dirty="0"/>
              <a:t>I/O: 2/4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912EF91-48B5-41EC-BD78-898AA89B10B1}"/>
              </a:ext>
            </a:extLst>
          </p:cNvPr>
          <p:cNvSpPr txBox="1"/>
          <p:nvPr/>
        </p:nvSpPr>
        <p:spPr>
          <a:xfrm>
            <a:off x="3192306" y="5261631"/>
            <a:ext cx="11324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[Master, Slot-0]</a:t>
            </a:r>
          </a:p>
          <a:p>
            <a:r>
              <a:rPr lang="en-US" sz="1100" b="1" dirty="0"/>
              <a:t>I/O: 8/16</a:t>
            </a:r>
            <a:endParaRPr lang="en-SG" sz="1100" b="1" dirty="0"/>
          </a:p>
        </p:txBody>
      </p:sp>
      <p:pic>
        <p:nvPicPr>
          <p:cNvPr id="75" name="Picture 8" descr="Router | Cisco Network Topology Icons 3015">
            <a:extLst>
              <a:ext uri="{FF2B5EF4-FFF2-40B4-BE49-F238E27FC236}">
                <a16:creationId xmlns:a16="http://schemas.microsoft.com/office/drawing/2014/main" id="{9CE4912C-A5A4-5BA6-CA25-835643C77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936" y="4140622"/>
            <a:ext cx="379197" cy="25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E1A5B5D-CB70-BC1C-B1F2-FEF1836031CB}"/>
              </a:ext>
            </a:extLst>
          </p:cNvPr>
          <p:cNvCxnSpPr>
            <a:cxnSpLocks/>
          </p:cNvCxnSpPr>
          <p:nvPr/>
        </p:nvCxnSpPr>
        <p:spPr>
          <a:xfrm>
            <a:off x="4115110" y="5079008"/>
            <a:ext cx="43098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A301CC12-94EE-35CD-C323-A25817A5DCA3}"/>
              </a:ext>
            </a:extLst>
          </p:cNvPr>
          <p:cNvSpPr txBox="1"/>
          <p:nvPr/>
        </p:nvSpPr>
        <p:spPr>
          <a:xfrm>
            <a:off x="4580436" y="3974360"/>
            <a:ext cx="10233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</a:rPr>
              <a:t>10.0.10.13X</a:t>
            </a:r>
            <a:endParaRPr lang="en-SG" sz="1100" b="1" dirty="0">
              <a:solidFill>
                <a:srgbClr val="0070C0"/>
              </a:solidFill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3AADB3A9-70A2-5F72-9AF4-1D90AC2575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1717" y="4711335"/>
            <a:ext cx="1338285" cy="731277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CE46C77B-FE79-D549-4902-19B699ADECF0}"/>
              </a:ext>
            </a:extLst>
          </p:cNvPr>
          <p:cNvSpPr txBox="1"/>
          <p:nvPr/>
        </p:nvSpPr>
        <p:spPr>
          <a:xfrm>
            <a:off x="6378015" y="4503994"/>
            <a:ext cx="1194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RTU 00 - 09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AA16EDB-7B6B-0928-572A-DEF59BBBE90A}"/>
              </a:ext>
            </a:extLst>
          </p:cNvPr>
          <p:cNvSpPr txBox="1"/>
          <p:nvPr/>
        </p:nvSpPr>
        <p:spPr>
          <a:xfrm>
            <a:off x="5963931" y="4298945"/>
            <a:ext cx="163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On train RTU network </a:t>
            </a:r>
            <a:endParaRPr lang="en-SG" sz="1100" b="1" dirty="0">
              <a:solidFill>
                <a:srgbClr val="002060"/>
              </a:solidFill>
            </a:endParaRPr>
          </a:p>
        </p:txBody>
      </p:sp>
      <p:pic>
        <p:nvPicPr>
          <p:cNvPr id="111" name="Picture 8" descr="Router | Cisco Network Topology Icons 3015">
            <a:extLst>
              <a:ext uri="{FF2B5EF4-FFF2-40B4-BE49-F238E27FC236}">
                <a16:creationId xmlns:a16="http://schemas.microsoft.com/office/drawing/2014/main" id="{243991F1-37FF-5E62-C462-5CF3E443C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864" y="4055548"/>
            <a:ext cx="379197" cy="25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88D62EBB-B0DE-FB1B-3D06-6B529FE70CCB}"/>
              </a:ext>
            </a:extLst>
          </p:cNvPr>
          <p:cNvCxnSpPr>
            <a:cxnSpLocks/>
            <a:stCxn id="4" idx="2"/>
            <a:endCxn id="111" idx="0"/>
          </p:cNvCxnSpPr>
          <p:nvPr/>
        </p:nvCxnSpPr>
        <p:spPr>
          <a:xfrm rot="16200000" flipH="1">
            <a:off x="4615693" y="1797777"/>
            <a:ext cx="618573" cy="3896968"/>
          </a:xfrm>
          <a:prstGeom prst="bentConnector3">
            <a:avLst>
              <a:gd name="adj1" fmla="val 1766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C3AF215-98B6-A782-901F-7C858B4DCC83}"/>
              </a:ext>
            </a:extLst>
          </p:cNvPr>
          <p:cNvSpPr/>
          <p:nvPr/>
        </p:nvSpPr>
        <p:spPr>
          <a:xfrm>
            <a:off x="1515740" y="3397652"/>
            <a:ext cx="2115318" cy="39621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/>
              <a:t>Electrical signal communication simulation module (10.0.10.100) </a:t>
            </a:r>
            <a:endParaRPr lang="en-SG" sz="1100" b="1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7F5DB2D-9E80-68B7-C8DC-DA13BF7AFC5E}"/>
              </a:ext>
            </a:extLst>
          </p:cNvPr>
          <p:cNvSpPr txBox="1"/>
          <p:nvPr/>
        </p:nvSpPr>
        <p:spPr>
          <a:xfrm>
            <a:off x="5656206" y="3569556"/>
            <a:ext cx="139757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50 RTU input ( trains throttle, brake, voltage, current ,speed sensors) </a:t>
            </a:r>
            <a:endParaRPr lang="en-SG" sz="900" dirty="0"/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8C27F744-19F4-3CA4-139A-07B5EC5305E8}"/>
              </a:ext>
            </a:extLst>
          </p:cNvPr>
          <p:cNvCxnSpPr>
            <a:cxnSpLocks/>
            <a:stCxn id="67" idx="3"/>
            <a:endCxn id="95" idx="1"/>
          </p:cNvCxnSpPr>
          <p:nvPr/>
        </p:nvCxnSpPr>
        <p:spPr>
          <a:xfrm>
            <a:off x="5364181" y="5056326"/>
            <a:ext cx="967536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17BF242A-1A88-4AA5-0B94-A1608C3DDF9F}"/>
              </a:ext>
            </a:extLst>
          </p:cNvPr>
          <p:cNvSpPr txBox="1"/>
          <p:nvPr/>
        </p:nvSpPr>
        <p:spPr>
          <a:xfrm>
            <a:off x="5505748" y="4534257"/>
            <a:ext cx="9013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Serial Comm link between PLC and RTU</a:t>
            </a:r>
            <a:endParaRPr lang="en-SG" sz="900" b="1" dirty="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6F216130-BD2E-923B-3220-FB8E57C6B8DA}"/>
              </a:ext>
            </a:extLst>
          </p:cNvPr>
          <p:cNvCxnSpPr>
            <a:cxnSpLocks/>
          </p:cNvCxnSpPr>
          <p:nvPr/>
        </p:nvCxnSpPr>
        <p:spPr>
          <a:xfrm>
            <a:off x="496324" y="6284616"/>
            <a:ext cx="1110512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46A2FCF1-5A71-6833-01B8-05DD339D4036}"/>
              </a:ext>
            </a:extLst>
          </p:cNvPr>
          <p:cNvCxnSpPr>
            <a:cxnSpLocks/>
          </p:cNvCxnSpPr>
          <p:nvPr/>
        </p:nvCxnSpPr>
        <p:spPr>
          <a:xfrm>
            <a:off x="3758548" y="5663662"/>
            <a:ext cx="0" cy="631899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1758140E-B240-9A7D-5CB6-3AFD49BAE92C}"/>
              </a:ext>
            </a:extLst>
          </p:cNvPr>
          <p:cNvSpPr txBox="1"/>
          <p:nvPr/>
        </p:nvSpPr>
        <p:spPr>
          <a:xfrm>
            <a:off x="3790668" y="5668947"/>
            <a:ext cx="1491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Register read request  and Coils set request </a:t>
            </a:r>
            <a:endParaRPr lang="en-SG" sz="1000" dirty="0"/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5801CB94-B91B-3BDF-CB00-C82B7F7E8EEB}"/>
              </a:ext>
            </a:extLst>
          </p:cNvPr>
          <p:cNvCxnSpPr>
            <a:cxnSpLocks/>
          </p:cNvCxnSpPr>
          <p:nvPr/>
        </p:nvCxnSpPr>
        <p:spPr>
          <a:xfrm>
            <a:off x="496324" y="6571072"/>
            <a:ext cx="11105126" cy="1222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9B6061D1-F73B-BD3D-E801-0F2560F961F2}"/>
              </a:ext>
            </a:extLst>
          </p:cNvPr>
          <p:cNvCxnSpPr>
            <a:cxnSpLocks/>
          </p:cNvCxnSpPr>
          <p:nvPr/>
        </p:nvCxnSpPr>
        <p:spPr>
          <a:xfrm>
            <a:off x="6239466" y="5631610"/>
            <a:ext cx="0" cy="939462"/>
          </a:xfrm>
          <a:prstGeom prst="straightConnector1">
            <a:avLst/>
          </a:prstGeom>
          <a:ln w="190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140">
            <a:extLst>
              <a:ext uri="{FF2B5EF4-FFF2-40B4-BE49-F238E27FC236}">
                <a16:creationId xmlns:a16="http://schemas.microsoft.com/office/drawing/2014/main" id="{E5BE1E9F-B388-F275-247E-6EF43C06CB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1998" y="531301"/>
            <a:ext cx="4903967" cy="263996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E185D8D7-6E1B-8966-660E-B5F2274D8A06}"/>
              </a:ext>
            </a:extLst>
          </p:cNvPr>
          <p:cNvCxnSpPr>
            <a:cxnSpLocks/>
          </p:cNvCxnSpPr>
          <p:nvPr/>
        </p:nvCxnSpPr>
        <p:spPr>
          <a:xfrm flipH="1">
            <a:off x="8382097" y="4711335"/>
            <a:ext cx="0" cy="1859737"/>
          </a:xfrm>
          <a:prstGeom prst="straightConnector1">
            <a:avLst/>
          </a:prstGeom>
          <a:ln w="190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" name="Picture 144">
            <a:extLst>
              <a:ext uri="{FF2B5EF4-FFF2-40B4-BE49-F238E27FC236}">
                <a16:creationId xmlns:a16="http://schemas.microsoft.com/office/drawing/2014/main" id="{00B62610-B1C1-3E38-7042-4AC7CA893E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35629" y="4098983"/>
            <a:ext cx="2383996" cy="157939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86051B3-CB96-DA01-A111-7E8CDC91A5D4}"/>
              </a:ext>
            </a:extLst>
          </p:cNvPr>
          <p:cNvCxnSpPr>
            <a:cxnSpLocks/>
          </p:cNvCxnSpPr>
          <p:nvPr/>
        </p:nvCxnSpPr>
        <p:spPr>
          <a:xfrm>
            <a:off x="9468080" y="5694167"/>
            <a:ext cx="0" cy="590449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92081FFD-ADD2-0E61-EFA8-B58A59FE866F}"/>
              </a:ext>
            </a:extLst>
          </p:cNvPr>
          <p:cNvCxnSpPr>
            <a:cxnSpLocks/>
          </p:cNvCxnSpPr>
          <p:nvPr/>
        </p:nvCxnSpPr>
        <p:spPr>
          <a:xfrm>
            <a:off x="9746974" y="5670836"/>
            <a:ext cx="0" cy="912464"/>
          </a:xfrm>
          <a:prstGeom prst="straightConnector1">
            <a:avLst/>
          </a:prstGeom>
          <a:ln w="190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B1778ACC-2317-4DAA-E765-6570913C8884}"/>
              </a:ext>
            </a:extLst>
          </p:cNvPr>
          <p:cNvSpPr txBox="1"/>
          <p:nvPr/>
        </p:nvSpPr>
        <p:spPr>
          <a:xfrm>
            <a:off x="8773306" y="3333073"/>
            <a:ext cx="1947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Train driver consoles (on train HMI) </a:t>
            </a:r>
            <a:endParaRPr lang="en-SG" sz="1400" b="1" dirty="0"/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DA1911A7-74BB-160C-9B3E-48ED2C80D5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4926" y="5896456"/>
            <a:ext cx="309914" cy="32231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55" name="Arrow: Right 154">
            <a:extLst>
              <a:ext uri="{FF2B5EF4-FFF2-40B4-BE49-F238E27FC236}">
                <a16:creationId xmlns:a16="http://schemas.microsoft.com/office/drawing/2014/main" id="{FD05D8C8-E915-6C97-3241-22A843A34788}"/>
              </a:ext>
            </a:extLst>
          </p:cNvPr>
          <p:cNvSpPr/>
          <p:nvPr/>
        </p:nvSpPr>
        <p:spPr>
          <a:xfrm rot="16200000" flipV="1">
            <a:off x="10131868" y="5691230"/>
            <a:ext cx="190459" cy="1662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0F824A3-2907-95F3-8FB1-8059745D1B00}"/>
              </a:ext>
            </a:extLst>
          </p:cNvPr>
          <p:cNvSpPr txBox="1"/>
          <p:nvPr/>
        </p:nvSpPr>
        <p:spPr>
          <a:xfrm>
            <a:off x="10374839" y="5812246"/>
            <a:ext cx="7669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 drivers </a:t>
            </a:r>
            <a:endParaRPr lang="en-SG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A95D82B-E8CF-AE44-6C8F-17A829E0AEDD}"/>
              </a:ext>
            </a:extLst>
          </p:cNvPr>
          <p:cNvSpPr txBox="1"/>
          <p:nvPr/>
        </p:nvSpPr>
        <p:spPr>
          <a:xfrm>
            <a:off x="412628" y="6030822"/>
            <a:ext cx="2675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Trains Modbus 192.168.101.0/24 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73BFD7C-1AF8-829A-3908-7C4AEC8426D5}"/>
              </a:ext>
            </a:extLst>
          </p:cNvPr>
          <p:cNvSpPr txBox="1"/>
          <p:nvPr/>
        </p:nvSpPr>
        <p:spPr>
          <a:xfrm>
            <a:off x="436035" y="6306301"/>
            <a:ext cx="2950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</a:rPr>
              <a:t>Trains S7Comm bus 192.168.102.0/24 </a:t>
            </a:r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741A235D-882B-0DAA-5E64-49F26D4AC4F4}"/>
              </a:ext>
            </a:extLst>
          </p:cNvPr>
          <p:cNvCxnSpPr>
            <a:cxnSpLocks/>
          </p:cNvCxnSpPr>
          <p:nvPr/>
        </p:nvCxnSpPr>
        <p:spPr>
          <a:xfrm>
            <a:off x="11189656" y="5523198"/>
            <a:ext cx="0" cy="761418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3A9D317-1766-92B4-802D-9BAB98B2F496}"/>
              </a:ext>
            </a:extLst>
          </p:cNvPr>
          <p:cNvCxnSpPr>
            <a:cxnSpLocks/>
          </p:cNvCxnSpPr>
          <p:nvPr/>
        </p:nvCxnSpPr>
        <p:spPr>
          <a:xfrm>
            <a:off x="11290024" y="5504430"/>
            <a:ext cx="0" cy="1066642"/>
          </a:xfrm>
          <a:prstGeom prst="straightConnector1">
            <a:avLst/>
          </a:prstGeom>
          <a:ln w="190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809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ctangle 164">
            <a:extLst>
              <a:ext uri="{FF2B5EF4-FFF2-40B4-BE49-F238E27FC236}">
                <a16:creationId xmlns:a16="http://schemas.microsoft.com/office/drawing/2014/main" id="{AD96779D-1CCA-7766-6260-868EE658A7A6}"/>
              </a:ext>
            </a:extLst>
          </p:cNvPr>
          <p:cNvSpPr/>
          <p:nvPr/>
        </p:nvSpPr>
        <p:spPr>
          <a:xfrm>
            <a:off x="8876981" y="3879196"/>
            <a:ext cx="2534026" cy="16252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A9595C3-4862-7AA0-5B84-F9307B757FE4}"/>
              </a:ext>
            </a:extLst>
          </p:cNvPr>
          <p:cNvSpPr/>
          <p:nvPr/>
        </p:nvSpPr>
        <p:spPr>
          <a:xfrm>
            <a:off x="5993643" y="4202434"/>
            <a:ext cx="1773168" cy="1414026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07563-6CC6-62D8-9DFC-87C0A1BAD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35" y="479880"/>
            <a:ext cx="5080919" cy="295709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DB61D3-2064-0BB6-CB3C-0AF3FEDF0A80}"/>
              </a:ext>
            </a:extLst>
          </p:cNvPr>
          <p:cNvSpPr txBox="1"/>
          <p:nvPr/>
        </p:nvSpPr>
        <p:spPr>
          <a:xfrm>
            <a:off x="338340" y="169625"/>
            <a:ext cx="265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Railway Physical-world Simulator </a:t>
            </a:r>
            <a:endParaRPr lang="en-SG" sz="1400" b="1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7831CCB-FEC3-2BEB-16A2-56BC1FC1B555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3631962" y="3628993"/>
            <a:ext cx="827573" cy="5116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1745667-3BE2-F2A0-BFEC-A5C8C7B83D60}"/>
              </a:ext>
            </a:extLst>
          </p:cNvPr>
          <p:cNvCxnSpPr>
            <a:cxnSpLocks/>
            <a:stCxn id="75" idx="1"/>
          </p:cNvCxnSpPr>
          <p:nvPr/>
        </p:nvCxnSpPr>
        <p:spPr>
          <a:xfrm rot="10800000">
            <a:off x="3662116" y="3742046"/>
            <a:ext cx="607821" cy="528228"/>
          </a:xfrm>
          <a:prstGeom prst="bentConnector3">
            <a:avLst>
              <a:gd name="adj1" fmla="val -1895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E819578-89C0-11BE-A6D3-1C42A57EEFF0}"/>
              </a:ext>
            </a:extLst>
          </p:cNvPr>
          <p:cNvCxnSpPr>
            <a:cxnSpLocks/>
          </p:cNvCxnSpPr>
          <p:nvPr/>
        </p:nvCxnSpPr>
        <p:spPr>
          <a:xfrm flipV="1">
            <a:off x="1772858" y="3823472"/>
            <a:ext cx="0" cy="317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9174DFB-F985-48EA-3597-2FBC6DA7DFFB}"/>
              </a:ext>
            </a:extLst>
          </p:cNvPr>
          <p:cNvSpPr txBox="1"/>
          <p:nvPr/>
        </p:nvSpPr>
        <p:spPr>
          <a:xfrm>
            <a:off x="1912639" y="4079612"/>
            <a:ext cx="10233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</a:rPr>
              <a:t>10.0.10.12X</a:t>
            </a:r>
            <a:endParaRPr lang="en-SG" sz="1100" b="1" dirty="0">
              <a:solidFill>
                <a:srgbClr val="0070C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CDAD988-4064-2AA7-6254-F257E9B09BB9}"/>
              </a:ext>
            </a:extLst>
          </p:cNvPr>
          <p:cNvSpPr txBox="1"/>
          <p:nvPr/>
        </p:nvSpPr>
        <p:spPr>
          <a:xfrm>
            <a:off x="1522380" y="5793292"/>
            <a:ext cx="27620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Coils set request </a:t>
            </a:r>
            <a:endParaRPr lang="en-SG" sz="1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40A1CB2-A20E-10B5-66CA-BBEBC4FBCCB8}"/>
              </a:ext>
            </a:extLst>
          </p:cNvPr>
          <p:cNvSpPr txBox="1"/>
          <p:nvPr/>
        </p:nvSpPr>
        <p:spPr>
          <a:xfrm>
            <a:off x="332769" y="3797394"/>
            <a:ext cx="1389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10 PLC coils state (output to 3</a:t>
            </a:r>
            <a:r>
              <a:rPr lang="en-US" sz="900" baseline="30000" dirty="0"/>
              <a:t>rd</a:t>
            </a:r>
            <a:r>
              <a:rPr lang="en-US" sz="900" dirty="0"/>
              <a:t> track power switch) </a:t>
            </a:r>
            <a:endParaRPr lang="en-SG" sz="9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F40215-A092-87B7-16C8-D447AF1E897E}"/>
              </a:ext>
            </a:extLst>
          </p:cNvPr>
          <p:cNvSpPr txBox="1"/>
          <p:nvPr/>
        </p:nvSpPr>
        <p:spPr>
          <a:xfrm>
            <a:off x="6835284" y="178270"/>
            <a:ext cx="3003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Railway HQ Trains Monitor HMI(s)</a:t>
            </a:r>
            <a:endParaRPr lang="en-SG" sz="14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7E7BD82-C789-23A4-FFA3-9B168FAC7783}"/>
              </a:ext>
            </a:extLst>
          </p:cNvPr>
          <p:cNvSpPr txBox="1"/>
          <p:nvPr/>
        </p:nvSpPr>
        <p:spPr>
          <a:xfrm>
            <a:off x="4439306" y="3623620"/>
            <a:ext cx="1285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10 train front radar state  ( input to PLC)   </a:t>
            </a:r>
            <a:endParaRPr lang="en-SG" sz="9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6015DAD-6C46-866B-C574-32B529CDDBCF}"/>
              </a:ext>
            </a:extLst>
          </p:cNvPr>
          <p:cNvSpPr txBox="1"/>
          <p:nvPr/>
        </p:nvSpPr>
        <p:spPr>
          <a:xfrm>
            <a:off x="3156810" y="3827017"/>
            <a:ext cx="139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20 PLC coils ( output to moto and brake) </a:t>
            </a:r>
            <a:endParaRPr lang="en-SG" sz="900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B02F2FB-5AEF-1130-2B1A-72B16F362A9D}"/>
              </a:ext>
            </a:extLst>
          </p:cNvPr>
          <p:cNvCxnSpPr>
            <a:cxnSpLocks/>
          </p:cNvCxnSpPr>
          <p:nvPr/>
        </p:nvCxnSpPr>
        <p:spPr>
          <a:xfrm>
            <a:off x="472677" y="6051240"/>
            <a:ext cx="7719053" cy="1697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8" descr="Router | Cisco Network Topology Icons 3015">
            <a:extLst>
              <a:ext uri="{FF2B5EF4-FFF2-40B4-BE49-F238E27FC236}">
                <a16:creationId xmlns:a16="http://schemas.microsoft.com/office/drawing/2014/main" id="{374A48B4-4BDA-34FC-DE01-EDA38C2A7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617" y="4423292"/>
            <a:ext cx="473861" cy="32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AC69845-138F-E239-2D3A-B43DC734FAEA}"/>
              </a:ext>
            </a:extLst>
          </p:cNvPr>
          <p:cNvCxnSpPr>
            <a:cxnSpLocks/>
          </p:cNvCxnSpPr>
          <p:nvPr/>
        </p:nvCxnSpPr>
        <p:spPr>
          <a:xfrm>
            <a:off x="8191730" y="4730126"/>
            <a:ext cx="0" cy="1316108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35DDBE6-340D-8804-14BB-2780758EC000}"/>
              </a:ext>
            </a:extLst>
          </p:cNvPr>
          <p:cNvCxnSpPr>
            <a:cxnSpLocks/>
          </p:cNvCxnSpPr>
          <p:nvPr/>
        </p:nvCxnSpPr>
        <p:spPr>
          <a:xfrm>
            <a:off x="8299916" y="3180136"/>
            <a:ext cx="0" cy="1249614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F15322E2-0FAD-5627-4EDE-4E077CEC60A5}"/>
              </a:ext>
            </a:extLst>
          </p:cNvPr>
          <p:cNvSpPr txBox="1"/>
          <p:nvPr/>
        </p:nvSpPr>
        <p:spPr>
          <a:xfrm>
            <a:off x="7192099" y="3402008"/>
            <a:ext cx="1566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HMI network 192.168.10.x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D3A0C7D-F48B-DCDA-DED9-13ADA66A59CE}"/>
              </a:ext>
            </a:extLst>
          </p:cNvPr>
          <p:cNvSpPr txBox="1"/>
          <p:nvPr/>
        </p:nvSpPr>
        <p:spPr>
          <a:xfrm>
            <a:off x="5827685" y="5802523"/>
            <a:ext cx="26997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Railway Modbus 192.168.100.0/24 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190321D-A2DF-C525-28F2-97E9E3614518}"/>
              </a:ext>
            </a:extLst>
          </p:cNvPr>
          <p:cNvCxnSpPr>
            <a:cxnSpLocks/>
          </p:cNvCxnSpPr>
          <p:nvPr/>
        </p:nvCxnSpPr>
        <p:spPr>
          <a:xfrm>
            <a:off x="1518268" y="5723517"/>
            <a:ext cx="0" cy="322717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D739E28A-4A4E-0057-74B5-25648FF95834}"/>
              </a:ext>
            </a:extLst>
          </p:cNvPr>
          <p:cNvSpPr txBox="1"/>
          <p:nvPr/>
        </p:nvSpPr>
        <p:spPr>
          <a:xfrm>
            <a:off x="6226740" y="5602690"/>
            <a:ext cx="12806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RTU Memory data </a:t>
            </a:r>
            <a:endParaRPr lang="en-SG" sz="1000" dirty="0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16CA66A9-6EDC-E7EF-4D05-B706CEE95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2990" y="2323586"/>
            <a:ext cx="367500" cy="3822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AB07376B-BA8A-3455-063B-83A47F3DFF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4921" y="1140558"/>
            <a:ext cx="370773" cy="34678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E56E1553-BACC-EABF-912E-E4BF8CBB6264}"/>
              </a:ext>
            </a:extLst>
          </p:cNvPr>
          <p:cNvSpPr txBox="1"/>
          <p:nvPr/>
        </p:nvSpPr>
        <p:spPr>
          <a:xfrm>
            <a:off x="5758139" y="859192"/>
            <a:ext cx="6288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Users</a:t>
            </a:r>
            <a:endParaRPr lang="en-SG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2836AC0-8E9E-9921-1DDA-ECE7CB0593F2}"/>
              </a:ext>
            </a:extLst>
          </p:cNvPr>
          <p:cNvSpPr txBox="1"/>
          <p:nvPr/>
        </p:nvSpPr>
        <p:spPr>
          <a:xfrm>
            <a:off x="5956443" y="1886141"/>
            <a:ext cx="6609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Railway engineer </a:t>
            </a:r>
            <a:endParaRPr lang="en-SG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7" name="Arrow: Right 106">
            <a:extLst>
              <a:ext uri="{FF2B5EF4-FFF2-40B4-BE49-F238E27FC236}">
                <a16:creationId xmlns:a16="http://schemas.microsoft.com/office/drawing/2014/main" id="{AB8FC1EF-BC54-E921-EE36-8F96776F526F}"/>
              </a:ext>
            </a:extLst>
          </p:cNvPr>
          <p:cNvSpPr/>
          <p:nvPr/>
        </p:nvSpPr>
        <p:spPr>
          <a:xfrm flipH="1">
            <a:off x="5574761" y="1255601"/>
            <a:ext cx="195046" cy="1366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FA4BC919-7A2A-FC11-1BBF-8F576FF9E2E5}"/>
              </a:ext>
            </a:extLst>
          </p:cNvPr>
          <p:cNvSpPr/>
          <p:nvPr/>
        </p:nvSpPr>
        <p:spPr>
          <a:xfrm flipH="1">
            <a:off x="5638425" y="2476877"/>
            <a:ext cx="325505" cy="1322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D0450FD8-B075-9A9E-40FE-2013555E54CF}"/>
              </a:ext>
            </a:extLst>
          </p:cNvPr>
          <p:cNvSpPr/>
          <p:nvPr/>
        </p:nvSpPr>
        <p:spPr>
          <a:xfrm flipV="1">
            <a:off x="6467264" y="2472481"/>
            <a:ext cx="305870" cy="1366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DDA821-8EED-2048-FA74-0B7166D1E16C}"/>
              </a:ext>
            </a:extLst>
          </p:cNvPr>
          <p:cNvSpPr/>
          <p:nvPr/>
        </p:nvSpPr>
        <p:spPr>
          <a:xfrm>
            <a:off x="338341" y="4316443"/>
            <a:ext cx="2368079" cy="1414026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D835C5-CDE7-CD47-0B14-EBFF11BC4F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677" y="4896713"/>
            <a:ext cx="818082" cy="4689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2BD026-5D93-43F5-B096-DB85262B7E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7048" y="4888682"/>
            <a:ext cx="818082" cy="4689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DD068DE-A2F1-415F-33E5-9F6A58B06C02}"/>
              </a:ext>
            </a:extLst>
          </p:cNvPr>
          <p:cNvSpPr txBox="1"/>
          <p:nvPr/>
        </p:nvSpPr>
        <p:spPr>
          <a:xfrm>
            <a:off x="350044" y="4316442"/>
            <a:ext cx="24704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Railway 3</a:t>
            </a:r>
            <a:r>
              <a:rPr lang="en-US" sz="1100" b="1" baseline="30000" dirty="0">
                <a:solidFill>
                  <a:srgbClr val="002060"/>
                </a:solidFill>
              </a:rPr>
              <a:t>rd</a:t>
            </a:r>
            <a:r>
              <a:rPr lang="en-US" sz="1100" b="1" dirty="0">
                <a:solidFill>
                  <a:srgbClr val="002060"/>
                </a:solidFill>
              </a:rPr>
              <a:t> tack power switches control PLC network </a:t>
            </a:r>
            <a:endParaRPr lang="en-SG" sz="1100" b="1" dirty="0">
              <a:solidFill>
                <a:srgbClr val="00206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D2E2E5-E160-08EC-F7D4-79153F841DBC}"/>
              </a:ext>
            </a:extLst>
          </p:cNvPr>
          <p:cNvSpPr txBox="1"/>
          <p:nvPr/>
        </p:nvSpPr>
        <p:spPr>
          <a:xfrm>
            <a:off x="496324" y="4655155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70A207-F2AF-232A-21F2-9255D79A167E}"/>
              </a:ext>
            </a:extLst>
          </p:cNvPr>
          <p:cNvSpPr txBox="1"/>
          <p:nvPr/>
        </p:nvSpPr>
        <p:spPr>
          <a:xfrm>
            <a:off x="1745356" y="4669435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PLC-07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F4FF62-E8B9-F3FA-5059-3472408EAAA8}"/>
              </a:ext>
            </a:extLst>
          </p:cNvPr>
          <p:cNvSpPr txBox="1"/>
          <p:nvPr/>
        </p:nvSpPr>
        <p:spPr>
          <a:xfrm>
            <a:off x="1722654" y="5299582"/>
            <a:ext cx="10765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Slot-1] </a:t>
            </a:r>
            <a:r>
              <a:rPr lang="en-SG" sz="1100" b="1" dirty="0"/>
              <a:t>I/O: 0/2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F293B0-C15C-A214-AE80-3F0609AE5C88}"/>
              </a:ext>
            </a:extLst>
          </p:cNvPr>
          <p:cNvSpPr txBox="1"/>
          <p:nvPr/>
        </p:nvSpPr>
        <p:spPr>
          <a:xfrm>
            <a:off x="383255" y="5328438"/>
            <a:ext cx="11324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[Master, Slot-0]</a:t>
            </a:r>
          </a:p>
          <a:p>
            <a:r>
              <a:rPr lang="en-US" sz="1100" b="1" dirty="0"/>
              <a:t>I/O: 0/8</a:t>
            </a:r>
            <a:endParaRPr lang="en-SG" sz="1100" b="1" dirty="0"/>
          </a:p>
        </p:txBody>
      </p:sp>
      <p:pic>
        <p:nvPicPr>
          <p:cNvPr id="46" name="Picture 8" descr="Router | Cisco Network Topology Icons 3015">
            <a:extLst>
              <a:ext uri="{FF2B5EF4-FFF2-40B4-BE49-F238E27FC236}">
                <a16:creationId xmlns:a16="http://schemas.microsoft.com/office/drawing/2014/main" id="{3C38B589-1397-2602-DA9D-0162CAAC0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160" y="4148861"/>
            <a:ext cx="379197" cy="25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4B8305B-0FF6-955C-549F-C5C51A63AD40}"/>
              </a:ext>
            </a:extLst>
          </p:cNvPr>
          <p:cNvCxnSpPr>
            <a:cxnSpLocks/>
          </p:cNvCxnSpPr>
          <p:nvPr/>
        </p:nvCxnSpPr>
        <p:spPr>
          <a:xfrm>
            <a:off x="1306059" y="5145815"/>
            <a:ext cx="43098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A5E636DD-FF89-ADCA-F226-B398487703A1}"/>
              </a:ext>
            </a:extLst>
          </p:cNvPr>
          <p:cNvSpPr/>
          <p:nvPr/>
        </p:nvSpPr>
        <p:spPr>
          <a:xfrm>
            <a:off x="3147392" y="4249636"/>
            <a:ext cx="2368079" cy="1414026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B66FB1E0-90EE-7398-EEEA-AA91DCC51D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1728" y="4829906"/>
            <a:ext cx="818082" cy="46890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A33BF2-3CA1-FC84-557A-BCDDF4CE2B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6099" y="4821875"/>
            <a:ext cx="818082" cy="468901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2D08880D-9F1A-B4AA-25F5-A9ED87DBD461}"/>
              </a:ext>
            </a:extLst>
          </p:cNvPr>
          <p:cNvSpPr txBox="1"/>
          <p:nvPr/>
        </p:nvSpPr>
        <p:spPr>
          <a:xfrm>
            <a:off x="3168649" y="4297883"/>
            <a:ext cx="24396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On train operation control PLC network </a:t>
            </a:r>
            <a:endParaRPr lang="en-SG" sz="1100" b="1" dirty="0">
              <a:solidFill>
                <a:srgbClr val="00206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5A5665C-2D76-A464-ED39-F720F96803E4}"/>
              </a:ext>
            </a:extLst>
          </p:cNvPr>
          <p:cNvSpPr txBox="1"/>
          <p:nvPr/>
        </p:nvSpPr>
        <p:spPr>
          <a:xfrm>
            <a:off x="3305375" y="4588348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PLC-11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7A9F96F-1BC5-D4B2-4F3A-F55F74BF4E56}"/>
              </a:ext>
            </a:extLst>
          </p:cNvPr>
          <p:cNvSpPr txBox="1"/>
          <p:nvPr/>
        </p:nvSpPr>
        <p:spPr>
          <a:xfrm>
            <a:off x="4554383" y="4595276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PLC-12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9DE159A-7BE5-4199-3F3E-6130EE6FEEAF}"/>
              </a:ext>
            </a:extLst>
          </p:cNvPr>
          <p:cNvSpPr txBox="1"/>
          <p:nvPr/>
        </p:nvSpPr>
        <p:spPr>
          <a:xfrm>
            <a:off x="4531705" y="5232775"/>
            <a:ext cx="10765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Slot-1] </a:t>
            </a:r>
            <a:r>
              <a:rPr lang="en-SG" sz="1100" b="1" dirty="0"/>
              <a:t>I/O: 2/4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912EF91-48B5-41EC-BD78-898AA89B10B1}"/>
              </a:ext>
            </a:extLst>
          </p:cNvPr>
          <p:cNvSpPr txBox="1"/>
          <p:nvPr/>
        </p:nvSpPr>
        <p:spPr>
          <a:xfrm>
            <a:off x="3192306" y="5261631"/>
            <a:ext cx="11324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[Master, Slot-0]</a:t>
            </a:r>
          </a:p>
          <a:p>
            <a:r>
              <a:rPr lang="en-US" sz="1100" b="1" dirty="0"/>
              <a:t>I/O: 8/16</a:t>
            </a:r>
            <a:endParaRPr lang="en-SG" sz="1100" b="1" dirty="0"/>
          </a:p>
        </p:txBody>
      </p:sp>
      <p:pic>
        <p:nvPicPr>
          <p:cNvPr id="75" name="Picture 8" descr="Router | Cisco Network Topology Icons 3015">
            <a:extLst>
              <a:ext uri="{FF2B5EF4-FFF2-40B4-BE49-F238E27FC236}">
                <a16:creationId xmlns:a16="http://schemas.microsoft.com/office/drawing/2014/main" id="{9CE4912C-A5A4-5BA6-CA25-835643C77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936" y="4140622"/>
            <a:ext cx="379197" cy="25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E1A5B5D-CB70-BC1C-B1F2-FEF1836031CB}"/>
              </a:ext>
            </a:extLst>
          </p:cNvPr>
          <p:cNvCxnSpPr>
            <a:cxnSpLocks/>
          </p:cNvCxnSpPr>
          <p:nvPr/>
        </p:nvCxnSpPr>
        <p:spPr>
          <a:xfrm>
            <a:off x="4115110" y="5079008"/>
            <a:ext cx="43098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A301CC12-94EE-35CD-C323-A25817A5DCA3}"/>
              </a:ext>
            </a:extLst>
          </p:cNvPr>
          <p:cNvSpPr txBox="1"/>
          <p:nvPr/>
        </p:nvSpPr>
        <p:spPr>
          <a:xfrm>
            <a:off x="4580436" y="3974360"/>
            <a:ext cx="10233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</a:rPr>
              <a:t>10.0.10.13X</a:t>
            </a:r>
            <a:endParaRPr lang="en-SG" sz="1100" b="1" dirty="0">
              <a:solidFill>
                <a:srgbClr val="0070C0"/>
              </a:solidFill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3AADB3A9-70A2-5F72-9AF4-1D90AC2575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1717" y="4711335"/>
            <a:ext cx="1338285" cy="731277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CE46C77B-FE79-D549-4902-19B699ADECF0}"/>
              </a:ext>
            </a:extLst>
          </p:cNvPr>
          <p:cNvSpPr txBox="1"/>
          <p:nvPr/>
        </p:nvSpPr>
        <p:spPr>
          <a:xfrm>
            <a:off x="6378015" y="4503994"/>
            <a:ext cx="1194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RTU 00 - 09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AA16EDB-7B6B-0928-572A-DEF59BBBE90A}"/>
              </a:ext>
            </a:extLst>
          </p:cNvPr>
          <p:cNvSpPr txBox="1"/>
          <p:nvPr/>
        </p:nvSpPr>
        <p:spPr>
          <a:xfrm>
            <a:off x="5963931" y="4298945"/>
            <a:ext cx="163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On train RTU network </a:t>
            </a:r>
            <a:endParaRPr lang="en-SG" sz="1100" b="1" dirty="0">
              <a:solidFill>
                <a:srgbClr val="002060"/>
              </a:solidFill>
            </a:endParaRPr>
          </a:p>
        </p:txBody>
      </p:sp>
      <p:pic>
        <p:nvPicPr>
          <p:cNvPr id="111" name="Picture 8" descr="Router | Cisco Network Topology Icons 3015">
            <a:extLst>
              <a:ext uri="{FF2B5EF4-FFF2-40B4-BE49-F238E27FC236}">
                <a16:creationId xmlns:a16="http://schemas.microsoft.com/office/drawing/2014/main" id="{243991F1-37FF-5E62-C462-5CF3E443C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864" y="4055548"/>
            <a:ext cx="379197" cy="25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88D62EBB-B0DE-FB1B-3D06-6B529FE70CCB}"/>
              </a:ext>
            </a:extLst>
          </p:cNvPr>
          <p:cNvCxnSpPr>
            <a:cxnSpLocks/>
            <a:stCxn id="4" idx="2"/>
            <a:endCxn id="111" idx="0"/>
          </p:cNvCxnSpPr>
          <p:nvPr/>
        </p:nvCxnSpPr>
        <p:spPr>
          <a:xfrm rot="16200000" flipH="1">
            <a:off x="4615693" y="1797777"/>
            <a:ext cx="618573" cy="3896968"/>
          </a:xfrm>
          <a:prstGeom prst="bentConnector3">
            <a:avLst>
              <a:gd name="adj1" fmla="val 1766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C3AF215-98B6-A782-901F-7C858B4DCC83}"/>
              </a:ext>
            </a:extLst>
          </p:cNvPr>
          <p:cNvSpPr/>
          <p:nvPr/>
        </p:nvSpPr>
        <p:spPr>
          <a:xfrm>
            <a:off x="1515740" y="3397652"/>
            <a:ext cx="2115318" cy="39621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/>
              <a:t>Electrical signal communication simulation module (10.0.10.100) </a:t>
            </a:r>
            <a:endParaRPr lang="en-SG" sz="1100" b="1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7F5DB2D-9E80-68B7-C8DC-DA13BF7AFC5E}"/>
              </a:ext>
            </a:extLst>
          </p:cNvPr>
          <p:cNvSpPr txBox="1"/>
          <p:nvPr/>
        </p:nvSpPr>
        <p:spPr>
          <a:xfrm>
            <a:off x="5656206" y="3569556"/>
            <a:ext cx="139757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50 RTU input ( trains throttle, brake, voltage, current ,speed sensors) </a:t>
            </a:r>
            <a:endParaRPr lang="en-SG" sz="900" dirty="0"/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8C27F744-19F4-3CA4-139A-07B5EC5305E8}"/>
              </a:ext>
            </a:extLst>
          </p:cNvPr>
          <p:cNvCxnSpPr>
            <a:cxnSpLocks/>
            <a:stCxn id="67" idx="3"/>
            <a:endCxn id="95" idx="1"/>
          </p:cNvCxnSpPr>
          <p:nvPr/>
        </p:nvCxnSpPr>
        <p:spPr>
          <a:xfrm>
            <a:off x="5364181" y="5056326"/>
            <a:ext cx="967536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17BF242A-1A88-4AA5-0B94-A1608C3DDF9F}"/>
              </a:ext>
            </a:extLst>
          </p:cNvPr>
          <p:cNvSpPr txBox="1"/>
          <p:nvPr/>
        </p:nvSpPr>
        <p:spPr>
          <a:xfrm>
            <a:off x="5505748" y="4534257"/>
            <a:ext cx="9013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Serial Comm link between PLC and RTU</a:t>
            </a:r>
            <a:endParaRPr lang="en-SG" sz="900" b="1" dirty="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6F216130-BD2E-923B-3220-FB8E57C6B8DA}"/>
              </a:ext>
            </a:extLst>
          </p:cNvPr>
          <p:cNvCxnSpPr>
            <a:cxnSpLocks/>
          </p:cNvCxnSpPr>
          <p:nvPr/>
        </p:nvCxnSpPr>
        <p:spPr>
          <a:xfrm>
            <a:off x="496324" y="6284616"/>
            <a:ext cx="1110512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46A2FCF1-5A71-6833-01B8-05DD339D4036}"/>
              </a:ext>
            </a:extLst>
          </p:cNvPr>
          <p:cNvCxnSpPr>
            <a:cxnSpLocks/>
          </p:cNvCxnSpPr>
          <p:nvPr/>
        </p:nvCxnSpPr>
        <p:spPr>
          <a:xfrm>
            <a:off x="3758548" y="5663662"/>
            <a:ext cx="0" cy="631899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1758140E-B240-9A7D-5CB6-3AFD49BAE92C}"/>
              </a:ext>
            </a:extLst>
          </p:cNvPr>
          <p:cNvSpPr txBox="1"/>
          <p:nvPr/>
        </p:nvSpPr>
        <p:spPr>
          <a:xfrm>
            <a:off x="3790668" y="5668947"/>
            <a:ext cx="1491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Register read request  and Coils set request </a:t>
            </a:r>
            <a:endParaRPr lang="en-SG" sz="1000" dirty="0"/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5801CB94-B91B-3BDF-CB00-C82B7F7E8EEB}"/>
              </a:ext>
            </a:extLst>
          </p:cNvPr>
          <p:cNvCxnSpPr>
            <a:cxnSpLocks/>
          </p:cNvCxnSpPr>
          <p:nvPr/>
        </p:nvCxnSpPr>
        <p:spPr>
          <a:xfrm>
            <a:off x="496324" y="6571072"/>
            <a:ext cx="11105126" cy="1222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9B6061D1-F73B-BD3D-E801-0F2560F961F2}"/>
              </a:ext>
            </a:extLst>
          </p:cNvPr>
          <p:cNvCxnSpPr>
            <a:cxnSpLocks/>
          </p:cNvCxnSpPr>
          <p:nvPr/>
        </p:nvCxnSpPr>
        <p:spPr>
          <a:xfrm>
            <a:off x="6239466" y="5631610"/>
            <a:ext cx="0" cy="939462"/>
          </a:xfrm>
          <a:prstGeom prst="straightConnector1">
            <a:avLst/>
          </a:prstGeom>
          <a:ln w="190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140">
            <a:extLst>
              <a:ext uri="{FF2B5EF4-FFF2-40B4-BE49-F238E27FC236}">
                <a16:creationId xmlns:a16="http://schemas.microsoft.com/office/drawing/2014/main" id="{E5BE1E9F-B388-F275-247E-6EF43C06CB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1998" y="531301"/>
            <a:ext cx="4903967" cy="263996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E185D8D7-6E1B-8966-660E-B5F2274D8A06}"/>
              </a:ext>
            </a:extLst>
          </p:cNvPr>
          <p:cNvCxnSpPr>
            <a:cxnSpLocks/>
          </p:cNvCxnSpPr>
          <p:nvPr/>
        </p:nvCxnSpPr>
        <p:spPr>
          <a:xfrm flipH="1">
            <a:off x="8382097" y="4711335"/>
            <a:ext cx="0" cy="1859737"/>
          </a:xfrm>
          <a:prstGeom prst="straightConnector1">
            <a:avLst/>
          </a:prstGeom>
          <a:ln w="190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" name="Picture 144">
            <a:extLst>
              <a:ext uri="{FF2B5EF4-FFF2-40B4-BE49-F238E27FC236}">
                <a16:creationId xmlns:a16="http://schemas.microsoft.com/office/drawing/2014/main" id="{00B62610-B1C1-3E38-7042-4AC7CA893E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35629" y="4098983"/>
            <a:ext cx="2383996" cy="157939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86051B3-CB96-DA01-A111-7E8CDC91A5D4}"/>
              </a:ext>
            </a:extLst>
          </p:cNvPr>
          <p:cNvCxnSpPr>
            <a:cxnSpLocks/>
          </p:cNvCxnSpPr>
          <p:nvPr/>
        </p:nvCxnSpPr>
        <p:spPr>
          <a:xfrm>
            <a:off x="9468080" y="5694167"/>
            <a:ext cx="0" cy="590449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92081FFD-ADD2-0E61-EFA8-B58A59FE866F}"/>
              </a:ext>
            </a:extLst>
          </p:cNvPr>
          <p:cNvCxnSpPr>
            <a:cxnSpLocks/>
          </p:cNvCxnSpPr>
          <p:nvPr/>
        </p:nvCxnSpPr>
        <p:spPr>
          <a:xfrm>
            <a:off x="9746974" y="5670836"/>
            <a:ext cx="0" cy="912464"/>
          </a:xfrm>
          <a:prstGeom prst="straightConnector1">
            <a:avLst/>
          </a:prstGeom>
          <a:ln w="190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B1778ACC-2317-4DAA-E765-6570913C8884}"/>
              </a:ext>
            </a:extLst>
          </p:cNvPr>
          <p:cNvSpPr txBox="1"/>
          <p:nvPr/>
        </p:nvSpPr>
        <p:spPr>
          <a:xfrm>
            <a:off x="8773306" y="3333073"/>
            <a:ext cx="1947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Train driver consoles (on train HMI) </a:t>
            </a:r>
            <a:endParaRPr lang="en-SG" sz="1400" b="1" dirty="0"/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DA1911A7-74BB-160C-9B3E-48ED2C80D5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4926" y="5896456"/>
            <a:ext cx="309914" cy="32231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55" name="Arrow: Right 154">
            <a:extLst>
              <a:ext uri="{FF2B5EF4-FFF2-40B4-BE49-F238E27FC236}">
                <a16:creationId xmlns:a16="http://schemas.microsoft.com/office/drawing/2014/main" id="{FD05D8C8-E915-6C97-3241-22A843A34788}"/>
              </a:ext>
            </a:extLst>
          </p:cNvPr>
          <p:cNvSpPr/>
          <p:nvPr/>
        </p:nvSpPr>
        <p:spPr>
          <a:xfrm rot="16200000" flipV="1">
            <a:off x="10131868" y="5691230"/>
            <a:ext cx="190459" cy="1662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0F824A3-2907-95F3-8FB1-8059745D1B00}"/>
              </a:ext>
            </a:extLst>
          </p:cNvPr>
          <p:cNvSpPr txBox="1"/>
          <p:nvPr/>
        </p:nvSpPr>
        <p:spPr>
          <a:xfrm>
            <a:off x="10374839" y="5812246"/>
            <a:ext cx="7669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 drivers </a:t>
            </a:r>
            <a:endParaRPr lang="en-SG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A95D82B-E8CF-AE44-6C8F-17A829E0AEDD}"/>
              </a:ext>
            </a:extLst>
          </p:cNvPr>
          <p:cNvSpPr txBox="1"/>
          <p:nvPr/>
        </p:nvSpPr>
        <p:spPr>
          <a:xfrm>
            <a:off x="412628" y="6030822"/>
            <a:ext cx="2675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Trains Modbus 192.168.101.0/24 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73BFD7C-1AF8-829A-3908-7C4AEC8426D5}"/>
              </a:ext>
            </a:extLst>
          </p:cNvPr>
          <p:cNvSpPr txBox="1"/>
          <p:nvPr/>
        </p:nvSpPr>
        <p:spPr>
          <a:xfrm>
            <a:off x="436035" y="6306301"/>
            <a:ext cx="2950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</a:rPr>
              <a:t>Trains S7Comm bus 192.168.102.0/24 </a:t>
            </a:r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741A235D-882B-0DAA-5E64-49F26D4AC4F4}"/>
              </a:ext>
            </a:extLst>
          </p:cNvPr>
          <p:cNvCxnSpPr>
            <a:cxnSpLocks/>
          </p:cNvCxnSpPr>
          <p:nvPr/>
        </p:nvCxnSpPr>
        <p:spPr>
          <a:xfrm>
            <a:off x="11189656" y="5523198"/>
            <a:ext cx="0" cy="761418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3A9D317-1766-92B4-802D-9BAB98B2F496}"/>
              </a:ext>
            </a:extLst>
          </p:cNvPr>
          <p:cNvCxnSpPr>
            <a:cxnSpLocks/>
          </p:cNvCxnSpPr>
          <p:nvPr/>
        </p:nvCxnSpPr>
        <p:spPr>
          <a:xfrm>
            <a:off x="11290024" y="5504430"/>
            <a:ext cx="0" cy="1066642"/>
          </a:xfrm>
          <a:prstGeom prst="straightConnector1">
            <a:avLst/>
          </a:prstGeom>
          <a:ln w="190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53A521E7-5919-6BBB-D225-3194697053FE}"/>
              </a:ext>
            </a:extLst>
          </p:cNvPr>
          <p:cNvSpPr/>
          <p:nvPr/>
        </p:nvSpPr>
        <p:spPr>
          <a:xfrm>
            <a:off x="2858395" y="3881173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0</a:t>
            </a:r>
            <a:endParaRPr lang="en-SG" sz="1600" b="1" dirty="0">
              <a:solidFill>
                <a:srgbClr val="C00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AB4FAFA-C817-3513-6022-582706CB1588}"/>
              </a:ext>
            </a:extLst>
          </p:cNvPr>
          <p:cNvSpPr/>
          <p:nvPr/>
        </p:nvSpPr>
        <p:spPr>
          <a:xfrm>
            <a:off x="1278857" y="2598722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D99B554-EE27-2246-59FD-7C6B178E9B11}"/>
              </a:ext>
            </a:extLst>
          </p:cNvPr>
          <p:cNvSpPr/>
          <p:nvPr/>
        </p:nvSpPr>
        <p:spPr>
          <a:xfrm>
            <a:off x="2445902" y="4509388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2</a:t>
            </a:r>
            <a:endParaRPr lang="en-SG" sz="1600" b="1" dirty="0">
              <a:solidFill>
                <a:srgbClr val="C0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452BA3C-439B-3C7C-46A9-CF56460D6475}"/>
              </a:ext>
            </a:extLst>
          </p:cNvPr>
          <p:cNvSpPr/>
          <p:nvPr/>
        </p:nvSpPr>
        <p:spPr>
          <a:xfrm>
            <a:off x="3791588" y="1557363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3</a:t>
            </a:r>
            <a:endParaRPr lang="en-SG" sz="1600" b="1" dirty="0">
              <a:solidFill>
                <a:srgbClr val="C0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9C64924-CA69-4B02-8078-E272C41E18D7}"/>
              </a:ext>
            </a:extLst>
          </p:cNvPr>
          <p:cNvSpPr/>
          <p:nvPr/>
        </p:nvSpPr>
        <p:spPr>
          <a:xfrm>
            <a:off x="3768304" y="1252158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4</a:t>
            </a:r>
            <a:endParaRPr lang="en-SG" sz="1600" b="1" dirty="0">
              <a:solidFill>
                <a:srgbClr val="C0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E85E3AA-C988-BBCD-59F7-1EE1D2A56489}"/>
              </a:ext>
            </a:extLst>
          </p:cNvPr>
          <p:cNvSpPr/>
          <p:nvPr/>
        </p:nvSpPr>
        <p:spPr>
          <a:xfrm>
            <a:off x="4012421" y="1390467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5</a:t>
            </a:r>
            <a:endParaRPr lang="en-SG" sz="1600" b="1" dirty="0">
              <a:solidFill>
                <a:srgbClr val="C0000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4715DE2-E2FC-979C-FC15-232D49D9D293}"/>
              </a:ext>
            </a:extLst>
          </p:cNvPr>
          <p:cNvSpPr/>
          <p:nvPr/>
        </p:nvSpPr>
        <p:spPr>
          <a:xfrm>
            <a:off x="5278187" y="4384069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6</a:t>
            </a:r>
            <a:endParaRPr lang="en-SG" sz="1600" b="1" dirty="0">
              <a:solidFill>
                <a:srgbClr val="C0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513855B-9095-5469-E092-EA49555EC9EF}"/>
              </a:ext>
            </a:extLst>
          </p:cNvPr>
          <p:cNvSpPr/>
          <p:nvPr/>
        </p:nvSpPr>
        <p:spPr>
          <a:xfrm>
            <a:off x="7476553" y="4337177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7</a:t>
            </a:r>
            <a:endParaRPr lang="en-SG" sz="1600" b="1" dirty="0">
              <a:solidFill>
                <a:srgbClr val="C0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D365F40-5F86-90BD-AF3F-3979A6DA23BA}"/>
              </a:ext>
            </a:extLst>
          </p:cNvPr>
          <p:cNvSpPr/>
          <p:nvPr/>
        </p:nvSpPr>
        <p:spPr>
          <a:xfrm>
            <a:off x="11189656" y="3988236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8</a:t>
            </a:r>
            <a:endParaRPr lang="en-SG" sz="1600" b="1" dirty="0">
              <a:solidFill>
                <a:srgbClr val="C000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F9EE594-72AF-2A22-6F1C-E697F7D5A8FD}"/>
              </a:ext>
            </a:extLst>
          </p:cNvPr>
          <p:cNvSpPr/>
          <p:nvPr/>
        </p:nvSpPr>
        <p:spPr>
          <a:xfrm>
            <a:off x="11411007" y="2609142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9</a:t>
            </a:r>
            <a:endParaRPr lang="en-SG" sz="1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759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3189</TotalTime>
  <Words>5593</Words>
  <Application>Microsoft Office PowerPoint</Application>
  <PresentationFormat>Widescreen</PresentationFormat>
  <Paragraphs>1244</Paragraphs>
  <Slides>49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 yuancheng</dc:creator>
  <cp:lastModifiedBy>yuancheng Liu</cp:lastModifiedBy>
  <cp:revision>129</cp:revision>
  <dcterms:created xsi:type="dcterms:W3CDTF">2023-06-01T08:16:04Z</dcterms:created>
  <dcterms:modified xsi:type="dcterms:W3CDTF">2025-07-04T02:16:38Z</dcterms:modified>
</cp:coreProperties>
</file>